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Willkommen bei HeyButler. In den nächsten Minuten zeige ich Dir, wie ein kleiner Betrieb oder ein Haushalt seinen Papierkram los wird. Die Idee ist einfach: Du sagst Deinem Butler, was zu tun ist, und er erledigt es. Er legt ab, erkennt, erinnert und schreibt Entwürfe. Und nichts geht raus, ohne dass Du es bestätigt hast.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Kleine Firmen und Haushalte ertrinken nicht in großen Aufgaben, sondern in vielen kleinen. Eine Rechnung kommt per Mail, der Lieferschein liegt im Auto, das Angebot im Postfach des Kollegen. Wer etwas sucht, sucht lange. Und Fristen fallen erst auf, wenn die Mahnung kommt. Klassische Ablage-Software hilft wenig, weil sie selbst Pflege braucht: Eingabefelder, Kennzahlen, Schulungen.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Chat mit dem Butler ist die App. Du schreibst oder sprichst ganz normal, schickst ein Foto oder ziehst eine Datei hinein. Der Butler antwortet mit Text und mit Karten, die Du direkt bedienst: Dokumente, Rückfragen mit Knöpfen, Formulare, Entwürfe, Fristen. Ordner, Kalender und Listen gibt es trotzdem – zum Stöbern. Aber Du musst nicht durch Menüs klicken.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Antwort des Butlers kann eine Karte enthalten. Eine Karte ist ein kleines Werkzeug: Du kannst einen Beleg ansehen, eine Frist verschieben oder eine Freigabe erteilen, ohne die Unterhaltung zu verlassen. Willst Du mehr sehen, klappst Du die Karte auf. Am Computer öffnet sich dann die Arbeitsfläche neben dem Chat, am Handy darüber.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Sobald ein Dokument ankommt, arbeitet der Butler es durch. Er erkennt, was es ist, wählt den Ordner, füllt die Felder aus, vergibt Schlagworte und verknüpft Zusammengehöriges, etwa Bestellung, Lieferschein und Rechnung. Doppelte Dateien erkennt er am Fingerabdruck. Zahlungs-, Skonto- und Kündigungsfristen legt er gleich mit an. Bei jedem Dokument steht, was er gemacht 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wichtiger Unterschied: Der Butler behauptet nichts ohne Beleg. Zu jedem gelesenen Wert merkt er sich die Seite, das Zitat und, wo möglich, die genaue Position. Tippst Du auf den Betrag, springt der Betrachter zur Stelle und markiert sie gelb. Findet sich ein Zitat nicht im Text, wird der Wert abgewertet und das Dokument kommt zur Prüfung.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Niemand muss vorher etwas einrichten. Das Branchenpaket bringt Ordner, Felder und Dokumentarten mit, eigene Arten legst Du per Satz an. Rechnungsnummernkreise entstehen je Art und Jahr mit der ersten Rechnung, die Du schreibst. Und für jeden Absender lernt der Butler eine interne Vorlage: Wo steht die Rechnungsnummer, wo die Summe. Ab zwei Mustern liest er solche Belege ohne KI. Je mehr Dokumente ein Kunde hat, desto mehr spart 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sieht das in Zahlen aus. Ein Beleg von einem bekannten Absender wird nach zwei Mustern ohne KI gelesen, das kostet nichts. Zur Sicherheit geht jeder zehnte trotzdem an die KI. Weicht etwas ab, lernt die Vorlage neu. In den Einstellungen siehst Du, wie viele Belege diesen Monat ohne KI gelesen wurden und was das gespart 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Archiv ist nur so gut wie seine Suche. Wir haben die Suche mit hunderttausend Dokumenten gemessen: Volltext auf Deutsch, auch Wortteile wie beton in Transportbeton, dazu Nummern und Beträge. Die gemessenen Zeiten stehen hier: Bei hunderttausend Dokumenten brauchen gezielte Suchen im aufgezeichneten Video 0,02 bis 0,04 Sekunden, der Server selbst 14 bis 32 Millisekunden; sehr breite Begriffe bis etwa 0,24 Sekunden. Bei einer Million Dokumenten bleiben gezielte Suchen unter 0,15 Sekunden, breite Begriffe dauern noch 1 bis 5 Sekunden – daran arbeiten wir. Aus einem Satz wie Rechnungen von Krämer über tausend Euro seit Juli macht die Suche selbst die passenden Filter.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Butler, der eigenmächtig Mails verschickt, wäre gefährlich. Deshalb gilt immer dieselbe Reihenfolge: Der Butler schlägt vor, Du bestätigst, dann handelt er, und alles landet im Protokoll. Mails, Mahnungen und Briefe entstehen als Entwurf. Jede Antwort zeigt ihre Quelle. Das Protokoll ist als Hash-Kette gebaut, nachträgliche Änderungen fallen auf.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Ablage fühlt sich an wie ein Laufwerk, nur schlauer. Ordner kann jeder. Jeder Ordner hat Felder wie Spalten einer Tabelle, die der Butler selbst ausfüllt. Ablagezonen sind Flächen mit einer Regel, zum Beispiel alles hier zu Halle 3, Freigabe ab fünftausend Euro. Intelligente Ordner sind gespeicherte Suchen wie offene Rechnungen oder Skonto läuft.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Beim Start wählst Du Deine Branche, auch mehrere. Ein Paket bringt fertige Ordner mit Feldern, Ablagezonen, Formulare, Abläufe, Fristen, Fachwörter und Beispielsätze mit. Ein Bauunternehmen bekommt also gleich Bautagebuch, Mängelanzeige und Bürgschaften, eine Kanzlei ein Fristenbuch. Zwanzig Pakete gibt es heute. Apotheke und Spedition sind erste Fassungen.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Person bekommt ihren eigenen Zuschnitt. Beim ersten Start fragt der Butler nach Rolle, typischen Aufgaben und Arbeitsort. Ein Monteur sieht dann Foto, Bautagebuch und Stunden, das Büro Posteingang und Freigaben, der Chef Zahlen und Fristen. Fertige Aktionen starten mit einem Tipp. Was der Butler lernt, kannst Du ansehen, ausschalten und löschen.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HeyButler läuft im Browser, als Windows-Programm und als Android-App. Auf der Baustelle fotografierst Du den Lieferschein oder diktierst das Bautagebuch, auch ohne Netz. Die Einträge warten auf dem Handy und gehen raus, sobald wieder Empfang da ist. Jede Person hat zusätzlich einen privaten Bereich, getrennt von der Firma, mit demselben Butler.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HeyButler ersetzt nicht alles, sondern verbindet. Mails kommen aus Microsoft 365, über das Outlook-Add-in, per Weiterleitung oder IMAP. E-Rechnungen werden empfangen, geprüft und geschrieben. Der Steuerberater bekommt einen DATEV-Export oder die Belege gehen an Lexware Office und sevDesk. Kontoauszüge importierst Du als Datei, ohne Bankzugang. Teams und Slack melden fällige Freigaben.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Zum Abschluss der Vergleich. Statt Belege abzutippen, machst Du ein Foto. Statt in Ordnern zu suchen, fragst Du in einem Satz. Statt Fristen im Kopf zu behalten, erinnert Dich der Butler und zeigt das Dokument, aus dem die Frist kommt. Und statt jede Mail selbst zu schreiben, bekommst Du einen Entwurf, den Du nur noch prüfst und bestätigst.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war das Konzept in Kürze. In den weiteren Teilen zeige ich Dir, wie man HeyButler bedient, was die einzelnen Branchenpakete können, wie Technik und Datenschutz gebaut sind, was es kostet, wie die Verwaltung funktioniert und schließlich über sechzig ganz konkrete Anwendungsfälle aus dem Alltag.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EISS">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NTE">
    <p:bg>
      <p:bgPr>
        <a:solidFill>
          <a:srgbClr val="1618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image" Target="../media/image-10-2.pn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png"/><Relationship Id="rId3" Type="http://schemas.openxmlformats.org/officeDocument/2006/relationships/slideLayout" Target="../slideLayouts/slideLayout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pn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pn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2.png"/><Relationship Id="rId4" Type="http://schemas.openxmlformats.org/officeDocument/2006/relationships/image" Target="../media/image-16-2.png"/><Relationship Id="rId5" Type="http://schemas.openxmlformats.org/officeDocument/2006/relationships/image" Target="../media/image-16-2.png"/><Relationship Id="rId6" Type="http://schemas.openxmlformats.org/officeDocument/2006/relationships/image" Target="../media/image-16-1.png"/><Relationship Id="rId7" Type="http://schemas.openxmlformats.org/officeDocument/2006/relationships/slideLayout" Target="../slideLayouts/slideLayout2.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3.xml"/><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452360" y="0"/>
            <a:ext cx="4739335" cy="6858000"/>
          </a:xfrm>
          <a:prstGeom prst="rect">
            <a:avLst/>
          </a:prstGeom>
          <a:solidFill>
            <a:schemeClr val="accent1"/>
          </a:solidFill>
          <a:ln/>
        </p:spPr>
      </p:sp>
      <p:pic>
        <p:nvPicPr>
          <p:cNvPr id="3" name="Butler" descr="Der Butler – Maskottchen von HeyButler">    </p:cNvPr>
          <p:cNvPicPr>
            <a:picLocks noChangeAspect="1"/>
          </p:cNvPicPr>
          <p:nvPr/>
        </p:nvPicPr>
        <p:blipFill>
          <a:blip r:embed="rId1"/>
          <a:stretch>
            <a:fillRect/>
          </a:stretch>
        </p:blipFill>
        <p:spPr>
          <a:xfrm>
            <a:off x="8313268" y="1737360"/>
            <a:ext cx="3017520" cy="3017520"/>
          </a:xfrm>
          <a:prstGeom prst="rect">
            <a:avLst/>
          </a:prstGeom>
        </p:spPr>
      </p:pic>
      <p:sp>
        <p:nvSpPr>
          <p:cNvPr id="4" name="Text 1"/>
          <p:cNvSpPr txBox="1"/>
          <p:nvPr/>
        </p:nvSpPr>
        <p:spPr>
          <a:xfrm>
            <a:off x="7452360" y="4983480"/>
            <a:ext cx="4739335" cy="457200"/>
          </a:xfrm>
          <a:prstGeom prst="rect">
            <a:avLst/>
          </a:prstGeom>
          <a:noFill/>
          <a:ln/>
        </p:spPr>
        <p:txBody>
          <a:bodyPr wrap="square" lIns="0" tIns="0" rIns="0" bIns="0" rtlCol="0" anchor="ctr"/>
          <a:lstStyle/>
          <a:p>
            <a:pPr algn="ctr" indent="0" marL="0">
              <a:lnSpc>
                <a:spcPct val="100000"/>
              </a:lnSpc>
              <a:buNone/>
            </a:pPr>
            <a:r>
              <a:rPr lang="en-US" sz="1400" b="1" dirty="0">
                <a:solidFill>
                  <a:schemeClr val="tx1"/>
                </a:solidFill>
              </a:rPr>
              <a:t>Teil 1 von 7</a:t>
            </a:r>
            <a:endParaRPr lang="en-US" sz="1400" dirty="0"/>
          </a:p>
        </p:txBody>
      </p:sp>
      <p:pic>
        <p:nvPicPr>
          <p:cNvPr id="5"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46430"/>
            <a:ext cx="317500" cy="317500"/>
          </a:xfrm>
          <a:prstGeom prst="rect">
            <a:avLst/>
          </a:prstGeom>
        </p:spPr>
      </p:pic>
      <p:sp>
        <p:nvSpPr>
          <p:cNvPr id="6" name="Text 2"/>
          <p:cNvSpPr txBox="1"/>
          <p:nvPr/>
        </p:nvSpPr>
        <p:spPr>
          <a:xfrm>
            <a:off x="1030732" y="640080"/>
            <a:ext cx="3657600" cy="330200"/>
          </a:xfrm>
          <a:prstGeom prst="rect">
            <a:avLst/>
          </a:prstGeom>
          <a:noFill/>
          <a:ln/>
        </p:spPr>
        <p:txBody>
          <a:bodyPr wrap="square" lIns="0" tIns="0" rIns="0" bIns="0" rtlCol="0" anchor="ctr"/>
          <a:lstStyle/>
          <a:p>
            <a:pPr indent="0" marL="0">
              <a:lnSpc>
                <a:spcPct val="100000"/>
              </a:lnSpc>
              <a:buNone/>
            </a:pPr>
            <a:r>
              <a:rPr lang="en-US" sz="2000" dirty="0">
                <a:solidFill>
                  <a:schemeClr val="tx1"/>
                </a:solidFill>
              </a:rPr>
              <a:t>Hey</a:t>
            </a:r>
            <a:pPr indent="0" marL="0">
              <a:lnSpc>
                <a:spcPct val="100000"/>
              </a:lnSpc>
              <a:buNone/>
            </a:pPr>
            <a:r>
              <a:rPr lang="en-US" sz="2000" b="1" dirty="0">
                <a:solidFill>
                  <a:schemeClr val="tx1"/>
                </a:solidFill>
              </a:rPr>
              <a:t>Butler</a:t>
            </a:r>
            <a:endParaRPr lang="en-US" sz="2000" dirty="0"/>
          </a:p>
        </p:txBody>
      </p:sp>
      <p:sp>
        <p:nvSpPr>
          <p:cNvPr id="7" name="Text 3"/>
          <p:cNvSpPr txBox="1"/>
          <p:nvPr/>
        </p:nvSpPr>
        <p:spPr>
          <a:xfrm>
            <a:off x="640080" y="1737360"/>
            <a:ext cx="6309360" cy="2377440"/>
          </a:xfrm>
          <a:prstGeom prst="rect">
            <a:avLst/>
          </a:prstGeom>
          <a:noFill/>
          <a:ln/>
        </p:spPr>
        <p:txBody>
          <a:bodyPr wrap="square" lIns="0" tIns="0" rIns="0" bIns="0" rtlCol="0" anchor="b"/>
          <a:lstStyle/>
          <a:p>
            <a:pPr indent="0" marL="0">
              <a:lnSpc>
                <a:spcPct val="95000"/>
              </a:lnSpc>
              <a:buNone/>
            </a:pPr>
            <a:r>
              <a:rPr lang="en-US" sz="5400" b="1" dirty="0">
                <a:solidFill>
                  <a:schemeClr val="tx1"/>
                </a:solidFill>
              </a:rPr>
              <a:t>HeyButler</a:t>
            </a:r>
            <a:endParaRPr lang="en-US" sz="5400" dirty="0"/>
          </a:p>
        </p:txBody>
      </p:sp>
      <p:sp>
        <p:nvSpPr>
          <p:cNvPr id="8" name="Shape 4"/>
          <p:cNvSpPr/>
          <p:nvPr/>
        </p:nvSpPr>
        <p:spPr>
          <a:xfrm>
            <a:off x="640080" y="4297680"/>
            <a:ext cx="1097280" cy="109728"/>
          </a:xfrm>
          <a:prstGeom prst="roundRect">
            <a:avLst>
              <a:gd name="adj" fmla="val 50000"/>
            </a:avLst>
          </a:prstGeom>
          <a:solidFill>
            <a:schemeClr val="accent1"/>
          </a:solidFill>
          <a:ln/>
        </p:spPr>
      </p:sp>
      <p:sp>
        <p:nvSpPr>
          <p:cNvPr id="9" name="Text 5"/>
          <p:cNvSpPr txBox="1"/>
          <p:nvPr/>
        </p:nvSpPr>
        <p:spPr>
          <a:xfrm>
            <a:off x="640080" y="4572000"/>
            <a:ext cx="6309360" cy="1188720"/>
          </a:xfrm>
          <a:prstGeom prst="rect">
            <a:avLst/>
          </a:prstGeom>
          <a:noFill/>
          <a:ln/>
        </p:spPr>
        <p:txBody>
          <a:bodyPr wrap="square" lIns="0" tIns="0" rIns="0" bIns="0" rtlCol="0" anchor="t"/>
          <a:lstStyle/>
          <a:p>
            <a:pPr indent="0" marL="0">
              <a:lnSpc>
                <a:spcPct val="100000"/>
              </a:lnSpc>
              <a:buNone/>
            </a:pPr>
            <a:r>
              <a:rPr lang="en-US" sz="2200" dirty="0">
                <a:solidFill>
                  <a:schemeClr val="tx2"/>
                </a:solidFill>
              </a:rPr>
              <a:t>Bürokratie? Erledigt. – Dein Butler fürs Büro</a:t>
            </a:r>
            <a:endParaRPr lang="en-US" sz="2200" dirty="0"/>
          </a:p>
        </p:txBody>
      </p:sp>
      <p:sp>
        <p:nvSpPr>
          <p:cNvPr id="10" name="Text 6"/>
          <p:cNvSpPr txBox="1"/>
          <p:nvPr/>
        </p:nvSpPr>
        <p:spPr>
          <a:xfrm>
            <a:off x="640080" y="6309360"/>
            <a:ext cx="5486400" cy="274320"/>
          </a:xfrm>
          <a:prstGeom prst="rect">
            <a:avLst/>
          </a:prstGeom>
          <a:noFill/>
          <a:ln/>
        </p:spPr>
        <p:txBody>
          <a:bodyPr wrap="square" lIns="0" tIns="0" rIns="0" bIns="0" rtlCol="0" anchor="t"/>
          <a:lstStyle/>
          <a:p>
            <a:pPr indent="0" marL="0">
              <a:lnSpc>
                <a:spcPct val="100000"/>
              </a:lnSpc>
              <a:buNone/>
            </a:pPr>
            <a:r>
              <a:rPr lang="en-US" sz="1100" dirty="0">
                <a:solidFill>
                  <a:schemeClr val="accent5"/>
                </a:solidFill>
              </a:rPr>
              <a:t>Präsentationsreihe · Bürokratie? Erledigt.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Kennst Du das?</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Belege liegen in Mails, Ordnern, Handyfotos</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Suchen dauert länger als die Arbeit</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Fristen merkt man erst, wenn's teuer wird</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Jede Software will Pflege und viele Klicks</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Die Idee: Du sagst es, er erledigt es</a:t>
            </a:r>
            <a:endParaRPr lang="en-US" sz="3600" dirty="0"/>
          </a:p>
        </p:txBody>
      </p:sp>
      <p:sp>
        <p:nvSpPr>
          <p:cNvPr id="3" name="Shape 1"/>
          <p:cNvSpPr/>
          <p:nvPr/>
        </p:nvSpPr>
        <p:spPr>
          <a:xfrm>
            <a:off x="694944" y="2368271"/>
            <a:ext cx="146304" cy="146304"/>
          </a:xfrm>
          <a:prstGeom prst="roundRect">
            <a:avLst>
              <a:gd name="adj" fmla="val 25000"/>
            </a:avLst>
          </a:prstGeom>
          <a:solidFill>
            <a:schemeClr val="accent1"/>
          </a:solidFill>
          <a:ln/>
        </p:spPr>
      </p:sp>
      <p:sp>
        <p:nvSpPr>
          <p:cNvPr id="4" name="Text 2"/>
          <p:cNvSpPr txBox="1"/>
          <p:nvPr/>
        </p:nvSpPr>
        <p:spPr>
          <a:xfrm>
            <a:off x="1097280" y="2294230"/>
            <a:ext cx="4572000" cy="634492"/>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Tippen, sprechen, fotografieren oder Datei reinziehen</a:t>
            </a:r>
            <a:endParaRPr lang="en-US" sz="1900" dirty="0"/>
          </a:p>
        </p:txBody>
      </p:sp>
      <p:sp>
        <p:nvSpPr>
          <p:cNvPr id="5" name="Shape 3"/>
          <p:cNvSpPr/>
          <p:nvPr/>
        </p:nvSpPr>
        <p:spPr>
          <a:xfrm>
            <a:off x="694944" y="3213075"/>
            <a:ext cx="146304" cy="146304"/>
          </a:xfrm>
          <a:prstGeom prst="roundRect">
            <a:avLst>
              <a:gd name="adj" fmla="val 25000"/>
            </a:avLst>
          </a:prstGeom>
          <a:solidFill>
            <a:schemeClr val="accent1"/>
          </a:solidFill>
          <a:ln/>
        </p:spPr>
      </p:sp>
      <p:sp>
        <p:nvSpPr>
          <p:cNvPr id="6" name="Text 4"/>
          <p:cNvSpPr txBox="1"/>
          <p:nvPr/>
        </p:nvSpPr>
        <p:spPr>
          <a:xfrm>
            <a:off x="1097280" y="3139034"/>
            <a:ext cx="45720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Antwort als Text und bedienbare Karten</a:t>
            </a:r>
            <a:endParaRPr lang="en-US" sz="1900" dirty="0"/>
          </a:p>
        </p:txBody>
      </p:sp>
      <p:sp>
        <p:nvSpPr>
          <p:cNvPr id="7" name="Shape 5"/>
          <p:cNvSpPr/>
          <p:nvPr/>
        </p:nvSpPr>
        <p:spPr>
          <a:xfrm>
            <a:off x="694944" y="3763493"/>
            <a:ext cx="146304" cy="146304"/>
          </a:xfrm>
          <a:prstGeom prst="roundRect">
            <a:avLst>
              <a:gd name="adj" fmla="val 25000"/>
            </a:avLst>
          </a:prstGeom>
          <a:solidFill>
            <a:schemeClr val="accent1"/>
          </a:solidFill>
          <a:ln/>
        </p:spPr>
      </p:sp>
      <p:sp>
        <p:nvSpPr>
          <p:cNvPr id="8" name="Text 6"/>
          <p:cNvSpPr txBox="1"/>
          <p:nvPr/>
        </p:nvSpPr>
        <p:spPr>
          <a:xfrm>
            <a:off x="1097280" y="3689452"/>
            <a:ext cx="45720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Ansichten gibt es zusätzlich, nie als Pflicht</a:t>
            </a:r>
            <a:endParaRPr lang="en-US" sz="1900" dirty="0"/>
          </a:p>
        </p:txBody>
      </p:sp>
      <p:sp>
        <p:nvSpPr>
          <p:cNvPr id="9" name="Shape 7"/>
          <p:cNvSpPr/>
          <p:nvPr/>
        </p:nvSpPr>
        <p:spPr>
          <a:xfrm>
            <a:off x="694944" y="4313911"/>
            <a:ext cx="146304" cy="146304"/>
          </a:xfrm>
          <a:prstGeom prst="roundRect">
            <a:avLst>
              <a:gd name="adj" fmla="val 25000"/>
            </a:avLst>
          </a:prstGeom>
          <a:solidFill>
            <a:schemeClr val="accent1"/>
          </a:solidFill>
          <a:ln/>
        </p:spPr>
      </p:sp>
      <p:sp>
        <p:nvSpPr>
          <p:cNvPr id="10" name="Text 8"/>
          <p:cNvSpPr txBox="1"/>
          <p:nvPr/>
        </p:nvSpPr>
        <p:spPr>
          <a:xfrm>
            <a:off x="1097280" y="4239870"/>
            <a:ext cx="45720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Morgens: Überblick, was Dich heute braucht</a:t>
            </a:r>
            <a:endParaRPr lang="en-US" sz="1900" dirty="0"/>
          </a:p>
        </p:txBody>
      </p:sp>
      <p:sp>
        <p:nvSpPr>
          <p:cNvPr id="11" name="Text 9"/>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2" name="Shape 10"/>
          <p:cNvSpPr/>
          <p:nvPr/>
        </p:nvSpPr>
        <p:spPr>
          <a:xfrm>
            <a:off x="640080" y="5084064"/>
            <a:ext cx="5029200" cy="731520"/>
          </a:xfrm>
          <a:prstGeom prst="roundRect">
            <a:avLst>
              <a:gd name="adj" fmla="val 30000"/>
            </a:avLst>
          </a:prstGeom>
          <a:solidFill>
            <a:schemeClr val="tx1"/>
          </a:solidFill>
          <a:ln/>
        </p:spPr>
      </p:sp>
      <p:sp>
        <p:nvSpPr>
          <p:cNvPr id="13" name="Shape 11"/>
          <p:cNvSpPr/>
          <p:nvPr/>
        </p:nvSpPr>
        <p:spPr>
          <a:xfrm flipV="1">
            <a:off x="960120" y="5806440"/>
            <a:ext cx="292608" cy="237744"/>
          </a:xfrm>
          <a:prstGeom prst="rtTriangle">
            <a:avLst/>
          </a:prstGeom>
          <a:solidFill>
            <a:srgbClr val="16181D"/>
          </a:solidFill>
          <a:ln/>
        </p:spPr>
      </p:sp>
      <p:sp>
        <p:nvSpPr>
          <p:cNvPr id="14" name="Text 12"/>
          <p:cNvSpPr txBox="1"/>
          <p:nvPr/>
        </p:nvSpPr>
        <p:spPr>
          <a:xfrm>
            <a:off x="896112" y="5084064"/>
            <a:ext cx="4517136" cy="731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„Guten Morgen – was steht heute an?“</a:t>
            </a:r>
            <a:endParaRPr lang="en-US" sz="2000" dirty="0"/>
          </a:p>
        </p:txBody>
      </p:sp>
      <p:sp>
        <p:nvSpPr>
          <p:cNvPr id="15"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6" name="Bildschirmfoto" descr="Bildschirmfoto aus HeyButler: heute-briefing">    </p:cNvPr>
          <p:cNvPicPr>
            <a:picLocks noChangeAspect="1"/>
          </p:cNvPicPr>
          <p:nvPr/>
        </p:nvPicPr>
        <p:blipFill>
          <a:blip r:embed="rId1"/>
          <a:stretch>
            <a:fillRect/>
          </a:stretch>
        </p:blipFill>
        <p:spPr>
          <a:xfrm>
            <a:off x="6172200" y="1420270"/>
            <a:ext cx="5287975" cy="3788860"/>
          </a:xfrm>
          <a:prstGeom prst="rect">
            <a:avLst/>
          </a:prstGeom>
        </p:spPr>
      </p:pic>
      <p:pic>
        <p:nvPicPr>
          <p:cNvPr id="17"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8"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20"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868680"/>
            <a:ext cx="448056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Karten statt Klickstrecken</a:t>
            </a:r>
            <a:endParaRPr lang="en-US" sz="3600" dirty="0"/>
          </a:p>
        </p:txBody>
      </p:sp>
      <p:sp>
        <p:nvSpPr>
          <p:cNvPr id="3" name="Shape 1"/>
          <p:cNvSpPr/>
          <p:nvPr/>
        </p:nvSpPr>
        <p:spPr>
          <a:xfrm>
            <a:off x="694944" y="2391512"/>
            <a:ext cx="146304" cy="146304"/>
          </a:xfrm>
          <a:prstGeom prst="roundRect">
            <a:avLst>
              <a:gd name="adj" fmla="val 25000"/>
            </a:avLst>
          </a:prstGeom>
          <a:solidFill>
            <a:schemeClr val="accent1"/>
          </a:solidFill>
          <a:ln/>
        </p:spPr>
      </p:sp>
      <p:sp>
        <p:nvSpPr>
          <p:cNvPr id="4" name="Text 2"/>
          <p:cNvSpPr txBox="1"/>
          <p:nvPr/>
        </p:nvSpPr>
        <p:spPr>
          <a:xfrm>
            <a:off x="1097280" y="2294230"/>
            <a:ext cx="402336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Dokument, Frist, Freigabe, Formular, Entwurf</a:t>
            </a:r>
            <a:endParaRPr lang="en-US" sz="2200" dirty="0"/>
          </a:p>
        </p:txBody>
      </p:sp>
      <p:sp>
        <p:nvSpPr>
          <p:cNvPr id="5" name="Shape 3"/>
          <p:cNvSpPr/>
          <p:nvPr/>
        </p:nvSpPr>
        <p:spPr>
          <a:xfrm>
            <a:off x="694944" y="3329280"/>
            <a:ext cx="146304" cy="146304"/>
          </a:xfrm>
          <a:prstGeom prst="roundRect">
            <a:avLst>
              <a:gd name="adj" fmla="val 25000"/>
            </a:avLst>
          </a:prstGeom>
          <a:solidFill>
            <a:schemeClr val="accent1"/>
          </a:solidFill>
          <a:ln/>
        </p:spPr>
      </p:sp>
      <p:sp>
        <p:nvSpPr>
          <p:cNvPr id="6" name="Text 4"/>
          <p:cNvSpPr txBox="1"/>
          <p:nvPr/>
        </p:nvSpPr>
        <p:spPr>
          <a:xfrm>
            <a:off x="1097280" y="3231998"/>
            <a:ext cx="402336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Aufklappen öffnet die Arbeitsfläche daneben</a:t>
            </a:r>
            <a:endParaRPr lang="en-US" sz="2200" dirty="0"/>
          </a:p>
        </p:txBody>
      </p:sp>
      <p:sp>
        <p:nvSpPr>
          <p:cNvPr id="7" name="Shape 5"/>
          <p:cNvSpPr/>
          <p:nvPr/>
        </p:nvSpPr>
        <p:spPr>
          <a:xfrm>
            <a:off x="694944" y="4267048"/>
            <a:ext cx="146304" cy="146304"/>
          </a:xfrm>
          <a:prstGeom prst="roundRect">
            <a:avLst>
              <a:gd name="adj" fmla="val 25000"/>
            </a:avLst>
          </a:prstGeom>
          <a:solidFill>
            <a:schemeClr val="accent1"/>
          </a:solidFill>
          <a:ln/>
        </p:spPr>
      </p:sp>
      <p:sp>
        <p:nvSpPr>
          <p:cNvPr id="8" name="Text 6"/>
          <p:cNvSpPr txBox="1"/>
          <p:nvPr/>
        </p:nvSpPr>
        <p:spPr>
          <a:xfrm>
            <a:off x="1097280" y="4169766"/>
            <a:ext cx="402336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Am Handy legt sie sich darüber</a:t>
            </a:r>
            <a:endParaRPr lang="en-US" sz="2200" dirty="0"/>
          </a:p>
        </p:txBody>
      </p:sp>
      <p:sp>
        <p:nvSpPr>
          <p:cNvPr id="9" name="Bildschirmfoto Rahmen"/>
          <p:cNvSpPr/>
          <p:nvPr/>
        </p:nvSpPr>
        <p:spPr>
          <a:xfrm>
            <a:off x="5544701" y="502920"/>
            <a:ext cx="6006914" cy="5623560"/>
          </a:xfrm>
          <a:prstGeom prst="roundRect">
            <a:avLst>
              <a:gd name="adj" fmla="val 2927"/>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0" name="Bildschirmfoto" descr="Bildschirmfoto aus HeyButler: beleg-erkannt">    </p:cNvPr>
          <p:cNvPicPr>
            <a:picLocks noChangeAspect="1"/>
          </p:cNvPicPr>
          <p:nvPr/>
        </p:nvPicPr>
        <p:blipFill>
          <a:blip r:embed="rId1"/>
          <a:stretch>
            <a:fillRect/>
          </a:stretch>
        </p:blipFill>
        <p:spPr>
          <a:xfrm>
            <a:off x="5636141" y="594360"/>
            <a:ext cx="5824034" cy="5440680"/>
          </a:xfrm>
          <a:prstGeom prst="rect">
            <a:avLst/>
          </a:prstGeom>
        </p:spPr>
      </p:pic>
      <p:pic>
        <p:nvPicPr>
          <p:cNvPr id="11"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2" name="Text 8"/>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3" name="Text 9"/>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4" name="Text 10"/>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Was mit jedem Dokument passiert</a:t>
            </a:r>
            <a:endParaRPr lang="en-US" sz="3600" dirty="0"/>
          </a:p>
        </p:txBody>
      </p:sp>
      <p:sp>
        <p:nvSpPr>
          <p:cNvPr id="3" name="Shape 1"/>
          <p:cNvSpPr/>
          <p:nvPr/>
        </p:nvSpPr>
        <p:spPr>
          <a:xfrm>
            <a:off x="694944" y="2391512"/>
            <a:ext cx="146304" cy="146304"/>
          </a:xfrm>
          <a:prstGeom prst="roundRect">
            <a:avLst>
              <a:gd name="adj" fmla="val 25000"/>
            </a:avLst>
          </a:prstGeom>
          <a:solidFill>
            <a:schemeClr val="accent1"/>
          </a:solidFill>
          <a:ln/>
        </p:spPr>
      </p:sp>
      <p:sp>
        <p:nvSpPr>
          <p:cNvPr id="4" name="Text 2"/>
          <p:cNvSpPr txBox="1"/>
          <p:nvPr/>
        </p:nvSpPr>
        <p:spPr>
          <a:xfrm>
            <a:off x="1097280" y="2294230"/>
            <a:ext cx="4572000" cy="727456"/>
          </a:xfrm>
          <a:prstGeom prst="rect">
            <a:avLst/>
          </a:prstGeom>
          <a:noFill/>
          <a:ln/>
        </p:spPr>
        <p:txBody>
          <a:bodyPr wrap="square" lIns="0" tIns="0" rIns="0" bIns="0" rtlCol="0" anchor="t"/>
          <a:lstStyle/>
          <a:p>
            <a:pPr indent="0" marL="0">
              <a:lnSpc>
                <a:spcPct val="100000"/>
              </a:lnSpc>
              <a:buNone/>
            </a:pPr>
            <a:r>
              <a:rPr lang="en-US" sz="2200" b="1" dirty="0">
                <a:solidFill>
                  <a:schemeClr val="tx1"/>
                </a:solidFill>
              </a:rPr>
              <a:t>Erkennen: </a:t>
            </a:r>
            <a:pPr indent="0" marL="0">
              <a:lnSpc>
                <a:spcPct val="100000"/>
              </a:lnSpc>
              <a:buNone/>
            </a:pPr>
            <a:r>
              <a:rPr lang="en-US" sz="2200" dirty="0">
                <a:solidFill>
                  <a:schemeClr val="tx1"/>
                </a:solidFill>
              </a:rPr>
              <a:t>Art, Absender, Betrag, Datum</a:t>
            </a:r>
            <a:endParaRPr lang="en-US" sz="2200" dirty="0"/>
          </a:p>
        </p:txBody>
      </p:sp>
      <p:sp>
        <p:nvSpPr>
          <p:cNvPr id="5" name="Shape 3"/>
          <p:cNvSpPr/>
          <p:nvPr/>
        </p:nvSpPr>
        <p:spPr>
          <a:xfrm>
            <a:off x="694944" y="3329280"/>
            <a:ext cx="146304" cy="146304"/>
          </a:xfrm>
          <a:prstGeom prst="roundRect">
            <a:avLst>
              <a:gd name="adj" fmla="val 25000"/>
            </a:avLst>
          </a:prstGeom>
          <a:solidFill>
            <a:schemeClr val="accent1"/>
          </a:solidFill>
          <a:ln/>
        </p:spPr>
      </p:sp>
      <p:sp>
        <p:nvSpPr>
          <p:cNvPr id="6" name="Text 4"/>
          <p:cNvSpPr txBox="1"/>
          <p:nvPr/>
        </p:nvSpPr>
        <p:spPr>
          <a:xfrm>
            <a:off x="1097280" y="3231998"/>
            <a:ext cx="4572000" cy="727456"/>
          </a:xfrm>
          <a:prstGeom prst="rect">
            <a:avLst/>
          </a:prstGeom>
          <a:noFill/>
          <a:ln/>
        </p:spPr>
        <p:txBody>
          <a:bodyPr wrap="square" lIns="0" tIns="0" rIns="0" bIns="0" rtlCol="0" anchor="t"/>
          <a:lstStyle/>
          <a:p>
            <a:pPr indent="0" marL="0">
              <a:lnSpc>
                <a:spcPct val="100000"/>
              </a:lnSpc>
              <a:buNone/>
            </a:pPr>
            <a:r>
              <a:rPr lang="en-US" sz="2200" b="1" dirty="0">
                <a:solidFill>
                  <a:schemeClr val="tx1"/>
                </a:solidFill>
              </a:rPr>
              <a:t>Ablegen: </a:t>
            </a:r>
            <a:pPr indent="0" marL="0">
              <a:lnSpc>
                <a:spcPct val="100000"/>
              </a:lnSpc>
              <a:buNone/>
            </a:pPr>
            <a:r>
              <a:rPr lang="en-US" sz="2200" dirty="0">
                <a:solidFill>
                  <a:schemeClr val="tx1"/>
                </a:solidFill>
              </a:rPr>
              <a:t>richtiger Ordner, Felder, Schlagworte</a:t>
            </a:r>
            <a:endParaRPr lang="en-US" sz="2200" dirty="0"/>
          </a:p>
        </p:txBody>
      </p:sp>
      <p:sp>
        <p:nvSpPr>
          <p:cNvPr id="7" name="Shape 5"/>
          <p:cNvSpPr/>
          <p:nvPr/>
        </p:nvSpPr>
        <p:spPr>
          <a:xfrm>
            <a:off x="694944" y="4267048"/>
            <a:ext cx="146304" cy="146304"/>
          </a:xfrm>
          <a:prstGeom prst="roundRect">
            <a:avLst>
              <a:gd name="adj" fmla="val 25000"/>
            </a:avLst>
          </a:prstGeom>
          <a:solidFill>
            <a:schemeClr val="accent1"/>
          </a:solidFill>
          <a:ln/>
        </p:spPr>
      </p:sp>
      <p:sp>
        <p:nvSpPr>
          <p:cNvPr id="8" name="Text 6"/>
          <p:cNvSpPr txBox="1"/>
          <p:nvPr/>
        </p:nvSpPr>
        <p:spPr>
          <a:xfrm>
            <a:off x="1097280" y="4169766"/>
            <a:ext cx="4572000" cy="727456"/>
          </a:xfrm>
          <a:prstGeom prst="rect">
            <a:avLst/>
          </a:prstGeom>
          <a:noFill/>
          <a:ln/>
        </p:spPr>
        <p:txBody>
          <a:bodyPr wrap="square" lIns="0" tIns="0" rIns="0" bIns="0" rtlCol="0" anchor="t"/>
          <a:lstStyle/>
          <a:p>
            <a:pPr indent="0" marL="0">
              <a:lnSpc>
                <a:spcPct val="100000"/>
              </a:lnSpc>
              <a:buNone/>
            </a:pPr>
            <a:r>
              <a:rPr lang="en-US" sz="2200" b="1" dirty="0">
                <a:solidFill>
                  <a:schemeClr val="tx1"/>
                </a:solidFill>
              </a:rPr>
              <a:t>Verknüpfen: </a:t>
            </a:r>
            <a:pPr indent="0" marL="0">
              <a:lnSpc>
                <a:spcPct val="100000"/>
              </a:lnSpc>
              <a:buNone/>
            </a:pPr>
            <a:r>
              <a:rPr lang="en-US" sz="2200" dirty="0">
                <a:solidFill>
                  <a:schemeClr val="tx1"/>
                </a:solidFill>
              </a:rPr>
              <a:t>Angebot → Lieferschein → Rechnung</a:t>
            </a:r>
            <a:endParaRPr lang="en-US" sz="2200" dirty="0"/>
          </a:p>
        </p:txBody>
      </p:sp>
      <p:sp>
        <p:nvSpPr>
          <p:cNvPr id="9" name="Shape 7"/>
          <p:cNvSpPr/>
          <p:nvPr/>
        </p:nvSpPr>
        <p:spPr>
          <a:xfrm>
            <a:off x="694944" y="5204816"/>
            <a:ext cx="146304" cy="146304"/>
          </a:xfrm>
          <a:prstGeom prst="roundRect">
            <a:avLst>
              <a:gd name="adj" fmla="val 25000"/>
            </a:avLst>
          </a:prstGeom>
          <a:solidFill>
            <a:schemeClr val="accent1"/>
          </a:solidFill>
          <a:ln/>
        </p:spPr>
      </p:sp>
      <p:sp>
        <p:nvSpPr>
          <p:cNvPr id="10" name="Text 8"/>
          <p:cNvSpPr txBox="1"/>
          <p:nvPr/>
        </p:nvSpPr>
        <p:spPr>
          <a:xfrm>
            <a:off x="1097280" y="5107534"/>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Fristen anlegen, Dubletten erkennen</a:t>
            </a:r>
            <a:endParaRPr lang="en-US" sz="2200" dirty="0"/>
          </a:p>
        </p:txBody>
      </p:sp>
      <p:sp>
        <p:nvSpPr>
          <p:cNvPr id="11"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dokument-detail">    </p:cNvPr>
          <p:cNvPicPr>
            <a:picLocks noChangeAspect="1"/>
          </p:cNvPicPr>
          <p:nvPr/>
        </p:nvPicPr>
        <p:blipFill>
          <a:blip r:embed="rId1"/>
          <a:stretch>
            <a:fillRect/>
          </a:stretch>
        </p:blipFill>
        <p:spPr>
          <a:xfrm>
            <a:off x="6172200" y="1420270"/>
            <a:ext cx="5287975" cy="3788860"/>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868680"/>
            <a:ext cx="448056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Jeder Wert mit Fundstelle</a:t>
            </a:r>
            <a:endParaRPr lang="en-US" sz="3600" dirty="0"/>
          </a:p>
        </p:txBody>
      </p:sp>
      <p:sp>
        <p:nvSpPr>
          <p:cNvPr id="3" name="Shape 1"/>
          <p:cNvSpPr/>
          <p:nvPr/>
        </p:nvSpPr>
        <p:spPr>
          <a:xfrm>
            <a:off x="694944" y="2368271"/>
            <a:ext cx="146304" cy="146304"/>
          </a:xfrm>
          <a:prstGeom prst="roundRect">
            <a:avLst>
              <a:gd name="adj" fmla="val 25000"/>
            </a:avLst>
          </a:prstGeom>
          <a:solidFill>
            <a:schemeClr val="accent1"/>
          </a:solidFill>
          <a:ln/>
        </p:spPr>
      </p:sp>
      <p:sp>
        <p:nvSpPr>
          <p:cNvPr id="4" name="Text 2"/>
          <p:cNvSpPr txBox="1"/>
          <p:nvPr/>
        </p:nvSpPr>
        <p:spPr>
          <a:xfrm>
            <a:off x="1097280" y="2294230"/>
            <a:ext cx="4023360" cy="634492"/>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Tipp auf den Betrag – die Stelle leuchtet gelb</a:t>
            </a:r>
            <a:endParaRPr lang="en-US" sz="1900" dirty="0"/>
          </a:p>
        </p:txBody>
      </p:sp>
      <p:sp>
        <p:nvSpPr>
          <p:cNvPr id="5" name="Shape 3"/>
          <p:cNvSpPr/>
          <p:nvPr/>
        </p:nvSpPr>
        <p:spPr>
          <a:xfrm>
            <a:off x="694944" y="3213075"/>
            <a:ext cx="146304" cy="146304"/>
          </a:xfrm>
          <a:prstGeom prst="roundRect">
            <a:avLst>
              <a:gd name="adj" fmla="val 25000"/>
            </a:avLst>
          </a:prstGeom>
          <a:solidFill>
            <a:schemeClr val="accent1"/>
          </a:solidFill>
          <a:ln/>
        </p:spPr>
      </p:sp>
      <p:sp>
        <p:nvSpPr>
          <p:cNvPr id="6" name="Text 4"/>
          <p:cNvSpPr txBox="1"/>
          <p:nvPr/>
        </p:nvSpPr>
        <p:spPr>
          <a:xfrm>
            <a:off x="1097280" y="3139034"/>
            <a:ext cx="4023360" cy="634492"/>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Seite und wörtliches Zitat, auch bei Fotos</a:t>
            </a:r>
            <a:endParaRPr lang="en-US" sz="1900" dirty="0"/>
          </a:p>
        </p:txBody>
      </p:sp>
      <p:sp>
        <p:nvSpPr>
          <p:cNvPr id="7" name="Shape 5"/>
          <p:cNvSpPr/>
          <p:nvPr/>
        </p:nvSpPr>
        <p:spPr>
          <a:xfrm>
            <a:off x="694944" y="4057879"/>
            <a:ext cx="146304" cy="146304"/>
          </a:xfrm>
          <a:prstGeom prst="roundRect">
            <a:avLst>
              <a:gd name="adj" fmla="val 25000"/>
            </a:avLst>
          </a:prstGeom>
          <a:solidFill>
            <a:schemeClr val="accent1"/>
          </a:solidFill>
          <a:ln/>
        </p:spPr>
      </p:sp>
      <p:sp>
        <p:nvSpPr>
          <p:cNvPr id="8" name="Text 6"/>
          <p:cNvSpPr txBox="1"/>
          <p:nvPr/>
        </p:nvSpPr>
        <p:spPr>
          <a:xfrm>
            <a:off x="1097280" y="3983838"/>
            <a:ext cx="4023360" cy="634492"/>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Passt das Zitat nicht, wird nichts automatisch abgelegt</a:t>
            </a:r>
            <a:endParaRPr lang="en-US" sz="1900" dirty="0"/>
          </a:p>
        </p:txBody>
      </p:sp>
      <p:sp>
        <p:nvSpPr>
          <p:cNvPr id="9" name="Text 7"/>
          <p:cNvSpPr txBox="1"/>
          <p:nvPr/>
        </p:nvSpPr>
        <p:spPr>
          <a:xfrm>
            <a:off x="640080" y="4754880"/>
            <a:ext cx="448056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0" name="Shape 8"/>
          <p:cNvSpPr/>
          <p:nvPr/>
        </p:nvSpPr>
        <p:spPr>
          <a:xfrm>
            <a:off x="640080" y="5084064"/>
            <a:ext cx="4480560" cy="731520"/>
          </a:xfrm>
          <a:prstGeom prst="roundRect">
            <a:avLst>
              <a:gd name="adj" fmla="val 30000"/>
            </a:avLst>
          </a:prstGeom>
          <a:solidFill>
            <a:schemeClr val="tx1"/>
          </a:solidFill>
          <a:ln/>
        </p:spPr>
      </p:sp>
      <p:sp>
        <p:nvSpPr>
          <p:cNvPr id="11" name="Shape 9"/>
          <p:cNvSpPr/>
          <p:nvPr/>
        </p:nvSpPr>
        <p:spPr>
          <a:xfrm flipV="1">
            <a:off x="960120" y="5806440"/>
            <a:ext cx="292608" cy="237744"/>
          </a:xfrm>
          <a:prstGeom prst="rtTriangle">
            <a:avLst/>
          </a:prstGeom>
          <a:solidFill>
            <a:srgbClr val="16181D"/>
          </a:solidFill>
          <a:ln/>
        </p:spPr>
      </p:sp>
      <p:sp>
        <p:nvSpPr>
          <p:cNvPr id="12" name="Text 10"/>
          <p:cNvSpPr txBox="1"/>
          <p:nvPr/>
        </p:nvSpPr>
        <p:spPr>
          <a:xfrm>
            <a:off x="896112" y="5084064"/>
            <a:ext cx="3968496" cy="731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„Woher hast Du den Betrag?“</a:t>
            </a:r>
            <a:endParaRPr lang="en-US" sz="2000" dirty="0"/>
          </a:p>
        </p:txBody>
      </p:sp>
      <p:sp>
        <p:nvSpPr>
          <p:cNvPr id="13" name="Bildschirmfoto Rahmen"/>
          <p:cNvSpPr/>
          <p:nvPr/>
        </p:nvSpPr>
        <p:spPr>
          <a:xfrm>
            <a:off x="5532120" y="1132278"/>
            <a:ext cx="6019495" cy="4364843"/>
          </a:xfrm>
          <a:prstGeom prst="roundRect">
            <a:avLst>
              <a:gd name="adj" fmla="val 3771"/>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4" name="Bildschirmfoto" descr="Bildschirmfoto aus HeyButler: suche-100k-dokument">    </p:cNvPr>
          <p:cNvPicPr>
            <a:picLocks noChangeAspect="1"/>
          </p:cNvPicPr>
          <p:nvPr/>
        </p:nvPicPr>
        <p:blipFill>
          <a:blip r:embed="rId1"/>
          <a:stretch>
            <a:fillRect/>
          </a:stretch>
        </p:blipFill>
        <p:spPr>
          <a:xfrm>
            <a:off x="5623560" y="1223718"/>
            <a:ext cx="5836615" cy="4181963"/>
          </a:xfrm>
          <a:prstGeom prst="rect">
            <a:avLst/>
          </a:prstGeom>
        </p:spPr>
      </p:pic>
      <p:pic>
        <p:nvPicPr>
          <p:cNvPr id="15"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6" name="Text 12"/>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3"/>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8" name="Text 14"/>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Die Ordnung baut sich selbst</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Dokument­arten und Felder kommen mit dem Branchen­paket</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Nummernkreise entstehen mit der ersten eigenen Rechnung</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Je Absender lernt er eine interne Vorlage</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Mehr Dokumente = mehr Vorlagen = weniger Kosten</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640080" y="548640"/>
            <a:ext cx="1165860" cy="292608"/>
          </a:xfrm>
          <a:prstGeom prst="roundRect">
            <a:avLst>
              <a:gd name="adj" fmla="val 50000"/>
            </a:avLst>
          </a:prstGeom>
          <a:solidFill>
            <a:schemeClr val="accent4"/>
          </a:solidFill>
          <a:ln/>
        </p:spPr>
      </p:sp>
      <p:sp>
        <p:nvSpPr>
          <p:cNvPr id="3" name="Text 1"/>
          <p:cNvSpPr txBox="1"/>
          <p:nvPr/>
        </p:nvSpPr>
        <p:spPr>
          <a:xfrm>
            <a:off x="640080" y="54864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IN ZAHLEN</a:t>
            </a:r>
            <a:endParaRPr lang="en-US" sz="1100" dirty="0"/>
          </a:p>
        </p:txBody>
      </p:sp>
      <p:sp>
        <p:nvSpPr>
          <p:cNvPr id="4" name="Text 2"/>
          <p:cNvSpPr txBox="1"/>
          <p:nvPr/>
        </p:nvSpPr>
        <p:spPr>
          <a:xfrm>
            <a:off x="640080" y="1051560"/>
            <a:ext cx="10911535" cy="1737360"/>
          </a:xfrm>
          <a:prstGeom prst="rect">
            <a:avLst/>
          </a:prstGeom>
          <a:noFill/>
          <a:ln/>
        </p:spPr>
        <p:txBody>
          <a:bodyPr wrap="square" lIns="0" tIns="0" rIns="0" bIns="0" rtlCol="0" anchor="t"/>
          <a:lstStyle/>
          <a:p>
            <a:pPr indent="0" marL="0">
              <a:lnSpc>
                <a:spcPct val="95000"/>
              </a:lnSpc>
              <a:buNone/>
            </a:pPr>
            <a:r>
              <a:rPr lang="en-US" sz="5400" b="1" dirty="0">
                <a:solidFill>
                  <a:schemeClr val="tx1"/>
                </a:solidFill>
              </a:rPr>
              <a:t>Wiederkehrende Belege: 0 € KI</a:t>
            </a:r>
            <a:endParaRPr lang="en-US" sz="5400" dirty="0"/>
          </a:p>
        </p:txBody>
      </p:sp>
      <p:sp>
        <p:nvSpPr>
          <p:cNvPr id="5" name="Shape 3"/>
          <p:cNvSpPr/>
          <p:nvPr/>
        </p:nvSpPr>
        <p:spPr>
          <a:xfrm>
            <a:off x="640080" y="1983562"/>
            <a:ext cx="1097280" cy="109728"/>
          </a:xfrm>
          <a:prstGeom prst="roundRect">
            <a:avLst>
              <a:gd name="adj" fmla="val 50000"/>
            </a:avLst>
          </a:prstGeom>
          <a:solidFill>
            <a:schemeClr val="accent1"/>
          </a:solidFill>
          <a:ln/>
        </p:spPr>
      </p:sp>
      <p:sp>
        <p:nvSpPr>
          <p:cNvPr id="6" name="Text 4"/>
          <p:cNvSpPr txBox="1"/>
          <p:nvPr/>
        </p:nvSpPr>
        <p:spPr>
          <a:xfrm>
            <a:off x="640080" y="2303602"/>
            <a:ext cx="10911535" cy="731520"/>
          </a:xfrm>
          <a:prstGeom prst="rect">
            <a:avLst/>
          </a:prstGeom>
          <a:noFill/>
          <a:ln/>
        </p:spPr>
        <p:txBody>
          <a:bodyPr wrap="square" lIns="0" tIns="0" rIns="0" bIns="0" rtlCol="0" anchor="t"/>
          <a:lstStyle/>
          <a:p>
            <a:pPr indent="0" marL="0">
              <a:lnSpc>
                <a:spcPct val="100000"/>
              </a:lnSpc>
              <a:buNone/>
            </a:pPr>
            <a:r>
              <a:rPr lang="en-US" sz="2000" dirty="0">
                <a:solidFill>
                  <a:schemeClr val="tx2"/>
                </a:solidFill>
              </a:rPr>
              <a:t>ab 2 Mustern liest die Vorlage – jeder 10. Beleg geht zur Kontrolle an die KI</a:t>
            </a:r>
            <a:endParaRPr lang="en-US" sz="2000" dirty="0"/>
          </a:p>
        </p:txBody>
      </p:sp>
      <p:sp>
        <p:nvSpPr>
          <p:cNvPr id="7" name="Shape 5"/>
          <p:cNvSpPr/>
          <p:nvPr/>
        </p:nvSpPr>
        <p:spPr>
          <a:xfrm>
            <a:off x="640080" y="3749040"/>
            <a:ext cx="3454298" cy="2286000"/>
          </a:xfrm>
          <a:prstGeom prst="roundRect">
            <a:avLst>
              <a:gd name="adj" fmla="val 8800"/>
            </a:avLst>
          </a:prstGeom>
          <a:solidFill>
            <a:schemeClr val="bg2"/>
          </a:solidFill>
          <a:ln/>
        </p:spPr>
      </p:sp>
      <p:sp>
        <p:nvSpPr>
          <p:cNvPr id="8" name="Shape 6"/>
          <p:cNvSpPr/>
          <p:nvPr/>
        </p:nvSpPr>
        <p:spPr>
          <a:xfrm>
            <a:off x="914400" y="4041648"/>
            <a:ext cx="457200" cy="91440"/>
          </a:xfrm>
          <a:prstGeom prst="roundRect">
            <a:avLst>
              <a:gd name="adj" fmla="val 50000"/>
            </a:avLst>
          </a:prstGeom>
          <a:solidFill>
            <a:schemeClr val="accent1"/>
          </a:solidFill>
          <a:ln/>
        </p:spPr>
      </p:sp>
      <p:sp>
        <p:nvSpPr>
          <p:cNvPr id="9" name="Text 7"/>
          <p:cNvSpPr txBox="1"/>
          <p:nvPr/>
        </p:nvSpPr>
        <p:spPr>
          <a:xfrm>
            <a:off x="914400"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Erkannt an USt-IdNr., IBAN oder Briefkopf</a:t>
            </a:r>
            <a:endParaRPr lang="en-US" sz="2000" dirty="0"/>
          </a:p>
        </p:txBody>
      </p:sp>
      <p:sp>
        <p:nvSpPr>
          <p:cNvPr id="10" name="Shape 8"/>
          <p:cNvSpPr/>
          <p:nvPr/>
        </p:nvSpPr>
        <p:spPr>
          <a:xfrm>
            <a:off x="4368698" y="3749040"/>
            <a:ext cx="3454298" cy="2286000"/>
          </a:xfrm>
          <a:prstGeom prst="roundRect">
            <a:avLst>
              <a:gd name="adj" fmla="val 8800"/>
            </a:avLst>
          </a:prstGeom>
          <a:solidFill>
            <a:schemeClr val="bg2"/>
          </a:solidFill>
          <a:ln/>
        </p:spPr>
      </p:sp>
      <p:sp>
        <p:nvSpPr>
          <p:cNvPr id="11" name="Shape 9"/>
          <p:cNvSpPr/>
          <p:nvPr/>
        </p:nvSpPr>
        <p:spPr>
          <a:xfrm>
            <a:off x="4643018" y="4041648"/>
            <a:ext cx="457200" cy="91440"/>
          </a:xfrm>
          <a:prstGeom prst="roundRect">
            <a:avLst>
              <a:gd name="adj" fmla="val 50000"/>
            </a:avLst>
          </a:prstGeom>
          <a:solidFill>
            <a:schemeClr val="accent1"/>
          </a:solidFill>
          <a:ln/>
        </p:spPr>
      </p:sp>
      <p:sp>
        <p:nvSpPr>
          <p:cNvPr id="12" name="Text 10"/>
          <p:cNvSpPr txBox="1"/>
          <p:nvPr/>
        </p:nvSpPr>
        <p:spPr>
          <a:xfrm>
            <a:off x="4643018"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Abweichung? Vorlage lernt neu</a:t>
            </a:r>
            <a:endParaRPr lang="en-US" sz="2000" dirty="0"/>
          </a:p>
        </p:txBody>
      </p:sp>
      <p:sp>
        <p:nvSpPr>
          <p:cNvPr id="13" name="Shape 11"/>
          <p:cNvSpPr/>
          <p:nvPr/>
        </p:nvSpPr>
        <p:spPr>
          <a:xfrm>
            <a:off x="8097317" y="3749040"/>
            <a:ext cx="3454298" cy="2286000"/>
          </a:xfrm>
          <a:prstGeom prst="roundRect">
            <a:avLst>
              <a:gd name="adj" fmla="val 8800"/>
            </a:avLst>
          </a:prstGeom>
          <a:solidFill>
            <a:schemeClr val="bg2"/>
          </a:solidFill>
          <a:ln/>
        </p:spPr>
      </p:sp>
      <p:sp>
        <p:nvSpPr>
          <p:cNvPr id="14" name="Shape 12"/>
          <p:cNvSpPr/>
          <p:nvPr/>
        </p:nvSpPr>
        <p:spPr>
          <a:xfrm>
            <a:off x="8371637" y="4041648"/>
            <a:ext cx="457200" cy="91440"/>
          </a:xfrm>
          <a:prstGeom prst="roundRect">
            <a:avLst>
              <a:gd name="adj" fmla="val 50000"/>
            </a:avLst>
          </a:prstGeom>
          <a:solidFill>
            <a:schemeClr val="accent1"/>
          </a:solidFill>
          <a:ln/>
        </p:spPr>
      </p:sp>
      <p:sp>
        <p:nvSpPr>
          <p:cNvPr id="15" name="Text 13"/>
          <p:cNvSpPr txBox="1"/>
          <p:nvPr/>
        </p:nvSpPr>
        <p:spPr>
          <a:xfrm>
            <a:off x="8371637"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Ersparnis sichtbar in den Einstellungen</a:t>
            </a:r>
            <a:endParaRPr lang="en-US" sz="2000" dirty="0"/>
          </a:p>
        </p:txBody>
      </p:sp>
      <p:pic>
        <p:nvPicPr>
          <p:cNvPr id="16"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7"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8"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9"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640080" y="548640"/>
            <a:ext cx="1165860" cy="292608"/>
          </a:xfrm>
          <a:prstGeom prst="roundRect">
            <a:avLst>
              <a:gd name="adj" fmla="val 50000"/>
            </a:avLst>
          </a:prstGeom>
          <a:solidFill>
            <a:schemeClr val="accent4"/>
          </a:solidFill>
          <a:ln/>
        </p:spPr>
      </p:sp>
      <p:sp>
        <p:nvSpPr>
          <p:cNvPr id="3" name="Text 1"/>
          <p:cNvSpPr txBox="1"/>
          <p:nvPr/>
        </p:nvSpPr>
        <p:spPr>
          <a:xfrm>
            <a:off x="640080" y="54864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IN ZAHLEN</a:t>
            </a:r>
            <a:endParaRPr lang="en-US" sz="1100" dirty="0"/>
          </a:p>
        </p:txBody>
      </p:sp>
      <p:sp>
        <p:nvSpPr>
          <p:cNvPr id="4" name="Text 2"/>
          <p:cNvSpPr txBox="1"/>
          <p:nvPr/>
        </p:nvSpPr>
        <p:spPr>
          <a:xfrm>
            <a:off x="640080" y="1051560"/>
            <a:ext cx="5486400" cy="1737360"/>
          </a:xfrm>
          <a:prstGeom prst="rect">
            <a:avLst/>
          </a:prstGeom>
          <a:noFill/>
          <a:ln/>
        </p:spPr>
        <p:txBody>
          <a:bodyPr wrap="square" lIns="0" tIns="0" rIns="0" bIns="0" rtlCol="0" anchor="t"/>
          <a:lstStyle/>
          <a:p>
            <a:pPr indent="0" marL="0">
              <a:lnSpc>
                <a:spcPct val="95000"/>
              </a:lnSpc>
              <a:buNone/>
            </a:pPr>
            <a:r>
              <a:rPr lang="en-US" sz="4400" b="1" dirty="0">
                <a:solidFill>
                  <a:schemeClr val="tx1"/>
                </a:solidFill>
              </a:rPr>
              <a:t>100.000 Dokumente in 0,02–0,04 s</a:t>
            </a:r>
            <a:endParaRPr lang="en-US" sz="4400" dirty="0"/>
          </a:p>
        </p:txBody>
      </p:sp>
      <p:sp>
        <p:nvSpPr>
          <p:cNvPr id="5" name="Shape 3"/>
          <p:cNvSpPr/>
          <p:nvPr/>
        </p:nvSpPr>
        <p:spPr>
          <a:xfrm>
            <a:off x="640080" y="2484018"/>
            <a:ext cx="1097280" cy="109728"/>
          </a:xfrm>
          <a:prstGeom prst="roundRect">
            <a:avLst>
              <a:gd name="adj" fmla="val 50000"/>
            </a:avLst>
          </a:prstGeom>
          <a:solidFill>
            <a:schemeClr val="accent1"/>
          </a:solidFill>
          <a:ln/>
        </p:spPr>
      </p:sp>
      <p:sp>
        <p:nvSpPr>
          <p:cNvPr id="6" name="Text 4"/>
          <p:cNvSpPr txBox="1"/>
          <p:nvPr/>
        </p:nvSpPr>
        <p:spPr>
          <a:xfrm>
            <a:off x="640080" y="2804058"/>
            <a:ext cx="5486400" cy="731520"/>
          </a:xfrm>
          <a:prstGeom prst="rect">
            <a:avLst/>
          </a:prstGeom>
          <a:noFill/>
          <a:ln/>
        </p:spPr>
        <p:txBody>
          <a:bodyPr wrap="square" lIns="0" tIns="0" rIns="0" bIns="0" rtlCol="0" anchor="t"/>
          <a:lstStyle/>
          <a:p>
            <a:pPr indent="0" marL="0">
              <a:lnSpc>
                <a:spcPct val="100000"/>
              </a:lnSpc>
              <a:buNone/>
            </a:pPr>
            <a:r>
              <a:rPr lang="en-US" sz="2000" dirty="0">
                <a:solidFill>
                  <a:schemeClr val="tx2"/>
                </a:solidFill>
              </a:rPr>
              <a:t>Volltext und Wortteile, deutsch – gemessen mit dem Such-Benchmark</a:t>
            </a:r>
            <a:endParaRPr lang="en-US" sz="2000" dirty="0"/>
          </a:p>
        </p:txBody>
      </p:sp>
      <p:sp>
        <p:nvSpPr>
          <p:cNvPr id="7" name="Shape 5"/>
          <p:cNvSpPr/>
          <p:nvPr/>
        </p:nvSpPr>
        <p:spPr>
          <a:xfrm>
            <a:off x="694944" y="3810152"/>
            <a:ext cx="146304" cy="146304"/>
          </a:xfrm>
          <a:prstGeom prst="roundRect">
            <a:avLst>
              <a:gd name="adj" fmla="val 25000"/>
            </a:avLst>
          </a:prstGeom>
          <a:solidFill>
            <a:schemeClr val="accent1"/>
          </a:solidFill>
          <a:ln/>
        </p:spPr>
      </p:sp>
      <p:sp>
        <p:nvSpPr>
          <p:cNvPr id="8" name="Text 6"/>
          <p:cNvSpPr txBox="1"/>
          <p:nvPr/>
        </p:nvSpPr>
        <p:spPr>
          <a:xfrm>
            <a:off x="1097280" y="3743858"/>
            <a:ext cx="5029200" cy="324612"/>
          </a:xfrm>
          <a:prstGeom prst="rect">
            <a:avLst/>
          </a:prstGeom>
          <a:noFill/>
          <a:ln/>
        </p:spPr>
        <p:txBody>
          <a:bodyPr wrap="square" lIns="0" tIns="0" rIns="0" bIns="0" rtlCol="0" anchor="t"/>
          <a:lstStyle/>
          <a:p>
            <a:pPr indent="0" marL="0">
              <a:lnSpc>
                <a:spcPct val="100000"/>
              </a:lnSpc>
              <a:buNone/>
            </a:pPr>
            <a:r>
              <a:rPr lang="en-US" sz="1800" dirty="0">
                <a:solidFill>
                  <a:schemeClr val="tx1"/>
                </a:solidFill>
              </a:rPr>
              <a:t>„Rechnung Telekom“, „beton“, „Nr 150123“</a:t>
            </a:r>
            <a:endParaRPr lang="en-US" sz="1800" dirty="0"/>
          </a:p>
        </p:txBody>
      </p:sp>
      <p:sp>
        <p:nvSpPr>
          <p:cNvPr id="9" name="Shape 7"/>
          <p:cNvSpPr/>
          <p:nvPr/>
        </p:nvSpPr>
        <p:spPr>
          <a:xfrm>
            <a:off x="694944" y="4290212"/>
            <a:ext cx="146304" cy="146304"/>
          </a:xfrm>
          <a:prstGeom prst="roundRect">
            <a:avLst>
              <a:gd name="adj" fmla="val 25000"/>
            </a:avLst>
          </a:prstGeom>
          <a:solidFill>
            <a:schemeClr val="accent1"/>
          </a:solidFill>
          <a:ln/>
        </p:spPr>
      </p:sp>
      <p:sp>
        <p:nvSpPr>
          <p:cNvPr id="10" name="Text 8"/>
          <p:cNvSpPr txBox="1"/>
          <p:nvPr/>
        </p:nvSpPr>
        <p:spPr>
          <a:xfrm>
            <a:off x="1097280" y="4223918"/>
            <a:ext cx="5029200" cy="324612"/>
          </a:xfrm>
          <a:prstGeom prst="rect">
            <a:avLst/>
          </a:prstGeom>
          <a:noFill/>
          <a:ln/>
        </p:spPr>
        <p:txBody>
          <a:bodyPr wrap="square" lIns="0" tIns="0" rIns="0" bIns="0" rtlCol="0" anchor="t"/>
          <a:lstStyle/>
          <a:p>
            <a:pPr indent="0" marL="0">
              <a:lnSpc>
                <a:spcPct val="100000"/>
              </a:lnSpc>
              <a:buNone/>
            </a:pPr>
            <a:r>
              <a:rPr lang="en-US" sz="1800" b="1" dirty="0">
                <a:solidFill>
                  <a:schemeClr val="tx1"/>
                </a:solidFill>
              </a:rPr>
              <a:t>Filter aus dem Satz: </a:t>
            </a:r>
            <a:pPr indent="0" marL="0">
              <a:lnSpc>
                <a:spcPct val="100000"/>
              </a:lnSpc>
              <a:buNone/>
            </a:pPr>
            <a:r>
              <a:rPr lang="en-US" sz="1800" dirty="0">
                <a:solidFill>
                  <a:schemeClr val="tx1"/>
                </a:solidFill>
              </a:rPr>
              <a:t>Absender, Betrag, Zeitraum</a:t>
            </a:r>
            <a:endParaRPr lang="en-US" sz="1800" dirty="0"/>
          </a:p>
        </p:txBody>
      </p:sp>
      <p:sp>
        <p:nvSpPr>
          <p:cNvPr id="11" name="Shape 9"/>
          <p:cNvSpPr/>
          <p:nvPr/>
        </p:nvSpPr>
        <p:spPr>
          <a:xfrm>
            <a:off x="694944" y="4770272"/>
            <a:ext cx="146304" cy="146304"/>
          </a:xfrm>
          <a:prstGeom prst="roundRect">
            <a:avLst>
              <a:gd name="adj" fmla="val 25000"/>
            </a:avLst>
          </a:prstGeom>
          <a:solidFill>
            <a:schemeClr val="accent1"/>
          </a:solidFill>
          <a:ln/>
        </p:spPr>
      </p:sp>
      <p:sp>
        <p:nvSpPr>
          <p:cNvPr id="12" name="Text 10"/>
          <p:cNvSpPr txBox="1"/>
          <p:nvPr/>
        </p:nvSpPr>
        <p:spPr>
          <a:xfrm>
            <a:off x="1097280" y="4703978"/>
            <a:ext cx="5029200" cy="882396"/>
          </a:xfrm>
          <a:prstGeom prst="rect">
            <a:avLst/>
          </a:prstGeom>
          <a:noFill/>
          <a:ln/>
        </p:spPr>
        <p:txBody>
          <a:bodyPr wrap="square" lIns="0" tIns="0" rIns="0" bIns="0" rtlCol="0" anchor="t"/>
          <a:lstStyle/>
          <a:p>
            <a:pPr indent="0" marL="0">
              <a:lnSpc>
                <a:spcPct val="100000"/>
              </a:lnSpc>
              <a:buNone/>
            </a:pPr>
            <a:r>
              <a:rPr lang="en-US" sz="1800" b="1" dirty="0">
                <a:solidFill>
                  <a:schemeClr val="tx1"/>
                </a:solidFill>
              </a:rPr>
              <a:t>Messwerte: </a:t>
            </a:r>
            <a:pPr indent="0" marL="0">
              <a:lnSpc>
                <a:spcPct val="100000"/>
              </a:lnSpc>
              <a:buNone/>
            </a:pPr>
            <a:r>
              <a:rPr lang="en-US" sz="1800" dirty="0">
                <a:solidFill>
                  <a:schemeClr val="tx1"/>
                </a:solidFill>
              </a:rPr>
              <a:t>gezielt 0,02–0,04 s, breite Begriffe bis ≈ 0,24 s · 1 Mio. Dokumente: gezielt unter 0,15 s, breite Begriffe 1–5 s (wird optimiert)</a:t>
            </a:r>
            <a:endParaRPr lang="en-US" sz="1800" dirty="0"/>
          </a:p>
        </p:txBody>
      </p:sp>
      <p:sp>
        <p:nvSpPr>
          <p:cNvPr id="13" name="Bildschirmfoto Rahmen"/>
          <p:cNvSpPr/>
          <p:nvPr/>
        </p:nvSpPr>
        <p:spPr>
          <a:xfrm>
            <a:off x="6537960" y="1713643"/>
            <a:ext cx="5013655" cy="3202115"/>
          </a:xfrm>
          <a:prstGeom prst="roundRect">
            <a:avLst>
              <a:gd name="adj" fmla="val 514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4" name="Bildschirmfoto" descr="Bildschirmfoto aus HeyButler: suche-100k-treffer">    </p:cNvPr>
          <p:cNvPicPr>
            <a:picLocks noChangeAspect="1"/>
          </p:cNvPicPr>
          <p:nvPr/>
        </p:nvPicPr>
        <p:blipFill>
          <a:blip r:embed="rId1"/>
          <a:stretch>
            <a:fillRect/>
          </a:stretch>
        </p:blipFill>
        <p:spPr>
          <a:xfrm>
            <a:off x="6629400" y="1805083"/>
            <a:ext cx="4830775" cy="3019235"/>
          </a:xfrm>
          <a:prstGeom prst="rect">
            <a:avLst/>
          </a:prstGeom>
        </p:spPr>
      </p:pic>
      <p:pic>
        <p:nvPicPr>
          <p:cNvPr id="15"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6" name="Text 12"/>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3"/>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8" name="Text 14"/>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Vertrauen ist eingebaut</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Vorschlagen → bestätigen → handeln → protokollieren</a:t>
            </a:r>
            <a:endParaRPr lang="en-US" sz="2200" dirty="0"/>
          </a:p>
        </p:txBody>
      </p:sp>
      <p:sp>
        <p:nvSpPr>
          <p:cNvPr id="5" name="Shape 3"/>
          <p:cNvSpPr/>
          <p:nvPr/>
        </p:nvSpPr>
        <p:spPr>
          <a:xfrm>
            <a:off x="694944" y="2799385"/>
            <a:ext cx="146304" cy="146304"/>
          </a:xfrm>
          <a:prstGeom prst="roundRect">
            <a:avLst>
              <a:gd name="adj" fmla="val 25000"/>
            </a:avLst>
          </a:prstGeom>
          <a:solidFill>
            <a:schemeClr val="accent1"/>
          </a:solidFill>
          <a:ln/>
        </p:spPr>
      </p:sp>
      <p:sp>
        <p:nvSpPr>
          <p:cNvPr id="6" name="Text 4"/>
          <p:cNvSpPr txBox="1"/>
          <p:nvPr/>
        </p:nvSpPr>
        <p:spPr>
          <a:xfrm>
            <a:off x="1097280" y="2702103"/>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Nichts wird ohne Dein OK versendet oder gelöscht</a:t>
            </a:r>
            <a:endParaRPr lang="en-US" sz="2200" dirty="0"/>
          </a:p>
        </p:txBody>
      </p:sp>
      <p:sp>
        <p:nvSpPr>
          <p:cNvPr id="7" name="Shape 5"/>
          <p:cNvSpPr/>
          <p:nvPr/>
        </p:nvSpPr>
        <p:spPr>
          <a:xfrm>
            <a:off x="694944" y="3737153"/>
            <a:ext cx="146304" cy="146304"/>
          </a:xfrm>
          <a:prstGeom prst="roundRect">
            <a:avLst>
              <a:gd name="adj" fmla="val 25000"/>
            </a:avLst>
          </a:prstGeom>
          <a:solidFill>
            <a:schemeClr val="accent1"/>
          </a:solidFill>
          <a:ln/>
        </p:spPr>
      </p:sp>
      <p:sp>
        <p:nvSpPr>
          <p:cNvPr id="8" name="Text 6"/>
          <p:cNvSpPr txBox="1"/>
          <p:nvPr/>
        </p:nvSpPr>
        <p:spPr>
          <a:xfrm>
            <a:off x="1097280" y="3639871"/>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Jede Aussage mit Quelle zum Antippen</a:t>
            </a:r>
            <a:endParaRPr lang="en-US" sz="2200" dirty="0"/>
          </a:p>
        </p:txBody>
      </p:sp>
      <p:sp>
        <p:nvSpPr>
          <p:cNvPr id="9" name="Shape 7"/>
          <p:cNvSpPr/>
          <p:nvPr/>
        </p:nvSpPr>
        <p:spPr>
          <a:xfrm>
            <a:off x="694944" y="4334053"/>
            <a:ext cx="146304" cy="146304"/>
          </a:xfrm>
          <a:prstGeom prst="roundRect">
            <a:avLst>
              <a:gd name="adj" fmla="val 25000"/>
            </a:avLst>
          </a:prstGeom>
          <a:solidFill>
            <a:schemeClr val="accent1"/>
          </a:solidFill>
          <a:ln/>
        </p:spPr>
      </p:sp>
      <p:sp>
        <p:nvSpPr>
          <p:cNvPr id="10" name="Text 8"/>
          <p:cNvSpPr txBox="1"/>
          <p:nvPr/>
        </p:nvSpPr>
        <p:spPr>
          <a:xfrm>
            <a:off x="1097280" y="4236771"/>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Protokoll als prüfbare Kette</a:t>
            </a:r>
            <a:endParaRPr lang="en-US" sz="2200" dirty="0"/>
          </a:p>
        </p:txBody>
      </p:sp>
      <p:sp>
        <p:nvSpPr>
          <p:cNvPr id="11"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erinnerung-bestaetigen">    </p:cNvPr>
          <p:cNvPicPr>
            <a:picLocks noChangeAspect="1"/>
          </p:cNvPicPr>
          <p:nvPr/>
        </p:nvPicPr>
        <p:blipFill>
          <a:blip r:embed="rId1"/>
          <a:stretch>
            <a:fillRect/>
          </a:stretch>
        </p:blipFill>
        <p:spPr>
          <a:xfrm>
            <a:off x="6172200" y="844747"/>
            <a:ext cx="5287975" cy="4939906"/>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Ablage, die mitdenkt</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Ordner wie im Explorer, mit Farbe und Symbol</a:t>
            </a:r>
            <a:endParaRPr lang="en-US" sz="2200" dirty="0"/>
          </a:p>
        </p:txBody>
      </p:sp>
      <p:sp>
        <p:nvSpPr>
          <p:cNvPr id="5" name="Shape 3"/>
          <p:cNvSpPr/>
          <p:nvPr/>
        </p:nvSpPr>
        <p:spPr>
          <a:xfrm>
            <a:off x="694944" y="2799385"/>
            <a:ext cx="146304" cy="146304"/>
          </a:xfrm>
          <a:prstGeom prst="roundRect">
            <a:avLst>
              <a:gd name="adj" fmla="val 25000"/>
            </a:avLst>
          </a:prstGeom>
          <a:solidFill>
            <a:schemeClr val="accent1"/>
          </a:solidFill>
          <a:ln/>
        </p:spPr>
      </p:sp>
      <p:sp>
        <p:nvSpPr>
          <p:cNvPr id="6" name="Text 4"/>
          <p:cNvSpPr txBox="1"/>
          <p:nvPr/>
        </p:nvSpPr>
        <p:spPr>
          <a:xfrm>
            <a:off x="1097280" y="2702103"/>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Felder wie Tabellenspalten: Betrag, Fällig, Bezahlt</a:t>
            </a:r>
            <a:endParaRPr lang="en-US" sz="2200" dirty="0"/>
          </a:p>
        </p:txBody>
      </p:sp>
      <p:sp>
        <p:nvSpPr>
          <p:cNvPr id="7" name="Shape 5"/>
          <p:cNvSpPr/>
          <p:nvPr/>
        </p:nvSpPr>
        <p:spPr>
          <a:xfrm>
            <a:off x="694944" y="3737153"/>
            <a:ext cx="146304" cy="146304"/>
          </a:xfrm>
          <a:prstGeom prst="roundRect">
            <a:avLst>
              <a:gd name="adj" fmla="val 25000"/>
            </a:avLst>
          </a:prstGeom>
          <a:solidFill>
            <a:schemeClr val="accent1"/>
          </a:solidFill>
          <a:ln/>
        </p:spPr>
      </p:sp>
      <p:sp>
        <p:nvSpPr>
          <p:cNvPr id="8" name="Text 6"/>
          <p:cNvSpPr txBox="1"/>
          <p:nvPr/>
        </p:nvSpPr>
        <p:spPr>
          <a:xfrm>
            <a:off x="1097280" y="3639871"/>
            <a:ext cx="4572000" cy="727456"/>
          </a:xfrm>
          <a:prstGeom prst="rect">
            <a:avLst/>
          </a:prstGeom>
          <a:noFill/>
          <a:ln/>
        </p:spPr>
        <p:txBody>
          <a:bodyPr wrap="square" lIns="0" tIns="0" rIns="0" bIns="0" rtlCol="0" anchor="t"/>
          <a:lstStyle/>
          <a:p>
            <a:pPr indent="0" marL="0">
              <a:lnSpc>
                <a:spcPct val="100000"/>
              </a:lnSpc>
              <a:buNone/>
            </a:pPr>
            <a:r>
              <a:rPr lang="en-US" sz="2200" b="1" dirty="0">
                <a:solidFill>
                  <a:schemeClr val="tx1"/>
                </a:solidFill>
              </a:rPr>
              <a:t>Ablagezonen mit Regel: </a:t>
            </a:r>
            <a:pPr indent="0" marL="0">
              <a:lnSpc>
                <a:spcPct val="100000"/>
              </a:lnSpc>
              <a:buNone/>
            </a:pPr>
            <a:r>
              <a:rPr lang="en-US" sz="2200" dirty="0">
                <a:solidFill>
                  <a:schemeClr val="tx1"/>
                </a:solidFill>
              </a:rPr>
              <a:t>hier rein, dort hin</a:t>
            </a:r>
            <a:endParaRPr lang="en-US" sz="2200" dirty="0"/>
          </a:p>
        </p:txBody>
      </p:sp>
      <p:sp>
        <p:nvSpPr>
          <p:cNvPr id="9" name="Shape 7"/>
          <p:cNvSpPr/>
          <p:nvPr/>
        </p:nvSpPr>
        <p:spPr>
          <a:xfrm>
            <a:off x="694944" y="4674921"/>
            <a:ext cx="146304" cy="146304"/>
          </a:xfrm>
          <a:prstGeom prst="roundRect">
            <a:avLst>
              <a:gd name="adj" fmla="val 25000"/>
            </a:avLst>
          </a:prstGeom>
          <a:solidFill>
            <a:schemeClr val="accent1"/>
          </a:solidFill>
          <a:ln/>
        </p:spPr>
      </p:sp>
      <p:sp>
        <p:nvSpPr>
          <p:cNvPr id="10" name="Text 8"/>
          <p:cNvSpPr txBox="1"/>
          <p:nvPr/>
        </p:nvSpPr>
        <p:spPr>
          <a:xfrm>
            <a:off x="1097280" y="4577639"/>
            <a:ext cx="4572000" cy="727456"/>
          </a:xfrm>
          <a:prstGeom prst="rect">
            <a:avLst/>
          </a:prstGeom>
          <a:noFill/>
          <a:ln/>
        </p:spPr>
        <p:txBody>
          <a:bodyPr wrap="square" lIns="0" tIns="0" rIns="0" bIns="0" rtlCol="0" anchor="t"/>
          <a:lstStyle/>
          <a:p>
            <a:pPr indent="0" marL="0">
              <a:lnSpc>
                <a:spcPct val="100000"/>
              </a:lnSpc>
              <a:buNone/>
            </a:pPr>
            <a:r>
              <a:rPr lang="en-US" sz="2200" b="1" dirty="0">
                <a:solidFill>
                  <a:schemeClr val="tx1"/>
                </a:solidFill>
              </a:rPr>
              <a:t>Intelligente Ordner: </a:t>
            </a:r>
            <a:pPr indent="0" marL="0">
              <a:lnSpc>
                <a:spcPct val="100000"/>
              </a:lnSpc>
              <a:buNone/>
            </a:pPr>
            <a:r>
              <a:rPr lang="en-US" sz="2200" dirty="0">
                <a:solidFill>
                  <a:schemeClr val="tx1"/>
                </a:solidFill>
              </a:rPr>
              <a:t>„Offene Rechnungen“</a:t>
            </a:r>
            <a:endParaRPr lang="en-US" sz="2200" dirty="0"/>
          </a:p>
        </p:txBody>
      </p:sp>
      <p:sp>
        <p:nvSpPr>
          <p:cNvPr id="11"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ablage-ordner">    </p:cNvPr>
          <p:cNvPicPr>
            <a:picLocks noChangeAspect="1"/>
          </p:cNvPicPr>
          <p:nvPr/>
        </p:nvPicPr>
        <p:blipFill>
          <a:blip r:embed="rId1"/>
          <a:stretch>
            <a:fillRect/>
          </a:stretch>
        </p:blipFill>
        <p:spPr>
          <a:xfrm>
            <a:off x="6172200" y="1420270"/>
            <a:ext cx="5287975" cy="3788860"/>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20 Branchenpakete</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Bau, Elektro &amp; SHK, Architektur, Kfz</a:t>
            </a:r>
            <a:endParaRPr lang="en-US" sz="2200" dirty="0"/>
          </a:p>
        </p:txBody>
      </p:sp>
      <p:sp>
        <p:nvSpPr>
          <p:cNvPr id="5" name="Shape 3"/>
          <p:cNvSpPr/>
          <p:nvPr/>
        </p:nvSpPr>
        <p:spPr>
          <a:xfrm>
            <a:off x="694944" y="2458517"/>
            <a:ext cx="146304" cy="146304"/>
          </a:xfrm>
          <a:prstGeom prst="roundRect">
            <a:avLst>
              <a:gd name="adj" fmla="val 25000"/>
            </a:avLst>
          </a:prstGeom>
          <a:solidFill>
            <a:schemeClr val="accent1"/>
          </a:solidFill>
          <a:ln/>
        </p:spPr>
      </p:sp>
      <p:sp>
        <p:nvSpPr>
          <p:cNvPr id="6" name="Text 4"/>
          <p:cNvSpPr txBox="1"/>
          <p:nvPr/>
        </p:nvSpPr>
        <p:spPr>
          <a:xfrm>
            <a:off x="1097280" y="23612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Büro &amp; Steuerberater, Kanzlei, Hausverwaltung</a:t>
            </a:r>
            <a:endParaRPr lang="en-US" sz="2200" dirty="0"/>
          </a:p>
        </p:txBody>
      </p:sp>
      <p:sp>
        <p:nvSpPr>
          <p:cNvPr id="7" name="Shape 5"/>
          <p:cNvSpPr/>
          <p:nvPr/>
        </p:nvSpPr>
        <p:spPr>
          <a:xfrm>
            <a:off x="694944" y="3396285"/>
            <a:ext cx="146304" cy="146304"/>
          </a:xfrm>
          <a:prstGeom prst="roundRect">
            <a:avLst>
              <a:gd name="adj" fmla="val 25000"/>
            </a:avLst>
          </a:prstGeom>
          <a:solidFill>
            <a:schemeClr val="accent1"/>
          </a:solidFill>
          <a:ln/>
        </p:spPr>
      </p:sp>
      <p:sp>
        <p:nvSpPr>
          <p:cNvPr id="8" name="Text 6"/>
          <p:cNvSpPr txBox="1"/>
          <p:nvPr/>
        </p:nvSpPr>
        <p:spPr>
          <a:xfrm>
            <a:off x="1097280" y="3299003"/>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Praxis, Pflege, Schule &amp; Kita, Verwaltung</a:t>
            </a:r>
            <a:endParaRPr lang="en-US" sz="2200" dirty="0"/>
          </a:p>
        </p:txBody>
      </p:sp>
      <p:sp>
        <p:nvSpPr>
          <p:cNvPr id="9" name="Shape 7"/>
          <p:cNvSpPr/>
          <p:nvPr/>
        </p:nvSpPr>
        <p:spPr>
          <a:xfrm>
            <a:off x="694944" y="4334053"/>
            <a:ext cx="146304" cy="146304"/>
          </a:xfrm>
          <a:prstGeom prst="roundRect">
            <a:avLst>
              <a:gd name="adj" fmla="val 25000"/>
            </a:avLst>
          </a:prstGeom>
          <a:solidFill>
            <a:schemeClr val="accent1"/>
          </a:solidFill>
          <a:ln/>
        </p:spPr>
      </p:sp>
      <p:sp>
        <p:nvSpPr>
          <p:cNvPr id="10" name="Text 8"/>
          <p:cNvSpPr txBox="1"/>
          <p:nvPr/>
        </p:nvSpPr>
        <p:spPr>
          <a:xfrm>
            <a:off x="1097280" y="4236771"/>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Privat, Vermieter, Makler, Logistik und mehr</a:t>
            </a:r>
            <a:endParaRPr lang="en-US" sz="2200" dirty="0"/>
          </a:p>
        </p:txBody>
      </p:sp>
      <p:sp>
        <p:nvSpPr>
          <p:cNvPr id="11"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einrichtung-paket">    </p:cNvPr>
          <p:cNvPicPr>
            <a:picLocks noChangeAspect="1"/>
          </p:cNvPicPr>
          <p:nvPr/>
        </p:nvPicPr>
        <p:blipFill>
          <a:blip r:embed="rId1"/>
          <a:stretch>
            <a:fillRect/>
          </a:stretch>
        </p:blipFill>
        <p:spPr>
          <a:xfrm>
            <a:off x="6172200" y="844747"/>
            <a:ext cx="5287975" cy="4939906"/>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Er lernt Dich kennen</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727456"/>
          </a:xfrm>
          <a:prstGeom prst="rect">
            <a:avLst/>
          </a:prstGeom>
          <a:noFill/>
          <a:ln/>
        </p:spPr>
        <p:txBody>
          <a:bodyPr wrap="square" lIns="0" tIns="0" rIns="0" bIns="0" rtlCol="0" anchor="t"/>
          <a:lstStyle/>
          <a:p>
            <a:pPr indent="0" marL="0">
              <a:lnSpc>
                <a:spcPct val="100000"/>
              </a:lnSpc>
              <a:buNone/>
            </a:pPr>
            <a:r>
              <a:rPr lang="en-US" sz="2200" b="1" dirty="0">
                <a:solidFill>
                  <a:schemeClr val="tx1"/>
                </a:solidFill>
              </a:rPr>
              <a:t>Fragen beim ersten Start: </a:t>
            </a:r>
            <a:pPr indent="0" marL="0">
              <a:lnSpc>
                <a:spcPct val="100000"/>
              </a:lnSpc>
              <a:buNone/>
            </a:pPr>
            <a:r>
              <a:rPr lang="en-US" sz="2200" dirty="0">
                <a:solidFill>
                  <a:schemeClr val="tx1"/>
                </a:solidFill>
              </a:rPr>
              <a:t>Rolle, Arbeit, Ort</a:t>
            </a:r>
            <a:endParaRPr lang="en-US" sz="2200" dirty="0"/>
          </a:p>
        </p:txBody>
      </p:sp>
      <p:sp>
        <p:nvSpPr>
          <p:cNvPr id="5" name="Shape 3"/>
          <p:cNvSpPr/>
          <p:nvPr/>
        </p:nvSpPr>
        <p:spPr>
          <a:xfrm>
            <a:off x="694944" y="2799385"/>
            <a:ext cx="146304" cy="146304"/>
          </a:xfrm>
          <a:prstGeom prst="roundRect">
            <a:avLst>
              <a:gd name="adj" fmla="val 25000"/>
            </a:avLst>
          </a:prstGeom>
          <a:solidFill>
            <a:schemeClr val="accent1"/>
          </a:solidFill>
          <a:ln/>
        </p:spPr>
      </p:sp>
      <p:sp>
        <p:nvSpPr>
          <p:cNvPr id="6" name="Text 4"/>
          <p:cNvSpPr txBox="1"/>
          <p:nvPr/>
        </p:nvSpPr>
        <p:spPr>
          <a:xfrm>
            <a:off x="1097280" y="2702103"/>
            <a:ext cx="4572000" cy="727456"/>
          </a:xfrm>
          <a:prstGeom prst="rect">
            <a:avLst/>
          </a:prstGeom>
          <a:noFill/>
          <a:ln/>
        </p:spPr>
        <p:txBody>
          <a:bodyPr wrap="square" lIns="0" tIns="0" rIns="0" bIns="0" rtlCol="0" anchor="t"/>
          <a:lstStyle/>
          <a:p>
            <a:pPr indent="0" marL="0">
              <a:lnSpc>
                <a:spcPct val="100000"/>
              </a:lnSpc>
              <a:buNone/>
            </a:pPr>
            <a:r>
              <a:rPr lang="en-US" sz="2200" b="1" dirty="0">
                <a:solidFill>
                  <a:schemeClr val="tx1"/>
                </a:solidFill>
              </a:rPr>
              <a:t>Aktionen-Bibliothek: </a:t>
            </a:r>
            <a:pPr indent="0" marL="0">
              <a:lnSpc>
                <a:spcPct val="100000"/>
              </a:lnSpc>
              <a:buNone/>
            </a:pPr>
            <a:r>
              <a:rPr lang="en-US" sz="2200" dirty="0">
                <a:solidFill>
                  <a:schemeClr val="tx1"/>
                </a:solidFill>
              </a:rPr>
              <a:t>fertige Aufträge mit einem Tipp</a:t>
            </a:r>
            <a:endParaRPr lang="en-US" sz="2200" dirty="0"/>
          </a:p>
        </p:txBody>
      </p:sp>
      <p:sp>
        <p:nvSpPr>
          <p:cNvPr id="7" name="Shape 5"/>
          <p:cNvSpPr/>
          <p:nvPr/>
        </p:nvSpPr>
        <p:spPr>
          <a:xfrm>
            <a:off x="694944" y="3737153"/>
            <a:ext cx="146304" cy="146304"/>
          </a:xfrm>
          <a:prstGeom prst="roundRect">
            <a:avLst>
              <a:gd name="adj" fmla="val 25000"/>
            </a:avLst>
          </a:prstGeom>
          <a:solidFill>
            <a:schemeClr val="accent1"/>
          </a:solidFill>
          <a:ln/>
        </p:spPr>
      </p:sp>
      <p:sp>
        <p:nvSpPr>
          <p:cNvPr id="8" name="Text 6"/>
          <p:cNvSpPr txBox="1"/>
          <p:nvPr/>
        </p:nvSpPr>
        <p:spPr>
          <a:xfrm>
            <a:off x="1097280" y="3639871"/>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Eigene Butler mit Name, Farbe, Ton</a:t>
            </a:r>
            <a:endParaRPr lang="en-US" sz="2200" dirty="0"/>
          </a:p>
        </p:txBody>
      </p:sp>
      <p:sp>
        <p:nvSpPr>
          <p:cNvPr id="9" name="Shape 7"/>
          <p:cNvSpPr/>
          <p:nvPr/>
        </p:nvSpPr>
        <p:spPr>
          <a:xfrm>
            <a:off x="694944" y="4334053"/>
            <a:ext cx="146304" cy="146304"/>
          </a:xfrm>
          <a:prstGeom prst="roundRect">
            <a:avLst>
              <a:gd name="adj" fmla="val 25000"/>
            </a:avLst>
          </a:prstGeom>
          <a:solidFill>
            <a:schemeClr val="accent1"/>
          </a:solidFill>
          <a:ln/>
        </p:spPr>
      </p:sp>
      <p:sp>
        <p:nvSpPr>
          <p:cNvPr id="10" name="Text 8"/>
          <p:cNvSpPr txBox="1"/>
          <p:nvPr/>
        </p:nvSpPr>
        <p:spPr>
          <a:xfrm>
            <a:off x="1097280" y="4236771"/>
            <a:ext cx="4572000" cy="727456"/>
          </a:xfrm>
          <a:prstGeom prst="rect">
            <a:avLst/>
          </a:prstGeom>
          <a:noFill/>
          <a:ln/>
        </p:spPr>
        <p:txBody>
          <a:bodyPr wrap="square" lIns="0" tIns="0" rIns="0" bIns="0" rtlCol="0" anchor="t"/>
          <a:lstStyle/>
          <a:p>
            <a:pPr indent="0" marL="0">
              <a:lnSpc>
                <a:spcPct val="100000"/>
              </a:lnSpc>
              <a:buNone/>
            </a:pPr>
            <a:r>
              <a:rPr lang="en-US" sz="2200" b="1" dirty="0">
                <a:solidFill>
                  <a:schemeClr val="tx1"/>
                </a:solidFill>
              </a:rPr>
              <a:t>Was er über Dich weiß: </a:t>
            </a:r>
            <a:pPr indent="0" marL="0">
              <a:lnSpc>
                <a:spcPct val="100000"/>
              </a:lnSpc>
              <a:buNone/>
            </a:pPr>
            <a:r>
              <a:rPr lang="en-US" sz="2200" dirty="0">
                <a:solidFill>
                  <a:schemeClr val="tx1"/>
                </a:solidFill>
              </a:rPr>
              <a:t>einsehbar, abschaltbar</a:t>
            </a:r>
            <a:endParaRPr lang="en-US" sz="2200" dirty="0"/>
          </a:p>
        </p:txBody>
      </p:sp>
      <p:sp>
        <p:nvSpPr>
          <p:cNvPr id="11"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onboarding-rolle">    </p:cNvPr>
          <p:cNvPicPr>
            <a:picLocks noChangeAspect="1"/>
          </p:cNvPicPr>
          <p:nvPr/>
        </p:nvPicPr>
        <p:blipFill>
          <a:blip r:embed="rId1"/>
          <a:stretch>
            <a:fillRect/>
          </a:stretch>
        </p:blipFill>
        <p:spPr>
          <a:xfrm>
            <a:off x="6172200" y="844747"/>
            <a:ext cx="5287975" cy="4939906"/>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Überall dabei</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Handy (Android), Web und Windows</a:t>
            </a:r>
            <a:endParaRPr lang="en-US" sz="2200" dirty="0"/>
          </a:p>
        </p:txBody>
      </p:sp>
      <p:sp>
        <p:nvSpPr>
          <p:cNvPr id="5" name="Shape 3"/>
          <p:cNvSpPr/>
          <p:nvPr/>
        </p:nvSpPr>
        <p:spPr>
          <a:xfrm>
            <a:off x="694944" y="2458517"/>
            <a:ext cx="146304" cy="146304"/>
          </a:xfrm>
          <a:prstGeom prst="roundRect">
            <a:avLst>
              <a:gd name="adj" fmla="val 25000"/>
            </a:avLst>
          </a:prstGeom>
          <a:solidFill>
            <a:schemeClr val="accent1"/>
          </a:solidFill>
          <a:ln/>
        </p:spPr>
      </p:sp>
      <p:sp>
        <p:nvSpPr>
          <p:cNvPr id="6" name="Text 4"/>
          <p:cNvSpPr txBox="1"/>
          <p:nvPr/>
        </p:nvSpPr>
        <p:spPr>
          <a:xfrm>
            <a:off x="1097280" y="23612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Fotografieren und diktieren, auch ohne Netz</a:t>
            </a:r>
            <a:endParaRPr lang="en-US" sz="2200" dirty="0"/>
          </a:p>
        </p:txBody>
      </p:sp>
      <p:sp>
        <p:nvSpPr>
          <p:cNvPr id="7" name="Shape 5"/>
          <p:cNvSpPr/>
          <p:nvPr/>
        </p:nvSpPr>
        <p:spPr>
          <a:xfrm>
            <a:off x="694944" y="3396285"/>
            <a:ext cx="146304" cy="146304"/>
          </a:xfrm>
          <a:prstGeom prst="roundRect">
            <a:avLst>
              <a:gd name="adj" fmla="val 25000"/>
            </a:avLst>
          </a:prstGeom>
          <a:solidFill>
            <a:schemeClr val="accent1"/>
          </a:solidFill>
          <a:ln/>
        </p:spPr>
      </p:sp>
      <p:sp>
        <p:nvSpPr>
          <p:cNvPr id="8" name="Text 6"/>
          <p:cNvSpPr txBox="1"/>
          <p:nvPr/>
        </p:nvSpPr>
        <p:spPr>
          <a:xfrm>
            <a:off x="1097280" y="3299003"/>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Wichtige Dokumente offline behalten</a:t>
            </a:r>
            <a:endParaRPr lang="en-US" sz="2200" dirty="0"/>
          </a:p>
        </p:txBody>
      </p:sp>
      <p:sp>
        <p:nvSpPr>
          <p:cNvPr id="9" name="Shape 7"/>
          <p:cNvSpPr/>
          <p:nvPr/>
        </p:nvSpPr>
        <p:spPr>
          <a:xfrm>
            <a:off x="694944" y="3993185"/>
            <a:ext cx="146304" cy="146304"/>
          </a:xfrm>
          <a:prstGeom prst="roundRect">
            <a:avLst>
              <a:gd name="adj" fmla="val 25000"/>
            </a:avLst>
          </a:prstGeom>
          <a:solidFill>
            <a:schemeClr val="accent1"/>
          </a:solidFill>
          <a:ln/>
        </p:spPr>
      </p:sp>
      <p:sp>
        <p:nvSpPr>
          <p:cNvPr id="10" name="Text 8"/>
          <p:cNvSpPr txBox="1"/>
          <p:nvPr/>
        </p:nvSpPr>
        <p:spPr>
          <a:xfrm>
            <a:off x="1097280" y="3895903"/>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Auch privat: eigener Bereich, gleicher Butler</a:t>
            </a:r>
            <a:endParaRPr lang="en-US" sz="2200" dirty="0"/>
          </a:p>
        </p:txBody>
      </p:sp>
      <p:sp>
        <p:nvSpPr>
          <p:cNvPr id="11" name="Bildschirmfoto Rahmen"/>
          <p:cNvSpPr/>
          <p:nvPr/>
        </p:nvSpPr>
        <p:spPr>
          <a:xfrm>
            <a:off x="8641023" y="502920"/>
            <a:ext cx="2910592" cy="5623560"/>
          </a:xfrm>
          <a:prstGeom prst="roundRect">
            <a:avLst>
              <a:gd name="adj" fmla="val 5655"/>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handy-butler">    </p:cNvPr>
          <p:cNvPicPr>
            <a:picLocks noChangeAspect="1"/>
          </p:cNvPicPr>
          <p:nvPr/>
        </p:nvPicPr>
        <p:blipFill>
          <a:blip r:embed="rId1"/>
          <a:stretch>
            <a:fillRect/>
          </a:stretch>
        </p:blipFill>
        <p:spPr>
          <a:xfrm>
            <a:off x="8732463" y="594360"/>
            <a:ext cx="2727712" cy="5440680"/>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Verbunden mit Deinem Alltag</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Microsoft 365, Outlook-Add-in, Gmail, IMAP</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E-Rechnung: XRechnung, ZUGFeRD, Peppol</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DATEV-Export, Lexware Office, sevDesk</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Teams, Slack, Kontoauszüge (CAMT, MT940)</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Vorher und nachher</a:t>
            </a:r>
            <a:endParaRPr lang="en-US" sz="3800" dirty="0"/>
          </a:p>
        </p:txBody>
      </p:sp>
      <p:sp>
        <p:nvSpPr>
          <p:cNvPr id="3" name="Shape 1"/>
          <p:cNvSpPr/>
          <p:nvPr/>
        </p:nvSpPr>
        <p:spPr>
          <a:xfrm>
            <a:off x="640080" y="2194560"/>
            <a:ext cx="5318608" cy="3794760"/>
          </a:xfrm>
          <a:prstGeom prst="roundRect">
            <a:avLst>
              <a:gd name="adj" fmla="val 5301"/>
            </a:avLst>
          </a:prstGeom>
          <a:solidFill>
            <a:schemeClr val="bg2"/>
          </a:solidFill>
          <a:ln/>
        </p:spPr>
      </p:sp>
      <p:sp>
        <p:nvSpPr>
          <p:cNvPr id="4" name="Shape 2"/>
          <p:cNvSpPr/>
          <p:nvPr/>
        </p:nvSpPr>
        <p:spPr>
          <a:xfrm>
            <a:off x="6233008" y="2194560"/>
            <a:ext cx="5318608" cy="3794760"/>
          </a:xfrm>
          <a:prstGeom prst="roundRect">
            <a:avLst>
              <a:gd name="adj" fmla="val 5301"/>
            </a:avLst>
          </a:prstGeom>
          <a:solidFill>
            <a:schemeClr val="accent1"/>
          </a:solidFill>
          <a:ln/>
        </p:spPr>
      </p:sp>
      <p:sp>
        <p:nvSpPr>
          <p:cNvPr id="5" name="Text 3"/>
          <p:cNvSpPr txBox="1"/>
          <p:nvPr/>
        </p:nvSpPr>
        <p:spPr>
          <a:xfrm>
            <a:off x="960120" y="2377440"/>
            <a:ext cx="4678528" cy="411480"/>
          </a:xfrm>
          <a:prstGeom prst="rect">
            <a:avLst/>
          </a:prstGeom>
          <a:noFill/>
          <a:ln/>
        </p:spPr>
        <p:txBody>
          <a:bodyPr wrap="square" lIns="0" tIns="0" rIns="0" bIns="0" rtlCol="0" anchor="t"/>
          <a:lstStyle/>
          <a:p>
            <a:pPr indent="0" marL="0">
              <a:lnSpc>
                <a:spcPct val="100000"/>
              </a:lnSpc>
              <a:buNone/>
            </a:pPr>
            <a:r>
              <a:rPr lang="en-US" sz="2000" b="1" dirty="0">
                <a:solidFill>
                  <a:schemeClr val="accent5"/>
                </a:solidFill>
              </a:rPr>
              <a:t>Vorher</a:t>
            </a:r>
            <a:endParaRPr lang="en-US" sz="2000" dirty="0"/>
          </a:p>
        </p:txBody>
      </p:sp>
      <p:sp>
        <p:nvSpPr>
          <p:cNvPr id="6" name="Text 4"/>
          <p:cNvSpPr txBox="1"/>
          <p:nvPr/>
        </p:nvSpPr>
        <p:spPr>
          <a:xfrm>
            <a:off x="6553048" y="2377440"/>
            <a:ext cx="548640" cy="329184"/>
          </a:xfrm>
          <a:prstGeom prst="rect">
            <a:avLst/>
          </a:prstGeom>
          <a:noFill/>
          <a:ln/>
        </p:spPr>
        <p:txBody>
          <a:bodyPr wrap="square" lIns="0" tIns="0" rIns="0" bIns="0" rtlCol="0" anchor="ctr"/>
          <a:lstStyle/>
          <a:p>
            <a:pPr indent="0" marL="0">
              <a:lnSpc>
                <a:spcPct val="100000"/>
              </a:lnSpc>
              <a:buNone/>
            </a:pPr>
            <a:r>
              <a:rPr lang="en-US" sz="2000" b="1" dirty="0">
                <a:solidFill>
                  <a:schemeClr val="tx1"/>
                </a:solidFill>
              </a:rPr>
              <a:t>Mit</a:t>
            </a:r>
            <a:endParaRPr lang="en-US" sz="2000" dirty="0"/>
          </a:p>
        </p:txBody>
      </p:sp>
      <p:pic>
        <p:nvPicPr>
          <p:cNvPr id="7"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7010248" y="2383790"/>
            <a:ext cx="317500" cy="317500"/>
          </a:xfrm>
          <a:prstGeom prst="rect">
            <a:avLst/>
          </a:prstGeom>
        </p:spPr>
      </p:pic>
      <p:sp>
        <p:nvSpPr>
          <p:cNvPr id="8" name="Text 5"/>
          <p:cNvSpPr txBox="1"/>
          <p:nvPr/>
        </p:nvSpPr>
        <p:spPr>
          <a:xfrm>
            <a:off x="7400900" y="2377440"/>
            <a:ext cx="3657600" cy="330200"/>
          </a:xfrm>
          <a:prstGeom prst="rect">
            <a:avLst/>
          </a:prstGeom>
          <a:noFill/>
          <a:ln/>
        </p:spPr>
        <p:txBody>
          <a:bodyPr wrap="square" lIns="0" tIns="0" rIns="0" bIns="0" rtlCol="0" anchor="ctr"/>
          <a:lstStyle/>
          <a:p>
            <a:pPr indent="0" marL="0">
              <a:lnSpc>
                <a:spcPct val="100000"/>
              </a:lnSpc>
              <a:buNone/>
            </a:pPr>
            <a:r>
              <a:rPr lang="en-US" sz="2000" dirty="0">
                <a:solidFill>
                  <a:schemeClr val="tx1"/>
                </a:solidFill>
              </a:rPr>
              <a:t>Hey</a:t>
            </a:r>
            <a:pPr indent="0" marL="0">
              <a:lnSpc>
                <a:spcPct val="100000"/>
              </a:lnSpc>
              <a:buNone/>
            </a:pPr>
            <a:r>
              <a:rPr lang="en-US" sz="2000" b="1" dirty="0">
                <a:solidFill>
                  <a:schemeClr val="tx1"/>
                </a:solidFill>
              </a:rPr>
              <a:t>Butler</a:t>
            </a:r>
            <a:endParaRPr lang="en-US" sz="2000" dirty="0"/>
          </a:p>
        </p:txBody>
      </p:sp>
      <p:sp>
        <p:nvSpPr>
          <p:cNvPr id="9" name="Text 6"/>
          <p:cNvSpPr txBox="1"/>
          <p:nvPr/>
        </p:nvSpPr>
        <p:spPr>
          <a:xfrm>
            <a:off x="960120" y="2926080"/>
            <a:ext cx="4678528" cy="777240"/>
          </a:xfrm>
          <a:prstGeom prst="rect">
            <a:avLst/>
          </a:prstGeom>
          <a:noFill/>
          <a:ln/>
        </p:spPr>
        <p:txBody>
          <a:bodyPr wrap="square" lIns="0" tIns="0" rIns="0" bIns="0" rtlCol="0" anchor="ctr"/>
          <a:lstStyle/>
          <a:p>
            <a:pPr indent="0" marL="0">
              <a:lnSpc>
                <a:spcPct val="100000"/>
              </a:lnSpc>
              <a:buNone/>
            </a:pPr>
            <a:r>
              <a:rPr lang="en-US" sz="2000" dirty="0">
                <a:solidFill>
                  <a:schemeClr val="tx2"/>
                </a:solidFill>
              </a:rPr>
              <a:t>Abtippen</a:t>
            </a:r>
            <a:endParaRPr lang="en-US" sz="2000" dirty="0"/>
          </a:p>
        </p:txBody>
      </p:sp>
      <p:pic>
        <p:nvPicPr>
          <p:cNvPr id="10" name="Image 1" descr="C:\Users\stella\AppData\Local\Temp\claude\C--Users-stella-Desktop-erledigt\43329c91-2f5f-4919-bcab-c0957ad438dc\scratchpad\decks\icons\arrow-ink.png">    </p:cNvPr>
          <p:cNvPicPr>
            <a:picLocks noChangeAspect="1"/>
          </p:cNvPicPr>
          <p:nvPr/>
        </p:nvPicPr>
        <p:blipFill>
          <a:blip r:embed="rId2"/>
          <a:stretch>
            <a:fillRect/>
          </a:stretch>
        </p:blipFill>
        <p:spPr>
          <a:xfrm>
            <a:off x="5848960" y="3159252"/>
            <a:ext cx="310896" cy="310896"/>
          </a:xfrm>
          <a:prstGeom prst="rect">
            <a:avLst/>
          </a:prstGeom>
        </p:spPr>
      </p:pic>
      <p:sp>
        <p:nvSpPr>
          <p:cNvPr id="11" name="Text 7"/>
          <p:cNvSpPr txBox="1"/>
          <p:nvPr/>
        </p:nvSpPr>
        <p:spPr>
          <a:xfrm>
            <a:off x="6553048" y="2926080"/>
            <a:ext cx="4678528" cy="777240"/>
          </a:xfrm>
          <a:prstGeom prst="rect">
            <a:avLst/>
          </a:prstGeom>
          <a:noFill/>
          <a:ln/>
        </p:spPr>
        <p:txBody>
          <a:bodyPr wrap="square" lIns="0" tIns="0" rIns="0" bIns="0" rtlCol="0" anchor="ctr"/>
          <a:lstStyle/>
          <a:p>
            <a:pPr indent="0" marL="0">
              <a:lnSpc>
                <a:spcPct val="100000"/>
              </a:lnSpc>
              <a:buNone/>
            </a:pPr>
            <a:r>
              <a:rPr lang="en-US" sz="2000" b="1" dirty="0">
                <a:solidFill>
                  <a:schemeClr val="tx1"/>
                </a:solidFill>
              </a:rPr>
              <a:t>Foto, fertig</a:t>
            </a:r>
            <a:endParaRPr lang="en-US" sz="2000" dirty="0"/>
          </a:p>
        </p:txBody>
      </p:sp>
      <p:sp>
        <p:nvSpPr>
          <p:cNvPr id="12" name="Text 8"/>
          <p:cNvSpPr txBox="1"/>
          <p:nvPr/>
        </p:nvSpPr>
        <p:spPr>
          <a:xfrm>
            <a:off x="960120" y="3703320"/>
            <a:ext cx="4678528" cy="777240"/>
          </a:xfrm>
          <a:prstGeom prst="rect">
            <a:avLst/>
          </a:prstGeom>
          <a:noFill/>
          <a:ln/>
        </p:spPr>
        <p:txBody>
          <a:bodyPr wrap="square" lIns="0" tIns="0" rIns="0" bIns="0" rtlCol="0" anchor="ctr"/>
          <a:lstStyle/>
          <a:p>
            <a:pPr indent="0" marL="0">
              <a:lnSpc>
                <a:spcPct val="100000"/>
              </a:lnSpc>
              <a:buNone/>
            </a:pPr>
            <a:r>
              <a:rPr lang="en-US" sz="2000" dirty="0">
                <a:solidFill>
                  <a:schemeClr val="tx2"/>
                </a:solidFill>
              </a:rPr>
              <a:t>Ordner suchen</a:t>
            </a:r>
            <a:endParaRPr lang="en-US" sz="2000" dirty="0"/>
          </a:p>
        </p:txBody>
      </p:sp>
      <p:pic>
        <p:nvPicPr>
          <p:cNvPr id="13" name="Image 2" descr="C:\Users\stella\AppData\Local\Temp\claude\C--Users-stella-Desktop-erledigt\43329c91-2f5f-4919-bcab-c0957ad438dc\scratchpad\decks\icons\arrow-ink.png">    </p:cNvPr>
          <p:cNvPicPr>
            <a:picLocks noChangeAspect="1"/>
          </p:cNvPicPr>
          <p:nvPr/>
        </p:nvPicPr>
        <p:blipFill>
          <a:blip r:embed="rId3"/>
          <a:stretch>
            <a:fillRect/>
          </a:stretch>
        </p:blipFill>
        <p:spPr>
          <a:xfrm>
            <a:off x="5848960" y="3936492"/>
            <a:ext cx="310896" cy="310896"/>
          </a:xfrm>
          <a:prstGeom prst="rect">
            <a:avLst/>
          </a:prstGeom>
        </p:spPr>
      </p:pic>
      <p:sp>
        <p:nvSpPr>
          <p:cNvPr id="14" name="Text 9"/>
          <p:cNvSpPr txBox="1"/>
          <p:nvPr/>
        </p:nvSpPr>
        <p:spPr>
          <a:xfrm>
            <a:off x="6553048" y="3703320"/>
            <a:ext cx="4678528" cy="777240"/>
          </a:xfrm>
          <a:prstGeom prst="rect">
            <a:avLst/>
          </a:prstGeom>
          <a:noFill/>
          <a:ln/>
        </p:spPr>
        <p:txBody>
          <a:bodyPr wrap="square" lIns="0" tIns="0" rIns="0" bIns="0" rtlCol="0" anchor="ctr"/>
          <a:lstStyle/>
          <a:p>
            <a:pPr indent="0" marL="0">
              <a:lnSpc>
                <a:spcPct val="100000"/>
              </a:lnSpc>
              <a:buNone/>
            </a:pPr>
            <a:r>
              <a:rPr lang="en-US" sz="2000" b="1" dirty="0">
                <a:solidFill>
                  <a:schemeClr val="tx1"/>
                </a:solidFill>
              </a:rPr>
              <a:t>Einen Satz fragen</a:t>
            </a:r>
            <a:endParaRPr lang="en-US" sz="2000" dirty="0"/>
          </a:p>
        </p:txBody>
      </p:sp>
      <p:sp>
        <p:nvSpPr>
          <p:cNvPr id="15" name="Text 10"/>
          <p:cNvSpPr txBox="1"/>
          <p:nvPr/>
        </p:nvSpPr>
        <p:spPr>
          <a:xfrm>
            <a:off x="960120" y="4480560"/>
            <a:ext cx="4678528" cy="777240"/>
          </a:xfrm>
          <a:prstGeom prst="rect">
            <a:avLst/>
          </a:prstGeom>
          <a:noFill/>
          <a:ln/>
        </p:spPr>
        <p:txBody>
          <a:bodyPr wrap="square" lIns="0" tIns="0" rIns="0" bIns="0" rtlCol="0" anchor="ctr"/>
          <a:lstStyle/>
          <a:p>
            <a:pPr indent="0" marL="0">
              <a:lnSpc>
                <a:spcPct val="100000"/>
              </a:lnSpc>
              <a:buNone/>
            </a:pPr>
            <a:r>
              <a:rPr lang="en-US" sz="2000" dirty="0">
                <a:solidFill>
                  <a:schemeClr val="tx2"/>
                </a:solidFill>
              </a:rPr>
              <a:t>Frist verpasst</a:t>
            </a:r>
            <a:endParaRPr lang="en-US" sz="2000" dirty="0"/>
          </a:p>
        </p:txBody>
      </p:sp>
      <p:pic>
        <p:nvPicPr>
          <p:cNvPr id="16" name="Image 3" descr="C:\Users\stella\AppData\Local\Temp\claude\C--Users-stella-Desktop-erledigt\43329c91-2f5f-4919-bcab-c0957ad438dc\scratchpad\decks\icons\arrow-ink.png">    </p:cNvPr>
          <p:cNvPicPr>
            <a:picLocks noChangeAspect="1"/>
          </p:cNvPicPr>
          <p:nvPr/>
        </p:nvPicPr>
        <p:blipFill>
          <a:blip r:embed="rId4"/>
          <a:stretch>
            <a:fillRect/>
          </a:stretch>
        </p:blipFill>
        <p:spPr>
          <a:xfrm>
            <a:off x="5848960" y="4713732"/>
            <a:ext cx="310896" cy="310896"/>
          </a:xfrm>
          <a:prstGeom prst="rect">
            <a:avLst/>
          </a:prstGeom>
        </p:spPr>
      </p:pic>
      <p:sp>
        <p:nvSpPr>
          <p:cNvPr id="17" name="Text 11"/>
          <p:cNvSpPr txBox="1"/>
          <p:nvPr/>
        </p:nvSpPr>
        <p:spPr>
          <a:xfrm>
            <a:off x="6553048" y="4480560"/>
            <a:ext cx="4678528" cy="777240"/>
          </a:xfrm>
          <a:prstGeom prst="rect">
            <a:avLst/>
          </a:prstGeom>
          <a:noFill/>
          <a:ln/>
        </p:spPr>
        <p:txBody>
          <a:bodyPr wrap="square" lIns="0" tIns="0" rIns="0" bIns="0" rtlCol="0" anchor="ctr"/>
          <a:lstStyle/>
          <a:p>
            <a:pPr indent="0" marL="0">
              <a:lnSpc>
                <a:spcPct val="100000"/>
              </a:lnSpc>
              <a:buNone/>
            </a:pPr>
            <a:r>
              <a:rPr lang="en-US" sz="2000" b="1" dirty="0">
                <a:solidFill>
                  <a:schemeClr val="tx1"/>
                </a:solidFill>
              </a:rPr>
              <a:t>Erinnerung mit Quelle</a:t>
            </a:r>
            <a:endParaRPr lang="en-US" sz="2000" dirty="0"/>
          </a:p>
        </p:txBody>
      </p:sp>
      <p:sp>
        <p:nvSpPr>
          <p:cNvPr id="18" name="Text 12"/>
          <p:cNvSpPr txBox="1"/>
          <p:nvPr/>
        </p:nvSpPr>
        <p:spPr>
          <a:xfrm>
            <a:off x="960120" y="5257800"/>
            <a:ext cx="4678528" cy="777240"/>
          </a:xfrm>
          <a:prstGeom prst="rect">
            <a:avLst/>
          </a:prstGeom>
          <a:noFill/>
          <a:ln/>
        </p:spPr>
        <p:txBody>
          <a:bodyPr wrap="square" lIns="0" tIns="0" rIns="0" bIns="0" rtlCol="0" anchor="ctr"/>
          <a:lstStyle/>
          <a:p>
            <a:pPr indent="0" marL="0">
              <a:lnSpc>
                <a:spcPct val="100000"/>
              </a:lnSpc>
              <a:buNone/>
            </a:pPr>
            <a:r>
              <a:rPr lang="en-US" sz="2000" dirty="0">
                <a:solidFill>
                  <a:schemeClr val="tx2"/>
                </a:solidFill>
              </a:rPr>
              <a:t>Mail schreiben</a:t>
            </a:r>
            <a:endParaRPr lang="en-US" sz="2000" dirty="0"/>
          </a:p>
        </p:txBody>
      </p:sp>
      <p:pic>
        <p:nvPicPr>
          <p:cNvPr id="19" name="Image 4" descr="C:\Users\stella\AppData\Local\Temp\claude\C--Users-stella-Desktop-erledigt\43329c91-2f5f-4919-bcab-c0957ad438dc\scratchpad\decks\icons\arrow-ink.png">    </p:cNvPr>
          <p:cNvPicPr>
            <a:picLocks noChangeAspect="1"/>
          </p:cNvPicPr>
          <p:nvPr/>
        </p:nvPicPr>
        <p:blipFill>
          <a:blip r:embed="rId5"/>
          <a:stretch>
            <a:fillRect/>
          </a:stretch>
        </p:blipFill>
        <p:spPr>
          <a:xfrm>
            <a:off x="5848960" y="5490972"/>
            <a:ext cx="310896" cy="310896"/>
          </a:xfrm>
          <a:prstGeom prst="rect">
            <a:avLst/>
          </a:prstGeom>
        </p:spPr>
      </p:pic>
      <p:sp>
        <p:nvSpPr>
          <p:cNvPr id="20" name="Text 13"/>
          <p:cNvSpPr txBox="1"/>
          <p:nvPr/>
        </p:nvSpPr>
        <p:spPr>
          <a:xfrm>
            <a:off x="6553048" y="5257800"/>
            <a:ext cx="4678528" cy="777240"/>
          </a:xfrm>
          <a:prstGeom prst="rect">
            <a:avLst/>
          </a:prstGeom>
          <a:noFill/>
          <a:ln/>
        </p:spPr>
        <p:txBody>
          <a:bodyPr wrap="square" lIns="0" tIns="0" rIns="0" bIns="0" rtlCol="0" anchor="ctr"/>
          <a:lstStyle/>
          <a:p>
            <a:pPr indent="0" marL="0">
              <a:lnSpc>
                <a:spcPct val="100000"/>
              </a:lnSpc>
              <a:buNone/>
            </a:pPr>
            <a:r>
              <a:rPr lang="en-US" sz="2000" b="1" dirty="0">
                <a:solidFill>
                  <a:schemeClr val="tx1"/>
                </a:solidFill>
              </a:rPr>
              <a:t>Entwurf bestätigen</a:t>
            </a:r>
            <a:endParaRPr lang="en-US" sz="2000" dirty="0"/>
          </a:p>
        </p:txBody>
      </p:sp>
      <p:pic>
        <p:nvPicPr>
          <p:cNvPr id="21" name="Image 5" descr="C:\Users\stella\AppData\Local\Temp\claude\C--Users-stella-Desktop-erledigt\43329c91-2f5f-4919-bcab-c0957ad438dc\scratchpad\decks\brand\butler-96.png">    </p:cNvPr>
          <p:cNvPicPr>
            <a:picLocks noChangeAspect="1"/>
          </p:cNvPicPr>
          <p:nvPr/>
        </p:nvPicPr>
        <p:blipFill>
          <a:blip r:embed="rId6"/>
          <a:stretch>
            <a:fillRect/>
          </a:stretch>
        </p:blipFill>
        <p:spPr>
          <a:xfrm>
            <a:off x="640080" y="6358573"/>
            <a:ext cx="174625" cy="174625"/>
          </a:xfrm>
          <a:prstGeom prst="rect">
            <a:avLst/>
          </a:prstGeom>
        </p:spPr>
      </p:pic>
      <p:sp>
        <p:nvSpPr>
          <p:cNvPr id="22"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Das Konzept</a:t>
            </a:r>
            <a:endParaRPr lang="en-US" sz="1000" dirty="0"/>
          </a:p>
        </p:txBody>
      </p:sp>
      <p:sp>
        <p:nvSpPr>
          <p:cNvPr id="24"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8259775" y="1325880"/>
            <a:ext cx="3291840" cy="3291840"/>
          </a:xfrm>
          <a:prstGeom prst="roundRect">
            <a:avLst>
              <a:gd name="adj" fmla="val 13889"/>
            </a:avLst>
          </a:prstGeom>
          <a:solidFill>
            <a:schemeClr val="accent1"/>
          </a:solidFill>
          <a:ln/>
        </p:spPr>
      </p:sp>
      <p:pic>
        <p:nvPicPr>
          <p:cNvPr id="3" name="Butler" descr="Der Butler – Maskottchen von HeyButler">    </p:cNvPr>
          <p:cNvPicPr>
            <a:picLocks noChangeAspect="1"/>
          </p:cNvPicPr>
          <p:nvPr/>
        </p:nvPicPr>
        <p:blipFill>
          <a:blip r:embed="rId1"/>
          <a:stretch>
            <a:fillRect/>
          </a:stretch>
        </p:blipFill>
        <p:spPr>
          <a:xfrm>
            <a:off x="8716975" y="1783080"/>
            <a:ext cx="2377440" cy="2377440"/>
          </a:xfrm>
          <a:prstGeom prst="rect">
            <a:avLst/>
          </a:prstGeom>
        </p:spPr>
      </p:pic>
      <p:sp>
        <p:nvSpPr>
          <p:cNvPr id="4" name="Shape 1"/>
          <p:cNvSpPr/>
          <p:nvPr/>
        </p:nvSpPr>
        <p:spPr>
          <a:xfrm>
            <a:off x="640080" y="1325880"/>
            <a:ext cx="1165860" cy="292608"/>
          </a:xfrm>
          <a:prstGeom prst="roundRect">
            <a:avLst>
              <a:gd name="adj" fmla="val 50000"/>
            </a:avLst>
          </a:prstGeom>
          <a:solidFill>
            <a:schemeClr val="accent1"/>
          </a:solidFill>
          <a:ln/>
        </p:spPr>
      </p:sp>
      <p:sp>
        <p:nvSpPr>
          <p:cNvPr id="5" name="Text 2"/>
          <p:cNvSpPr txBox="1"/>
          <p:nvPr/>
        </p:nvSpPr>
        <p:spPr>
          <a:xfrm>
            <a:off x="640080" y="132588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HEYBUTLER</a:t>
            </a:r>
            <a:endParaRPr lang="en-US" sz="1100" dirty="0"/>
          </a:p>
        </p:txBody>
      </p:sp>
      <p:sp>
        <p:nvSpPr>
          <p:cNvPr id="6" name="Text 3"/>
          <p:cNvSpPr txBox="1"/>
          <p:nvPr/>
        </p:nvSpPr>
        <p:spPr>
          <a:xfrm>
            <a:off x="640080" y="1828800"/>
            <a:ext cx="6766560" cy="2011680"/>
          </a:xfrm>
          <a:prstGeom prst="rect">
            <a:avLst/>
          </a:prstGeom>
          <a:noFill/>
          <a:ln/>
        </p:spPr>
        <p:txBody>
          <a:bodyPr wrap="square" lIns="0" tIns="0" rIns="0" bIns="0" rtlCol="0" anchor="b"/>
          <a:lstStyle/>
          <a:p>
            <a:pPr indent="0" marL="0">
              <a:lnSpc>
                <a:spcPct val="95000"/>
              </a:lnSpc>
              <a:buNone/>
            </a:pPr>
            <a:r>
              <a:rPr lang="en-US" sz="5400" b="1" dirty="0">
                <a:solidFill>
                  <a:schemeClr val="bg1"/>
                </a:solidFill>
              </a:rPr>
              <a:t>Bürokratie? Erledigt.</a:t>
            </a:r>
            <a:endParaRPr lang="en-US" sz="5400" dirty="0"/>
          </a:p>
        </p:txBody>
      </p:sp>
      <p:sp>
        <p:nvSpPr>
          <p:cNvPr id="7" name="Text 4"/>
          <p:cNvSpPr txBox="1"/>
          <p:nvPr/>
        </p:nvSpPr>
        <p:spPr>
          <a:xfrm>
            <a:off x="640080" y="4023360"/>
            <a:ext cx="6583680" cy="1097280"/>
          </a:xfrm>
          <a:prstGeom prst="rect">
            <a:avLst/>
          </a:prstGeom>
          <a:noFill/>
          <a:ln/>
        </p:spPr>
        <p:txBody>
          <a:bodyPr wrap="square" lIns="0" tIns="0" rIns="0" bIns="0" rtlCol="0" anchor="t"/>
          <a:lstStyle/>
          <a:p>
            <a:pPr indent="0" marL="0">
              <a:lnSpc>
                <a:spcPct val="100000"/>
              </a:lnSpc>
              <a:buNone/>
            </a:pPr>
            <a:r>
              <a:rPr lang="en-US" sz="2200" dirty="0">
                <a:solidFill>
                  <a:schemeClr val="accent6"/>
                </a:solidFill>
              </a:rPr>
              <a:t>HeyButler – Du sagst es, er erledigt es</a:t>
            </a:r>
            <a:endParaRPr lang="en-US" sz="2200" dirty="0"/>
          </a:p>
        </p:txBody>
      </p:sp>
      <p:pic>
        <p:nvPicPr>
          <p:cNvPr id="8"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9" name="Text 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bg1"/>
                </a:solidFill>
              </a:rPr>
              <a:t>Hey</a:t>
            </a:r>
            <a:pPr indent="0" marL="0">
              <a:lnSpc>
                <a:spcPct val="100000"/>
              </a:lnSpc>
              <a:buNone/>
            </a:pPr>
            <a:r>
              <a:rPr lang="en-US" sz="1100" b="1" dirty="0">
                <a:solidFill>
                  <a:schemeClr val="bg1"/>
                </a:solidFill>
              </a:rPr>
              <a:t>Butler</a:t>
            </a:r>
            <a:endParaRPr lang="en-US" sz="1100" dirty="0"/>
          </a:p>
        </p:txBody>
      </p:sp>
      <p:sp>
        <p:nvSpPr>
          <p:cNvPr id="10" name="Text 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6"/>
                </a:solidFill>
              </a:rPr>
              <a:t>Das Konzept</a:t>
            </a:r>
            <a:endParaRPr lang="en-US" sz="1000" dirty="0"/>
          </a:p>
        </p:txBody>
      </p:sp>
      <p:sp>
        <p:nvSpPr>
          <p:cNvPr id="11" name="Text 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6"/>
                </a:solidFill>
              </a:rPr>
              <a:t>17</a:t>
            </a:r>
            <a:endParaRPr lang="en-US" sz="1000" dirty="0"/>
          </a:p>
        </p:txBody>
      </p:sp>
    </p:spTree>
  </p:cSld>
  <p:clrMapOvr>
    <a:masterClrMapping/>
  </p:clrMapOvr>
</p:sld>
</file>

<file path=ppt/theme/theme1.xml><?xml version="1.0" encoding="utf-8"?>
<a:theme xmlns:a="http://schemas.openxmlformats.org/drawingml/2006/main" name="HeyButler">
  <a:themeElements>
    <a:clrScheme name="HeyButler">
      <a:dk1>
        <a:srgbClr val="16181D"/>
      </a:dk1>
      <a:lt1>
        <a:srgbClr val="FFFFFF"/>
      </a:lt1>
      <a:dk2>
        <a:srgbClr val="52525B"/>
      </a:dk2>
      <a:lt2>
        <a:srgbClr val="F4F4F5"/>
      </a:lt2>
      <a:accent1>
        <a:srgbClr val="FFD23F"/>
      </a:accent1>
      <a:accent2>
        <a:srgbClr val="E4E4E7"/>
      </a:accent2>
      <a:accent3>
        <a:srgbClr val="3F3F46"/>
      </a:accent3>
      <a:accent4>
        <a:srgbClr val="FFF4C7"/>
      </a:accent4>
      <a:accent5>
        <a:srgbClr val="71717A"/>
      </a:accent5>
      <a:accent6>
        <a:srgbClr val="A1A1AA"/>
      </a:accent6>
      <a:hlink>
        <a:srgbClr val="16181D"/>
      </a:hlink>
      <a:folHlink>
        <a:srgbClr val="52525B"/>
      </a:folHlink>
    </a:clrScheme>
    <a:fontScheme name="HeyButler">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HeyButler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HeyButler – das Konzept</dc:title>
  <dc:subject>PptxGenJS Presentation</dc:subject>
  <dc:creator>HeyButler</dc:creator>
  <cp:lastModifiedBy>HeyButler</cp:lastModifiedBy>
  <cp:revision>1</cp:revision>
  <dcterms:created xsi:type="dcterms:W3CDTF">2026-10-18T07:12:17Z</dcterms:created>
  <dcterms:modified xsi:type="dcterms:W3CDTF">2026-10-18T07:12:17Z</dcterms:modified>
</cp:coreProperties>
</file>