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diesem Teil geht es ums Bedienen. Ich zeige Dir die wichtigsten Bereiche nacheinander: den Butler-Chat, die Seite Heute, die Ablage, die Suche, Fristen und Kalender, Formulare, Automationen, die Arbeit im Team, die Handy-App und zum Schluss, wie Du Farben und Darstellung an Dich anpasst. Alles lässt sich auch einfach im Chat sagen.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Alles beginnt im Chat. Du schreibst eine Frage oder tippst aufs Mikrofon und sprichst. Über das Plus schickst Du ein Foto, eine Datei oder startest ein Formular oder eine Aktion. Über der Eingabe stehen Schnellknöpfe, die sich an Deine Gewohnheiten anpassen. Du kannst mehrere Gespräche führen, jedes hat seinen eigenen, farbigen Butler.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 Butler antwortet mit Karten. Ist er sich unsicher, zeigt er eine Rückfrage mit Knöpfen, statt zu raten. Alles, was etwas ändert, verschickt oder löscht, kommt als Bestätigungskarte. Erst wenn Du Ja tippst, passiert es. Eine Karte lässt sich aufklappen: Dann siehst Du den Beleg, das Formular oder den Entwurf groß in der Arbeitsfläche.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Seite Heute ist Dein Morgen-Überblick. Oben steht, was der Butler seit gestern erledigt hat. Darunter, was Dich braucht: Belege zum Prüfen, Freigaben, offene Rückfragen. Dann die Fristen der nächsten Tage. Eigene Übersichten, die Du im Chat gebaut hast, kannst Du hier anheften. Sie rechnen sich bei jedem Öffnen neu. Auf Wunsch kommt der Bericht morgens aufs Handy.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der Ablage siehst Du Deine Ordner wie im Explorer. Rechts stehen die Dokumente als Tabelle mit Feldern, sortier- und filterbar. Oben liegen die Ablagezonen: Datei draufziehen, und die Regel der Zone greift. Der Eingang ist die Standard-Zone, dort sortiert der Butler selbst. An jedem Ordner siehst Du mit Gesichtern, wer ihn sehen darf.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Öffnest Du ein Dokument, siehst Du links das Original und rechts die erkannten Felder. Tippst Du auf einen Wert, markiert der Betrachter die Stelle gelb. Falsche Werte korrigierst Du direkt, der Butler merkt sich das. Du kannst stempeln, unterschreiben, Seiten drehen oder trennen. Unten stehen ähnliche Dokumente und alles, was dazu verknüpft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Suchen geht im Chat oder auf der Suchseite. Du schreibst einfach, was Du willst. Die Suche erkennt Dokumentart, Absender, Beträge und Zeiträume und macht daraus Filter, die als Chips oben stehen. Jeder Treffer zeigt die passende Textstelle markiert. Mit der Filterleiste grenzt Du weiter ein. Auch Wortteile und Nummern werden gefunden.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Fristen legt der Butler selbst an, sobald er sie in einem Dokument findet: Zahlungsziel, Skonto, Kündigung, Einspruch gegen einen Bescheid. Feiertage im Bundesland rechnet er mit. Jede Frist zeigt, aus welchem Dokument sie stammt, und wer verantwortlich ist. Der Kalender zeigt eigene Termine, Fristen und Outlook-Termine zusammen. Projektkalender lassen sich aufs Handy abonnieren.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Formulare kommen mit dem Branchenpaket: Bautagebuch, Mängelanzeige, Stundenzettel, Urlaubsantrag und viele mehr. Sagst Du im Chat Urlaubsantrag dritter bis vierzehnter August, füllt der Butler das Formular vor, und Du schickst es ab. Formulare gehen auch offline. Das Ergebnis wird ein PDF und landet im passenden Ordner, auf Wunsch mit Freigabe.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Wiederkehrende Arbeit beschreibst Du in einem Satz. Der Butler baut daraus einen Ablauf und zeigt Dir die Vorschau mit Verzweigungen und einem Probelauf. Erst nach dem Speichern gilt er. Über den Zeitplan laufen Aufträge regelmäßig, zum Beispiel jeden Montag eine Zusammenfassung offener Rechnungen. Standard ist aus: Nichts startet von selbst, ohne dass Du es willst.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Aktionen sind fertige Aufträge an den Butler, zum Beispiel Lieferschein fotografieren und mit Bestellung abgleichen oder Belege des Monats an den Steuerberater. Es gibt allgemeine und branchenspezifische. Du kannst sie als Favorit merken, aus einem gelungenen Chat eine eigene Aktion machen und sie mit dem Team teilen. Was Du oft nutzt, rückt nach vorn.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Team gibt es kurze Nachrichten je Projekt und direkt, mit Foto, Datei und Sprachnachricht. Der Butler ist dabei: Mit @Butler machst Du aus einer Nachricht eine Aufgabe, legst ein Foto ab oder lässt den Verlauf zusammenfassen. Freigaben landen bei der richtigen Person, im Urlaub übernimmt die Vertretung. Jeder sieht nur die Ordner, die er sehen darf.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Auf dem Handy ist HeyButler für unterwegs gemacht. Die Kamera nimmt mehrere Seiten auf und macht daraus ein PDF. Statt zu tippen, diktierst Du. Ohne Netz warten Fotos und Einträge auf dem Gerät und gehen später raus. Wichtige Dokumente kannst Du offline behalten. Und am Computer meldest Du Dich an, indem Du mit dem Handy einen QR-Code scannst.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Farben von HeyButler sind ein kräftiges Gelb und ein dunkles Tinten-Schwarz, mit klaren Kontrasten. Du wählst hell, dunkel oder wie Dein Gerät. Für bessere Lesbarkeit gibt es hohen Kontrast, größere Schrift, weniger Bewegung und einfache Sprache. Alles geht auch per Satz, etwa Schrift größer. Jedes Gespräch hat einen eigenen farbigen Butler, Ordner bekommen Farbe und Symbol.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Dein Butler darf so aussehen und klingen, wie Du willst: Name, Gesicht, Farbe und Ton. Du kannst mehrere Butler anlegen, etwa einen Bau-Butler mit Zugriff auf Projekte und einen Steuer-Butler. Auf Wunsch schlägt er Routinen vor und lernt Deinen Schreibstil aus Gruß und Schluss, ohne Texte zu speichern. Jeder Schalter ist sofort wieder 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Niemand muss ein Handbuch lesen. Fragst Du, wie etwas geht, antwortet der Butler mit einer kurzen Anleitung und kann Dich direkt an die richtige Stelle der App bringen. Für den Einstieg gibt es einen Rundgang und eine Demo mit Beispieldaten, in der Du alles gefahrlos ausprobieren kannst.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2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So bedienst Du HeyButler</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Butler · Heute · Ablage · Suche · Fristen · Formulare · Automationen · Team · Handy · Farben</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Der Butler-Chat</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Schreiben oder aufs Mikrofon tippen</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 für Kamera, Datei, Formular, Aktion</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Schnellknöpfe über der Eingabe</a:t>
            </a:r>
            <a:endParaRPr lang="en-US" sz="2200" dirty="0"/>
          </a:p>
        </p:txBody>
      </p:sp>
      <p:sp>
        <p:nvSpPr>
          <p:cNvPr id="9" name="Shape 7"/>
          <p:cNvSpPr/>
          <p:nvPr/>
        </p:nvSpPr>
        <p:spPr>
          <a:xfrm>
            <a:off x="694944" y="3652317"/>
            <a:ext cx="146304" cy="146304"/>
          </a:xfrm>
          <a:prstGeom prst="roundRect">
            <a:avLst>
              <a:gd name="adj" fmla="val 25000"/>
            </a:avLst>
          </a:prstGeom>
          <a:solidFill>
            <a:schemeClr val="accent1"/>
          </a:solidFill>
          <a:ln/>
        </p:spPr>
      </p:sp>
      <p:sp>
        <p:nvSpPr>
          <p:cNvPr id="10" name="Text 8"/>
          <p:cNvSpPr txBox="1"/>
          <p:nvPr/>
        </p:nvSpPr>
        <p:spPr>
          <a:xfrm>
            <a:off x="1097280" y="35550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Mehrere Gespräche, jedes mit eigenem Butler</a:t>
            </a:r>
            <a:endParaRPr lang="en-US" sz="2200" dirty="0"/>
          </a:p>
        </p:txBody>
      </p:sp>
      <p:sp>
        <p:nvSpPr>
          <p:cNvPr id="11" name="Text 9"/>
          <p:cNvSpPr txBox="1"/>
          <p:nvPr/>
        </p:nvSpPr>
        <p:spPr>
          <a:xfrm>
            <a:off x="640080" y="460253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931715"/>
            <a:ext cx="5029200" cy="731520"/>
          </a:xfrm>
          <a:prstGeom prst="roundRect">
            <a:avLst>
              <a:gd name="adj" fmla="val 30000"/>
            </a:avLst>
          </a:prstGeom>
          <a:solidFill>
            <a:schemeClr val="tx1"/>
          </a:solidFill>
          <a:ln/>
        </p:spPr>
      </p:sp>
      <p:sp>
        <p:nvSpPr>
          <p:cNvPr id="13" name="Shape 11"/>
          <p:cNvSpPr/>
          <p:nvPr/>
        </p:nvSpPr>
        <p:spPr>
          <a:xfrm flipV="1">
            <a:off x="960120" y="5654091"/>
            <a:ext cx="292608" cy="237744"/>
          </a:xfrm>
          <a:prstGeom prst="rtTriangle">
            <a:avLst/>
          </a:prstGeom>
          <a:solidFill>
            <a:srgbClr val="16181D"/>
          </a:solidFill>
          <a:ln/>
        </p:spPr>
      </p:sp>
      <p:sp>
        <p:nvSpPr>
          <p:cNvPr id="14" name="Text 12"/>
          <p:cNvSpPr txBox="1"/>
          <p:nvPr/>
        </p:nvSpPr>
        <p:spPr>
          <a:xfrm>
            <a:off x="896112" y="4931715"/>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„Was braucht mich heute?“</a:t>
            </a:r>
            <a:endParaRPr lang="en-US" sz="2000" dirty="0"/>
          </a:p>
        </p:txBody>
      </p:sp>
      <p:sp>
        <p:nvSpPr>
          <p:cNvPr id="15"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beleg-erkannt">    </p:cNvPr>
          <p:cNvPicPr>
            <a:picLocks noChangeAspect="1"/>
          </p:cNvPicPr>
          <p:nvPr/>
        </p:nvPicPr>
        <p:blipFill>
          <a:blip r:embed="rId1"/>
          <a:stretch>
            <a:fillRect/>
          </a:stretch>
        </p:blipFill>
        <p:spPr>
          <a:xfrm>
            <a:off x="6172200" y="844747"/>
            <a:ext cx="5287975" cy="4939906"/>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Karten und Bestätigen</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Antworten kommen als bedienbare Karten</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Rückfrage statt Raten: Knöpfe zum Antippen</a:t>
            </a:r>
            <a:endParaRPr lang="en-US" sz="2200" dirty="0"/>
          </a:p>
        </p:txBody>
      </p:sp>
      <p:sp>
        <p:nvSpPr>
          <p:cNvPr id="7" name="Shape 5"/>
          <p:cNvSpPr/>
          <p:nvPr/>
        </p:nvSpPr>
        <p:spPr>
          <a:xfrm>
            <a:off x="694944" y="3737153"/>
            <a:ext cx="146304" cy="146304"/>
          </a:xfrm>
          <a:prstGeom prst="roundRect">
            <a:avLst>
              <a:gd name="adj" fmla="val 25000"/>
            </a:avLst>
          </a:prstGeom>
          <a:solidFill>
            <a:schemeClr val="accent1"/>
          </a:solidFill>
          <a:ln/>
        </p:spPr>
      </p:sp>
      <p:sp>
        <p:nvSpPr>
          <p:cNvPr id="8" name="Text 6"/>
          <p:cNvSpPr txBox="1"/>
          <p:nvPr/>
        </p:nvSpPr>
        <p:spPr>
          <a:xfrm>
            <a:off x="1097280" y="36398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Alles, was schreibt, fragt erst: „Ja, …?“</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Aufklappen öffnet die Arbeitsfläche</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erinnerung-bestaetigen">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868680"/>
            <a:ext cx="448056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Heute</a:t>
            </a:r>
            <a:endParaRPr lang="en-US" sz="3600" dirty="0"/>
          </a:p>
        </p:txBody>
      </p:sp>
      <p:sp>
        <p:nvSpPr>
          <p:cNvPr id="3" name="Shape 1"/>
          <p:cNvSpPr/>
          <p:nvPr/>
        </p:nvSpPr>
        <p:spPr>
          <a:xfrm>
            <a:off x="694944" y="1838376"/>
            <a:ext cx="146304" cy="146304"/>
          </a:xfrm>
          <a:prstGeom prst="roundRect">
            <a:avLst>
              <a:gd name="adj" fmla="val 25000"/>
            </a:avLst>
          </a:prstGeom>
          <a:solidFill>
            <a:schemeClr val="accent1"/>
          </a:solidFill>
          <a:ln/>
        </p:spPr>
      </p:sp>
      <p:sp>
        <p:nvSpPr>
          <p:cNvPr id="4" name="Text 2"/>
          <p:cNvSpPr txBox="1"/>
          <p:nvPr/>
        </p:nvSpPr>
        <p:spPr>
          <a:xfrm>
            <a:off x="1097280" y="1764335"/>
            <a:ext cx="402336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Was der Butler seit gestern erledigt hat</a:t>
            </a:r>
            <a:endParaRPr lang="en-US" sz="1900" dirty="0"/>
          </a:p>
        </p:txBody>
      </p:sp>
      <p:sp>
        <p:nvSpPr>
          <p:cNvPr id="5" name="Shape 3"/>
          <p:cNvSpPr/>
          <p:nvPr/>
        </p:nvSpPr>
        <p:spPr>
          <a:xfrm>
            <a:off x="694944" y="2388794"/>
            <a:ext cx="146304" cy="146304"/>
          </a:xfrm>
          <a:prstGeom prst="roundRect">
            <a:avLst>
              <a:gd name="adj" fmla="val 25000"/>
            </a:avLst>
          </a:prstGeom>
          <a:solidFill>
            <a:schemeClr val="accent1"/>
          </a:solidFill>
          <a:ln/>
        </p:spPr>
      </p:sp>
      <p:sp>
        <p:nvSpPr>
          <p:cNvPr id="6" name="Text 4"/>
          <p:cNvSpPr txBox="1"/>
          <p:nvPr/>
        </p:nvSpPr>
        <p:spPr>
          <a:xfrm>
            <a:off x="1097280" y="2314753"/>
            <a:ext cx="4023360" cy="634492"/>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Was Dich braucht: Prüfen, Freigaben, Fragen</a:t>
            </a:r>
            <a:endParaRPr lang="en-US" sz="1900" dirty="0"/>
          </a:p>
        </p:txBody>
      </p:sp>
      <p:sp>
        <p:nvSpPr>
          <p:cNvPr id="7" name="Shape 5"/>
          <p:cNvSpPr/>
          <p:nvPr/>
        </p:nvSpPr>
        <p:spPr>
          <a:xfrm>
            <a:off x="694944" y="3233598"/>
            <a:ext cx="146304" cy="146304"/>
          </a:xfrm>
          <a:prstGeom prst="roundRect">
            <a:avLst>
              <a:gd name="adj" fmla="val 25000"/>
            </a:avLst>
          </a:prstGeom>
          <a:solidFill>
            <a:schemeClr val="accent1"/>
          </a:solidFill>
          <a:ln/>
        </p:spPr>
      </p:sp>
      <p:sp>
        <p:nvSpPr>
          <p:cNvPr id="8" name="Text 6"/>
          <p:cNvSpPr txBox="1"/>
          <p:nvPr/>
        </p:nvSpPr>
        <p:spPr>
          <a:xfrm>
            <a:off x="1097280" y="3159557"/>
            <a:ext cx="4023360" cy="340106"/>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Fristen der nächsten Tage</a:t>
            </a:r>
            <a:endParaRPr lang="en-US" sz="1900" dirty="0"/>
          </a:p>
        </p:txBody>
      </p:sp>
      <p:sp>
        <p:nvSpPr>
          <p:cNvPr id="9" name="Shape 7"/>
          <p:cNvSpPr/>
          <p:nvPr/>
        </p:nvSpPr>
        <p:spPr>
          <a:xfrm>
            <a:off x="694944" y="3784016"/>
            <a:ext cx="146304" cy="146304"/>
          </a:xfrm>
          <a:prstGeom prst="roundRect">
            <a:avLst>
              <a:gd name="adj" fmla="val 25000"/>
            </a:avLst>
          </a:prstGeom>
          <a:solidFill>
            <a:schemeClr val="accent1"/>
          </a:solidFill>
          <a:ln/>
        </p:spPr>
      </p:sp>
      <p:sp>
        <p:nvSpPr>
          <p:cNvPr id="10" name="Text 8"/>
          <p:cNvSpPr txBox="1"/>
          <p:nvPr/>
        </p:nvSpPr>
        <p:spPr>
          <a:xfrm>
            <a:off x="1097280" y="3709975"/>
            <a:ext cx="4023360" cy="634492"/>
          </a:xfrm>
          <a:prstGeom prst="rect">
            <a:avLst/>
          </a:prstGeom>
          <a:noFill/>
          <a:ln/>
        </p:spPr>
        <p:txBody>
          <a:bodyPr wrap="square" lIns="0" tIns="0" rIns="0" bIns="0" rtlCol="0" anchor="t"/>
          <a:lstStyle/>
          <a:p>
            <a:pPr indent="0" marL="0">
              <a:lnSpc>
                <a:spcPct val="100000"/>
              </a:lnSpc>
              <a:buNone/>
            </a:pPr>
            <a:r>
              <a:rPr lang="en-US" sz="1900" dirty="0">
                <a:solidFill>
                  <a:schemeClr val="tx1"/>
                </a:solidFill>
              </a:rPr>
              <a:t>Eigene Karten anheften, rechnen sich neu</a:t>
            </a:r>
            <a:endParaRPr lang="en-US" sz="1900" dirty="0"/>
          </a:p>
        </p:txBody>
      </p:sp>
      <p:sp>
        <p:nvSpPr>
          <p:cNvPr id="11" name="Text 9"/>
          <p:cNvSpPr txBox="1"/>
          <p:nvPr/>
        </p:nvSpPr>
        <p:spPr>
          <a:xfrm>
            <a:off x="640080" y="4664507"/>
            <a:ext cx="448056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993691"/>
            <a:ext cx="4480560" cy="731520"/>
          </a:xfrm>
          <a:prstGeom prst="roundRect">
            <a:avLst>
              <a:gd name="adj" fmla="val 30000"/>
            </a:avLst>
          </a:prstGeom>
          <a:solidFill>
            <a:schemeClr val="tx1"/>
          </a:solidFill>
          <a:ln/>
        </p:spPr>
      </p:sp>
      <p:sp>
        <p:nvSpPr>
          <p:cNvPr id="13" name="Shape 11"/>
          <p:cNvSpPr/>
          <p:nvPr/>
        </p:nvSpPr>
        <p:spPr>
          <a:xfrm flipV="1">
            <a:off x="960120" y="5716067"/>
            <a:ext cx="292608" cy="237744"/>
          </a:xfrm>
          <a:prstGeom prst="rtTriangle">
            <a:avLst/>
          </a:prstGeom>
          <a:solidFill>
            <a:srgbClr val="16181D"/>
          </a:solidFill>
          <a:ln/>
        </p:spPr>
      </p:sp>
      <p:sp>
        <p:nvSpPr>
          <p:cNvPr id="14" name="Text 12"/>
          <p:cNvSpPr txBox="1"/>
          <p:nvPr/>
        </p:nvSpPr>
        <p:spPr>
          <a:xfrm>
            <a:off x="896112" y="4993691"/>
            <a:ext cx="396849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„Was steht heute an?“</a:t>
            </a:r>
            <a:endParaRPr lang="en-US" sz="2000" dirty="0"/>
          </a:p>
        </p:txBody>
      </p:sp>
      <p:sp>
        <p:nvSpPr>
          <p:cNvPr id="15" name="Bildschirmfoto Rahmen"/>
          <p:cNvSpPr/>
          <p:nvPr/>
        </p:nvSpPr>
        <p:spPr>
          <a:xfrm>
            <a:off x="5532120" y="1132278"/>
            <a:ext cx="6019495" cy="4364843"/>
          </a:xfrm>
          <a:prstGeom prst="roundRect">
            <a:avLst>
              <a:gd name="adj" fmla="val 3771"/>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heute-briefing">    </p:cNvPr>
          <p:cNvPicPr>
            <a:picLocks noChangeAspect="1"/>
          </p:cNvPicPr>
          <p:nvPr/>
        </p:nvPicPr>
        <p:blipFill>
          <a:blip r:embed="rId1"/>
          <a:stretch>
            <a:fillRect/>
          </a:stretch>
        </p:blipFill>
        <p:spPr>
          <a:xfrm>
            <a:off x="5623560" y="1223718"/>
            <a:ext cx="5836615" cy="4181963"/>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Ablage</a:t>
            </a:r>
            <a:endParaRPr lang="en-US" sz="3600" dirty="0"/>
          </a:p>
        </p:txBody>
      </p:sp>
      <p:sp>
        <p:nvSpPr>
          <p:cNvPr id="3" name="Shape 1"/>
          <p:cNvSpPr/>
          <p:nvPr/>
        </p:nvSpPr>
        <p:spPr>
          <a:xfrm>
            <a:off x="694944" y="1853870"/>
            <a:ext cx="146304" cy="146304"/>
          </a:xfrm>
          <a:prstGeom prst="roundRect">
            <a:avLst>
              <a:gd name="adj" fmla="val 25000"/>
            </a:avLst>
          </a:prstGeom>
          <a:solidFill>
            <a:schemeClr val="accent1"/>
          </a:solidFill>
          <a:ln/>
        </p:spPr>
      </p:sp>
      <p:sp>
        <p:nvSpPr>
          <p:cNvPr id="4" name="Text 2"/>
          <p:cNvSpPr txBox="1"/>
          <p:nvPr/>
        </p:nvSpPr>
        <p:spPr>
          <a:xfrm>
            <a:off x="1097280" y="1764335"/>
            <a:ext cx="4572000" cy="696468"/>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Ordnerbaum links, Tabelle mit Feldern rechts</a:t>
            </a:r>
            <a:endParaRPr lang="en-US" sz="2100" dirty="0"/>
          </a:p>
        </p:txBody>
      </p:sp>
      <p:sp>
        <p:nvSpPr>
          <p:cNvPr id="5" name="Shape 3"/>
          <p:cNvSpPr/>
          <p:nvPr/>
        </p:nvSpPr>
        <p:spPr>
          <a:xfrm>
            <a:off x="694944" y="2760650"/>
            <a:ext cx="146304" cy="146304"/>
          </a:xfrm>
          <a:prstGeom prst="roundRect">
            <a:avLst>
              <a:gd name="adj" fmla="val 25000"/>
            </a:avLst>
          </a:prstGeom>
          <a:solidFill>
            <a:schemeClr val="accent1"/>
          </a:solidFill>
          <a:ln/>
        </p:spPr>
      </p:sp>
      <p:sp>
        <p:nvSpPr>
          <p:cNvPr id="6" name="Text 4"/>
          <p:cNvSpPr txBox="1"/>
          <p:nvPr/>
        </p:nvSpPr>
        <p:spPr>
          <a:xfrm>
            <a:off x="1097280" y="2671115"/>
            <a:ext cx="45720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Datei auf eine Ablagezone ziehen – fertig</a:t>
            </a:r>
            <a:endParaRPr lang="en-US" sz="2100" dirty="0"/>
          </a:p>
        </p:txBody>
      </p:sp>
      <p:sp>
        <p:nvSpPr>
          <p:cNvPr id="7" name="Shape 5"/>
          <p:cNvSpPr/>
          <p:nvPr/>
        </p:nvSpPr>
        <p:spPr>
          <a:xfrm>
            <a:off x="694944" y="3342056"/>
            <a:ext cx="146304" cy="146304"/>
          </a:xfrm>
          <a:prstGeom prst="roundRect">
            <a:avLst>
              <a:gd name="adj" fmla="val 25000"/>
            </a:avLst>
          </a:prstGeom>
          <a:solidFill>
            <a:schemeClr val="accent1"/>
          </a:solidFill>
          <a:ln/>
        </p:spPr>
      </p:sp>
      <p:sp>
        <p:nvSpPr>
          <p:cNvPr id="8" name="Text 6"/>
          <p:cNvSpPr txBox="1"/>
          <p:nvPr/>
        </p:nvSpPr>
        <p:spPr>
          <a:xfrm>
            <a:off x="1097280" y="3252521"/>
            <a:ext cx="4572000" cy="371094"/>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Eingang: rein damit, der Butler sortiert</a:t>
            </a:r>
            <a:endParaRPr lang="en-US" sz="2100" dirty="0"/>
          </a:p>
        </p:txBody>
      </p:sp>
      <p:sp>
        <p:nvSpPr>
          <p:cNvPr id="9" name="Shape 7"/>
          <p:cNvSpPr/>
          <p:nvPr/>
        </p:nvSpPr>
        <p:spPr>
          <a:xfrm>
            <a:off x="694944" y="3923462"/>
            <a:ext cx="146304" cy="146304"/>
          </a:xfrm>
          <a:prstGeom prst="roundRect">
            <a:avLst>
              <a:gd name="adj" fmla="val 25000"/>
            </a:avLst>
          </a:prstGeom>
          <a:solidFill>
            <a:schemeClr val="accent1"/>
          </a:solidFill>
          <a:ln/>
        </p:spPr>
      </p:sp>
      <p:sp>
        <p:nvSpPr>
          <p:cNvPr id="10" name="Text 8"/>
          <p:cNvSpPr txBox="1"/>
          <p:nvPr/>
        </p:nvSpPr>
        <p:spPr>
          <a:xfrm>
            <a:off x="1097280" y="3833927"/>
            <a:ext cx="4572000" cy="696468"/>
          </a:xfrm>
          <a:prstGeom prst="rect">
            <a:avLst/>
          </a:prstGeom>
          <a:noFill/>
          <a:ln/>
        </p:spPr>
        <p:txBody>
          <a:bodyPr wrap="square" lIns="0" tIns="0" rIns="0" bIns="0" rtlCol="0" anchor="t"/>
          <a:lstStyle/>
          <a:p>
            <a:pPr indent="0" marL="0">
              <a:lnSpc>
                <a:spcPct val="100000"/>
              </a:lnSpc>
              <a:buNone/>
            </a:pPr>
            <a:r>
              <a:rPr lang="en-US" sz="2100" dirty="0">
                <a:solidFill>
                  <a:schemeClr val="tx1"/>
                </a:solidFill>
              </a:rPr>
              <a:t>Wer sieht das? Gesichter direkt am Ordner</a:t>
            </a:r>
            <a:endParaRPr lang="en-US" sz="2100" dirty="0"/>
          </a:p>
        </p:txBody>
      </p:sp>
      <p:sp>
        <p:nvSpPr>
          <p:cNvPr id="11" name="Text 9"/>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5084064"/>
            <a:ext cx="5029200" cy="731520"/>
          </a:xfrm>
          <a:prstGeom prst="roundRect">
            <a:avLst>
              <a:gd name="adj" fmla="val 30000"/>
            </a:avLst>
          </a:prstGeom>
          <a:solidFill>
            <a:schemeClr val="tx1"/>
          </a:solidFill>
          <a:ln/>
        </p:spPr>
      </p:sp>
      <p:sp>
        <p:nvSpPr>
          <p:cNvPr id="13" name="Shape 11"/>
          <p:cNvSpPr/>
          <p:nvPr/>
        </p:nvSpPr>
        <p:spPr>
          <a:xfrm flipV="1">
            <a:off x="960120" y="5806440"/>
            <a:ext cx="292608" cy="237744"/>
          </a:xfrm>
          <a:prstGeom prst="rtTriangle">
            <a:avLst/>
          </a:prstGeom>
          <a:solidFill>
            <a:srgbClr val="16181D"/>
          </a:solidFill>
          <a:ln/>
        </p:spPr>
      </p:sp>
      <p:sp>
        <p:nvSpPr>
          <p:cNvPr id="14" name="Text 12"/>
          <p:cNvSpPr txBox="1"/>
          <p:nvPr/>
        </p:nvSpPr>
        <p:spPr>
          <a:xfrm>
            <a:off x="896112" y="5084064"/>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„Lege einen Ordner Fahrzeuge an“</a:t>
            </a:r>
            <a:endParaRPr lang="en-US" sz="2000" dirty="0"/>
          </a:p>
        </p:txBody>
      </p:sp>
      <p:sp>
        <p:nvSpPr>
          <p:cNvPr id="15"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ablage-ordner">    </p:cNvPr>
          <p:cNvPicPr>
            <a:picLocks noChangeAspect="1"/>
          </p:cNvPicPr>
          <p:nvPr/>
        </p:nvPicPr>
        <p:blipFill>
          <a:blip r:embed="rId1"/>
          <a:stretch>
            <a:fillRect/>
          </a:stretch>
        </p:blipFill>
        <p:spPr>
          <a:xfrm>
            <a:off x="6172200" y="1420270"/>
            <a:ext cx="5287975" cy="3788860"/>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Ein Dokument öffnen</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Beleg links, Felder mit Fundstelle rechts</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Wert antippen: Stelle wird gelb markiert</a:t>
            </a:r>
            <a:endParaRPr lang="en-US" sz="2200" dirty="0"/>
          </a:p>
        </p:txBody>
      </p:sp>
      <p:sp>
        <p:nvSpPr>
          <p:cNvPr id="7" name="Shape 5"/>
          <p:cNvSpPr/>
          <p:nvPr/>
        </p:nvSpPr>
        <p:spPr>
          <a:xfrm>
            <a:off x="694944" y="3396285"/>
            <a:ext cx="146304" cy="146304"/>
          </a:xfrm>
          <a:prstGeom prst="roundRect">
            <a:avLst>
              <a:gd name="adj" fmla="val 25000"/>
            </a:avLst>
          </a:prstGeom>
          <a:solidFill>
            <a:schemeClr val="accent1"/>
          </a:solidFill>
          <a:ln/>
        </p:spPr>
      </p:sp>
      <p:sp>
        <p:nvSpPr>
          <p:cNvPr id="8" name="Text 6"/>
          <p:cNvSpPr txBox="1"/>
          <p:nvPr/>
        </p:nvSpPr>
        <p:spPr>
          <a:xfrm>
            <a:off x="1097280" y="32990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Ändern, stempeln, unterschreiben, Seiten drehen</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Ähnliche Dokumente und Verknüpfungen</a:t>
            </a:r>
            <a:endParaRPr lang="en-US" sz="2200" dirty="0"/>
          </a:p>
        </p:txBody>
      </p:sp>
      <p:sp>
        <p:nvSpPr>
          <p:cNvPr id="11"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dokument-detail">    </p:cNvPr>
          <p:cNvPicPr>
            <a:picLocks noChangeAspect="1"/>
          </p:cNvPicPr>
          <p:nvPr/>
        </p:nvPicPr>
        <p:blipFill>
          <a:blip r:embed="rId1"/>
          <a:stretch>
            <a:fillRect/>
          </a:stretch>
        </p:blipFill>
        <p:spPr>
          <a:xfrm>
            <a:off x="6172200" y="1420270"/>
            <a:ext cx="5287975" cy="3788860"/>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Suche</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Ein Satz reicht: Absender, Betrag, Zeitraum</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Treffer mit markierter Textstelle</a:t>
            </a:r>
            <a:endParaRPr lang="en-US" sz="2200" dirty="0"/>
          </a:p>
        </p:txBody>
      </p:sp>
      <p:sp>
        <p:nvSpPr>
          <p:cNvPr id="7" name="Shape 5"/>
          <p:cNvSpPr/>
          <p:nvPr/>
        </p:nvSpPr>
        <p:spPr>
          <a:xfrm>
            <a:off x="694944" y="3396285"/>
            <a:ext cx="146304" cy="146304"/>
          </a:xfrm>
          <a:prstGeom prst="roundRect">
            <a:avLst>
              <a:gd name="adj" fmla="val 25000"/>
            </a:avLst>
          </a:prstGeom>
          <a:solidFill>
            <a:schemeClr val="accent1"/>
          </a:solidFill>
          <a:ln/>
        </p:spPr>
      </p:sp>
      <p:sp>
        <p:nvSpPr>
          <p:cNvPr id="8" name="Text 6"/>
          <p:cNvSpPr txBox="1"/>
          <p:nvPr/>
        </p:nvSpPr>
        <p:spPr>
          <a:xfrm>
            <a:off x="1097280" y="32990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Filterleiste für Feinarbeit</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Schnell auch bei großen Archiven</a:t>
            </a:r>
            <a:endParaRPr lang="en-US" sz="2200" dirty="0"/>
          </a:p>
        </p:txBody>
      </p:sp>
      <p:sp>
        <p:nvSpPr>
          <p:cNvPr id="11" name="Text 9"/>
          <p:cNvSpPr txBox="1"/>
          <p:nvPr/>
        </p:nvSpPr>
        <p:spPr>
          <a:xfrm>
            <a:off x="640080" y="460253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931715"/>
            <a:ext cx="5029200" cy="985520"/>
          </a:xfrm>
          <a:prstGeom prst="roundRect">
            <a:avLst>
              <a:gd name="adj" fmla="val 22268"/>
            </a:avLst>
          </a:prstGeom>
          <a:solidFill>
            <a:schemeClr val="tx1"/>
          </a:solidFill>
          <a:ln/>
        </p:spPr>
      </p:sp>
      <p:sp>
        <p:nvSpPr>
          <p:cNvPr id="13" name="Shape 11"/>
          <p:cNvSpPr/>
          <p:nvPr/>
        </p:nvSpPr>
        <p:spPr>
          <a:xfrm flipV="1">
            <a:off x="960120" y="5908091"/>
            <a:ext cx="292608" cy="237744"/>
          </a:xfrm>
          <a:prstGeom prst="rtTriangle">
            <a:avLst/>
          </a:prstGeom>
          <a:solidFill>
            <a:srgbClr val="16181D"/>
          </a:solidFill>
          <a:ln/>
        </p:spPr>
      </p:sp>
      <p:sp>
        <p:nvSpPr>
          <p:cNvPr id="14" name="Text 12"/>
          <p:cNvSpPr txBox="1"/>
          <p:nvPr/>
        </p:nvSpPr>
        <p:spPr>
          <a:xfrm>
            <a:off x="896112" y="4931715"/>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„Rechnungen von Krämer über 1.000 € seit Juli“</a:t>
            </a:r>
            <a:endParaRPr lang="en-US" sz="2000" dirty="0"/>
          </a:p>
        </p:txBody>
      </p:sp>
      <p:sp>
        <p:nvSpPr>
          <p:cNvPr id="15"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suche-treffer">    </p:cNvPr>
          <p:cNvPicPr>
            <a:picLocks noChangeAspect="1"/>
          </p:cNvPicPr>
          <p:nvPr/>
        </p:nvPicPr>
        <p:blipFill>
          <a:blip r:embed="rId1"/>
          <a:stretch>
            <a:fillRect/>
          </a:stretch>
        </p:blipFill>
        <p:spPr>
          <a:xfrm>
            <a:off x="6172200" y="1420270"/>
            <a:ext cx="5287975" cy="3788860"/>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Fristen und Kalender</a:t>
            </a:r>
            <a:endParaRPr lang="en-US" sz="3600" dirty="0"/>
          </a:p>
        </p:txBody>
      </p:sp>
      <p:sp>
        <p:nvSpPr>
          <p:cNvPr id="3" name="Shape 1"/>
          <p:cNvSpPr/>
          <p:nvPr/>
        </p:nvSpPr>
        <p:spPr>
          <a:xfrm>
            <a:off x="694944" y="1846123"/>
            <a:ext cx="146304" cy="146304"/>
          </a:xfrm>
          <a:prstGeom prst="roundRect">
            <a:avLst>
              <a:gd name="adj" fmla="val 25000"/>
            </a:avLst>
          </a:prstGeom>
          <a:solidFill>
            <a:schemeClr val="accent1"/>
          </a:solidFill>
          <a:ln/>
        </p:spPr>
      </p:sp>
      <p:sp>
        <p:nvSpPr>
          <p:cNvPr id="4" name="Text 2"/>
          <p:cNvSpPr txBox="1"/>
          <p:nvPr/>
        </p:nvSpPr>
        <p:spPr>
          <a:xfrm>
            <a:off x="1097280" y="1764335"/>
            <a:ext cx="4572000" cy="66548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Zahlung, Skonto, Kündigung, Einspruch: automatisch</a:t>
            </a:r>
            <a:endParaRPr lang="en-US" sz="2000" dirty="0"/>
          </a:p>
        </p:txBody>
      </p:sp>
      <p:sp>
        <p:nvSpPr>
          <p:cNvPr id="5" name="Shape 3"/>
          <p:cNvSpPr/>
          <p:nvPr/>
        </p:nvSpPr>
        <p:spPr>
          <a:xfrm>
            <a:off x="694944" y="2721915"/>
            <a:ext cx="146304" cy="146304"/>
          </a:xfrm>
          <a:prstGeom prst="roundRect">
            <a:avLst>
              <a:gd name="adj" fmla="val 25000"/>
            </a:avLst>
          </a:prstGeom>
          <a:solidFill>
            <a:schemeClr val="accent1"/>
          </a:solidFill>
          <a:ln/>
        </p:spPr>
      </p:sp>
      <p:sp>
        <p:nvSpPr>
          <p:cNvPr id="6" name="Text 4"/>
          <p:cNvSpPr txBox="1"/>
          <p:nvPr/>
        </p:nvSpPr>
        <p:spPr>
          <a:xfrm>
            <a:off x="1097280" y="2640127"/>
            <a:ext cx="45720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Jede Frist mit Quelle und Verantwortlichem</a:t>
            </a:r>
            <a:endParaRPr lang="en-US" sz="2000" dirty="0"/>
          </a:p>
        </p:txBody>
      </p:sp>
      <p:sp>
        <p:nvSpPr>
          <p:cNvPr id="7" name="Shape 5"/>
          <p:cNvSpPr/>
          <p:nvPr/>
        </p:nvSpPr>
        <p:spPr>
          <a:xfrm>
            <a:off x="694944" y="3287827"/>
            <a:ext cx="146304" cy="146304"/>
          </a:xfrm>
          <a:prstGeom prst="roundRect">
            <a:avLst>
              <a:gd name="adj" fmla="val 25000"/>
            </a:avLst>
          </a:prstGeom>
          <a:solidFill>
            <a:schemeClr val="accent1"/>
          </a:solidFill>
          <a:ln/>
        </p:spPr>
      </p:sp>
      <p:sp>
        <p:nvSpPr>
          <p:cNvPr id="8" name="Text 6"/>
          <p:cNvSpPr txBox="1"/>
          <p:nvPr/>
        </p:nvSpPr>
        <p:spPr>
          <a:xfrm>
            <a:off x="1097280" y="3206039"/>
            <a:ext cx="45720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Ein Kalender für Termine, Fristen, Outlook</a:t>
            </a:r>
            <a:endParaRPr lang="en-US" sz="2000" dirty="0"/>
          </a:p>
        </p:txBody>
      </p:sp>
      <p:sp>
        <p:nvSpPr>
          <p:cNvPr id="9" name="Shape 7"/>
          <p:cNvSpPr/>
          <p:nvPr/>
        </p:nvSpPr>
        <p:spPr>
          <a:xfrm>
            <a:off x="694944" y="3853739"/>
            <a:ext cx="146304" cy="146304"/>
          </a:xfrm>
          <a:prstGeom prst="roundRect">
            <a:avLst>
              <a:gd name="adj" fmla="val 25000"/>
            </a:avLst>
          </a:prstGeom>
          <a:solidFill>
            <a:schemeClr val="accent1"/>
          </a:solidFill>
          <a:ln/>
        </p:spPr>
      </p:sp>
      <p:sp>
        <p:nvSpPr>
          <p:cNvPr id="10" name="Text 8"/>
          <p:cNvSpPr txBox="1"/>
          <p:nvPr/>
        </p:nvSpPr>
        <p:spPr>
          <a:xfrm>
            <a:off x="1097280" y="3771951"/>
            <a:ext cx="4572000" cy="35560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Projektkalender als Abo fürs Handy</a:t>
            </a:r>
            <a:endParaRPr lang="en-US" sz="2000" dirty="0"/>
          </a:p>
        </p:txBody>
      </p:sp>
      <p:sp>
        <p:nvSpPr>
          <p:cNvPr id="11" name="Text 9"/>
          <p:cNvSpPr txBox="1"/>
          <p:nvPr/>
        </p:nvSpPr>
        <p:spPr>
          <a:xfrm>
            <a:off x="640080" y="444759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776775"/>
            <a:ext cx="5029200" cy="731520"/>
          </a:xfrm>
          <a:prstGeom prst="roundRect">
            <a:avLst>
              <a:gd name="adj" fmla="val 30000"/>
            </a:avLst>
          </a:prstGeom>
          <a:solidFill>
            <a:schemeClr val="tx1"/>
          </a:solidFill>
          <a:ln/>
        </p:spPr>
      </p:sp>
      <p:sp>
        <p:nvSpPr>
          <p:cNvPr id="13" name="Shape 11"/>
          <p:cNvSpPr/>
          <p:nvPr/>
        </p:nvSpPr>
        <p:spPr>
          <a:xfrm flipV="1">
            <a:off x="960120" y="5499151"/>
            <a:ext cx="292608" cy="237744"/>
          </a:xfrm>
          <a:prstGeom prst="rtTriangle">
            <a:avLst/>
          </a:prstGeom>
          <a:solidFill>
            <a:srgbClr val="16181D"/>
          </a:solidFill>
          <a:ln/>
        </p:spPr>
      </p:sp>
      <p:sp>
        <p:nvSpPr>
          <p:cNvPr id="14" name="Text 12"/>
          <p:cNvSpPr txBox="1"/>
          <p:nvPr/>
        </p:nvSpPr>
        <p:spPr>
          <a:xfrm>
            <a:off x="896112" y="4776775"/>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„Was ist diese Woche fällig?“</a:t>
            </a:r>
            <a:endParaRPr lang="en-US" sz="2000" dirty="0"/>
          </a:p>
        </p:txBody>
      </p:sp>
      <p:sp>
        <p:nvSpPr>
          <p:cNvPr id="15"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kalender">    </p:cNvPr>
          <p:cNvPicPr>
            <a:picLocks noChangeAspect="1"/>
          </p:cNvPicPr>
          <p:nvPr/>
        </p:nvPicPr>
        <p:blipFill>
          <a:blip r:embed="rId1"/>
          <a:stretch>
            <a:fillRect/>
          </a:stretch>
        </p:blipFill>
        <p:spPr>
          <a:xfrm>
            <a:off x="6172200" y="1420270"/>
            <a:ext cx="5287975" cy="3788860"/>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Formulare</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Fertige Formulare aus dem Branchen­paket</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Im Chat vorausgefüllt aus einem Satz</a:t>
            </a:r>
            <a:endParaRPr lang="en-US" sz="2200" dirty="0"/>
          </a:p>
        </p:txBody>
      </p:sp>
      <p:sp>
        <p:nvSpPr>
          <p:cNvPr id="7" name="Shape 5"/>
          <p:cNvSpPr/>
          <p:nvPr/>
        </p:nvSpPr>
        <p:spPr>
          <a:xfrm>
            <a:off x="694944" y="3396285"/>
            <a:ext cx="146304" cy="146304"/>
          </a:xfrm>
          <a:prstGeom prst="roundRect">
            <a:avLst>
              <a:gd name="adj" fmla="val 25000"/>
            </a:avLst>
          </a:prstGeom>
          <a:solidFill>
            <a:schemeClr val="accent1"/>
          </a:solidFill>
          <a:ln/>
        </p:spPr>
      </p:sp>
      <p:sp>
        <p:nvSpPr>
          <p:cNvPr id="8" name="Text 6"/>
          <p:cNvSpPr txBox="1"/>
          <p:nvPr/>
        </p:nvSpPr>
        <p:spPr>
          <a:xfrm>
            <a:off x="1097280" y="32990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Auch offline auf dem Handy</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Ergebnis wird ein PDF in der Ablage</a:t>
            </a:r>
            <a:endParaRPr lang="en-US" sz="2200" dirty="0"/>
          </a:p>
        </p:txBody>
      </p:sp>
      <p:sp>
        <p:nvSpPr>
          <p:cNvPr id="11" name="Text 9"/>
          <p:cNvSpPr txBox="1"/>
          <p:nvPr/>
        </p:nvSpPr>
        <p:spPr>
          <a:xfrm>
            <a:off x="640080" y="460253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931715"/>
            <a:ext cx="5029200" cy="731520"/>
          </a:xfrm>
          <a:prstGeom prst="roundRect">
            <a:avLst>
              <a:gd name="adj" fmla="val 30000"/>
            </a:avLst>
          </a:prstGeom>
          <a:solidFill>
            <a:schemeClr val="tx1"/>
          </a:solidFill>
          <a:ln/>
        </p:spPr>
      </p:sp>
      <p:sp>
        <p:nvSpPr>
          <p:cNvPr id="13" name="Shape 11"/>
          <p:cNvSpPr/>
          <p:nvPr/>
        </p:nvSpPr>
        <p:spPr>
          <a:xfrm flipV="1">
            <a:off x="960120" y="5654091"/>
            <a:ext cx="292608" cy="237744"/>
          </a:xfrm>
          <a:prstGeom prst="rtTriangle">
            <a:avLst/>
          </a:prstGeom>
          <a:solidFill>
            <a:srgbClr val="16181D"/>
          </a:solidFill>
          <a:ln/>
        </p:spPr>
      </p:sp>
      <p:sp>
        <p:nvSpPr>
          <p:cNvPr id="14" name="Text 12"/>
          <p:cNvSpPr txBox="1"/>
          <p:nvPr/>
        </p:nvSpPr>
        <p:spPr>
          <a:xfrm>
            <a:off x="896112" y="4931715"/>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„Urlaubsantrag 3. bis 14. August“</a:t>
            </a:r>
            <a:endParaRPr lang="en-US" sz="2000" dirty="0"/>
          </a:p>
        </p:txBody>
      </p:sp>
      <p:sp>
        <p:nvSpPr>
          <p:cNvPr id="15"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bau-formular">    </p:cNvPr>
          <p:cNvPicPr>
            <a:picLocks noChangeAspect="1"/>
          </p:cNvPicPr>
          <p:nvPr/>
        </p:nvPicPr>
        <p:blipFill>
          <a:blip r:embed="rId1"/>
          <a:stretch>
            <a:fillRect/>
          </a:stretch>
        </p:blipFill>
        <p:spPr>
          <a:xfrm>
            <a:off x="6172200" y="844747"/>
            <a:ext cx="5287975" cy="4939906"/>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Automationen</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Abläufe aus einem Satz, mit Vorschau</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Zeitplan: „jeden Montag 8 Uhr …“</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Ampel, letzter und nächster Lauf</a:t>
            </a:r>
            <a:endParaRPr lang="en-US" sz="2200" dirty="0"/>
          </a:p>
        </p:txBody>
      </p:sp>
      <p:sp>
        <p:nvSpPr>
          <p:cNvPr id="9" name="Shape 7"/>
          <p:cNvSpPr/>
          <p:nvPr/>
        </p:nvSpPr>
        <p:spPr>
          <a:xfrm>
            <a:off x="694944" y="3652317"/>
            <a:ext cx="146304" cy="146304"/>
          </a:xfrm>
          <a:prstGeom prst="roundRect">
            <a:avLst>
              <a:gd name="adj" fmla="val 25000"/>
            </a:avLst>
          </a:prstGeom>
          <a:solidFill>
            <a:schemeClr val="accent1"/>
          </a:solidFill>
          <a:ln/>
        </p:spPr>
      </p:sp>
      <p:sp>
        <p:nvSpPr>
          <p:cNvPr id="10" name="Text 8"/>
          <p:cNvSpPr txBox="1"/>
          <p:nvPr/>
        </p:nvSpPr>
        <p:spPr>
          <a:xfrm>
            <a:off x="1097280" y="35550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Starten nur, wenn Du sie einschaltest</a:t>
            </a:r>
            <a:endParaRPr lang="en-US" sz="2200" dirty="0"/>
          </a:p>
        </p:txBody>
      </p:sp>
      <p:sp>
        <p:nvSpPr>
          <p:cNvPr id="11" name="Text 9"/>
          <p:cNvSpPr txBox="1"/>
          <p:nvPr/>
        </p:nvSpPr>
        <p:spPr>
          <a:xfrm>
            <a:off x="640080" y="4261663"/>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590847"/>
            <a:ext cx="5029200" cy="985520"/>
          </a:xfrm>
          <a:prstGeom prst="roundRect">
            <a:avLst>
              <a:gd name="adj" fmla="val 22268"/>
            </a:avLst>
          </a:prstGeom>
          <a:solidFill>
            <a:schemeClr val="tx1"/>
          </a:solidFill>
          <a:ln/>
        </p:spPr>
      </p:sp>
      <p:sp>
        <p:nvSpPr>
          <p:cNvPr id="13" name="Shape 11"/>
          <p:cNvSpPr/>
          <p:nvPr/>
        </p:nvSpPr>
        <p:spPr>
          <a:xfrm flipV="1">
            <a:off x="960120" y="5567223"/>
            <a:ext cx="292608" cy="237744"/>
          </a:xfrm>
          <a:prstGeom prst="rtTriangle">
            <a:avLst/>
          </a:prstGeom>
          <a:solidFill>
            <a:srgbClr val="16181D"/>
          </a:solidFill>
          <a:ln/>
        </p:spPr>
      </p:sp>
      <p:sp>
        <p:nvSpPr>
          <p:cNvPr id="14" name="Text 12"/>
          <p:cNvSpPr txBox="1"/>
          <p:nvPr/>
        </p:nvSpPr>
        <p:spPr>
          <a:xfrm>
            <a:off x="896112" y="4590847"/>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„Wenn eine Rechnung über 1.000 € kommt, frag Chef um Freigabe“</a:t>
            </a:r>
            <a:endParaRPr lang="en-US" sz="2000" dirty="0"/>
          </a:p>
        </p:txBody>
      </p:sp>
      <p:sp>
        <p:nvSpPr>
          <p:cNvPr id="15"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freigabe-regel">    </p:cNvPr>
          <p:cNvPicPr>
            <a:picLocks noChangeAspect="1"/>
          </p:cNvPicPr>
          <p:nvPr/>
        </p:nvPicPr>
        <p:blipFill>
          <a:blip r:embed="rId1"/>
          <a:stretch>
            <a:fillRect/>
          </a:stretch>
        </p:blipFill>
        <p:spPr>
          <a:xfrm>
            <a:off x="6172200" y="844747"/>
            <a:ext cx="5287975" cy="4939906"/>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Aktionen-Bibliothek</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Fertige Aufträge mit Titel und Symbol</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Allgemeine und branchen­spezifische</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Favoriten, eigene Aktion aus einem Chat</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Oft genutzte rücken nach vorn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Im Team</a:t>
            </a:r>
            <a:endParaRPr lang="en-US" sz="3800" dirty="0"/>
          </a:p>
        </p:txBody>
      </p:sp>
      <p:sp>
        <p:nvSpPr>
          <p:cNvPr id="3" name="Shape 1"/>
          <p:cNvSpPr/>
          <p:nvPr/>
        </p:nvSpPr>
        <p:spPr>
          <a:xfrm>
            <a:off x="640080" y="2240280"/>
            <a:ext cx="2522144" cy="2331720"/>
          </a:xfrm>
          <a:prstGeom prst="roundRect">
            <a:avLst>
              <a:gd name="adj" fmla="val 8627"/>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Team-Chat je Projekt und Direkt­nachrichten</a:t>
            </a:r>
            <a:endParaRPr lang="en-US" sz="2200" dirty="0"/>
          </a:p>
        </p:txBody>
      </p:sp>
      <p:sp>
        <p:nvSpPr>
          <p:cNvPr id="6" name="Shape 4"/>
          <p:cNvSpPr/>
          <p:nvPr/>
        </p:nvSpPr>
        <p:spPr>
          <a:xfrm>
            <a:off x="3436544" y="2240280"/>
            <a:ext cx="2522144" cy="2331720"/>
          </a:xfrm>
          <a:prstGeom prst="roundRect">
            <a:avLst>
              <a:gd name="adj" fmla="val 8627"/>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„@Butler, mach daraus eine Aufgabe“</a:t>
            </a:r>
            <a:endParaRPr lang="en-US" sz="2200" dirty="0"/>
          </a:p>
        </p:txBody>
      </p:sp>
      <p:sp>
        <p:nvSpPr>
          <p:cNvPr id="9" name="Shape 7"/>
          <p:cNvSpPr/>
          <p:nvPr/>
        </p:nvSpPr>
        <p:spPr>
          <a:xfrm>
            <a:off x="6233008" y="2240280"/>
            <a:ext cx="2522144" cy="2331720"/>
          </a:xfrm>
          <a:prstGeom prst="roundRect">
            <a:avLst>
              <a:gd name="adj" fmla="val 8627"/>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Freigaben, Vertretung, Abwesenheiten</a:t>
            </a:r>
            <a:endParaRPr lang="en-US" sz="2200" dirty="0"/>
          </a:p>
        </p:txBody>
      </p:sp>
      <p:sp>
        <p:nvSpPr>
          <p:cNvPr id="12" name="Shape 10"/>
          <p:cNvSpPr/>
          <p:nvPr/>
        </p:nvSpPr>
        <p:spPr>
          <a:xfrm>
            <a:off x="9029471" y="2240280"/>
            <a:ext cx="2522144" cy="2331720"/>
          </a:xfrm>
          <a:prstGeom prst="roundRect">
            <a:avLst>
              <a:gd name="adj" fmla="val 8627"/>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Rollen und Rechte je Ordner</a:t>
            </a:r>
            <a:endParaRPr lang="en-US" sz="2200" dirty="0"/>
          </a:p>
        </p:txBody>
      </p:sp>
      <p:sp>
        <p:nvSpPr>
          <p:cNvPr id="15" name="Text 13"/>
          <p:cNvSpPr txBox="1"/>
          <p:nvPr/>
        </p:nvSpPr>
        <p:spPr>
          <a:xfrm>
            <a:off x="640080" y="4754880"/>
            <a:ext cx="68580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6" name="Shape 14"/>
          <p:cNvSpPr/>
          <p:nvPr/>
        </p:nvSpPr>
        <p:spPr>
          <a:xfrm>
            <a:off x="640080" y="5084064"/>
            <a:ext cx="6858000" cy="731520"/>
          </a:xfrm>
          <a:prstGeom prst="roundRect">
            <a:avLst>
              <a:gd name="adj" fmla="val 30000"/>
            </a:avLst>
          </a:prstGeom>
          <a:solidFill>
            <a:schemeClr val="tx1"/>
          </a:solidFill>
          <a:ln/>
        </p:spPr>
      </p:sp>
      <p:sp>
        <p:nvSpPr>
          <p:cNvPr id="17" name="Shape 15"/>
          <p:cNvSpPr/>
          <p:nvPr/>
        </p:nvSpPr>
        <p:spPr>
          <a:xfrm flipV="1">
            <a:off x="960120" y="5806440"/>
            <a:ext cx="292608" cy="237744"/>
          </a:xfrm>
          <a:prstGeom prst="rtTriangle">
            <a:avLst/>
          </a:prstGeom>
          <a:solidFill>
            <a:srgbClr val="16181D"/>
          </a:solidFill>
          <a:ln/>
        </p:spPr>
      </p:sp>
      <p:sp>
        <p:nvSpPr>
          <p:cNvPr id="18" name="Text 16"/>
          <p:cNvSpPr txBox="1"/>
          <p:nvPr/>
        </p:nvSpPr>
        <p:spPr>
          <a:xfrm>
            <a:off x="896112" y="5084064"/>
            <a:ext cx="6345936" cy="731520"/>
          </a:xfrm>
          <a:prstGeom prst="rect">
            <a:avLst/>
          </a:prstGeom>
          <a:noFill/>
          <a:ln/>
        </p:spPr>
        <p:txBody>
          <a:bodyPr wrap="square" lIns="0" tIns="0" rIns="0" bIns="0" rtlCol="0" anchor="ctr"/>
          <a:lstStyle/>
          <a:p>
            <a:pPr indent="0" marL="0">
              <a:lnSpc>
                <a:spcPct val="100000"/>
              </a:lnSpc>
              <a:buNone/>
            </a:pPr>
            <a:r>
              <a:rPr lang="en-US" sz="2200" b="1" dirty="0">
                <a:solidFill>
                  <a:schemeClr val="bg1"/>
                </a:solidFill>
              </a:rPr>
              <a:t>„@Butler leg das Foto zu Halle 3“</a:t>
            </a:r>
            <a:endParaRPr lang="en-US" sz="22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Die Handy-App</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Kamera mit mehreren Seiten, wird ein PDF</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Diktieren statt tippen</a:t>
            </a:r>
            <a:endParaRPr lang="en-US" sz="2200" dirty="0"/>
          </a:p>
        </p:txBody>
      </p:sp>
      <p:sp>
        <p:nvSpPr>
          <p:cNvPr id="7" name="Shape 5"/>
          <p:cNvSpPr/>
          <p:nvPr/>
        </p:nvSpPr>
        <p:spPr>
          <a:xfrm>
            <a:off x="694944" y="3396285"/>
            <a:ext cx="146304" cy="146304"/>
          </a:xfrm>
          <a:prstGeom prst="roundRect">
            <a:avLst>
              <a:gd name="adj" fmla="val 25000"/>
            </a:avLst>
          </a:prstGeom>
          <a:solidFill>
            <a:schemeClr val="accent1"/>
          </a:solidFill>
          <a:ln/>
        </p:spPr>
      </p:sp>
      <p:sp>
        <p:nvSpPr>
          <p:cNvPr id="8" name="Text 6"/>
          <p:cNvSpPr txBox="1"/>
          <p:nvPr/>
        </p:nvSpPr>
        <p:spPr>
          <a:xfrm>
            <a:off x="1097280" y="32990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Offline sammeln, später übertragen</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Am Computer per QR-Code anmelden</a:t>
            </a:r>
            <a:endParaRPr lang="en-US" sz="2200" dirty="0"/>
          </a:p>
        </p:txBody>
      </p:sp>
      <p:sp>
        <p:nvSpPr>
          <p:cNvPr id="11" name="Text 9"/>
          <p:cNvSpPr txBox="1"/>
          <p:nvPr/>
        </p:nvSpPr>
        <p:spPr>
          <a:xfrm>
            <a:off x="640080" y="460253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4931715"/>
            <a:ext cx="5029200" cy="985520"/>
          </a:xfrm>
          <a:prstGeom prst="roundRect">
            <a:avLst>
              <a:gd name="adj" fmla="val 22268"/>
            </a:avLst>
          </a:prstGeom>
          <a:solidFill>
            <a:schemeClr val="tx1"/>
          </a:solidFill>
          <a:ln/>
        </p:spPr>
      </p:sp>
      <p:sp>
        <p:nvSpPr>
          <p:cNvPr id="13" name="Shape 11"/>
          <p:cNvSpPr/>
          <p:nvPr/>
        </p:nvSpPr>
        <p:spPr>
          <a:xfrm flipV="1">
            <a:off x="960120" y="5908091"/>
            <a:ext cx="292608" cy="237744"/>
          </a:xfrm>
          <a:prstGeom prst="rtTriangle">
            <a:avLst/>
          </a:prstGeom>
          <a:solidFill>
            <a:srgbClr val="16181D"/>
          </a:solidFill>
          <a:ln/>
        </p:spPr>
      </p:sp>
      <p:sp>
        <p:nvSpPr>
          <p:cNvPr id="14" name="Text 12"/>
          <p:cNvSpPr txBox="1"/>
          <p:nvPr/>
        </p:nvSpPr>
        <p:spPr>
          <a:xfrm>
            <a:off x="896112" y="4931715"/>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„Bautagebuch: heute 4 Leute, Regen ab Mittag“</a:t>
            </a:r>
            <a:endParaRPr lang="en-US" sz="2000" dirty="0"/>
          </a:p>
        </p:txBody>
      </p:sp>
      <p:sp>
        <p:nvSpPr>
          <p:cNvPr id="15" name="Bildschirmfoto Rahmen"/>
          <p:cNvSpPr/>
          <p:nvPr/>
        </p:nvSpPr>
        <p:spPr>
          <a:xfrm>
            <a:off x="8641023" y="502920"/>
            <a:ext cx="2910592" cy="5623560"/>
          </a:xfrm>
          <a:prstGeom prst="roundRect">
            <a:avLst>
              <a:gd name="adj" fmla="val 5655"/>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handy-butler">    </p:cNvPr>
          <p:cNvPicPr>
            <a:picLocks noChangeAspect="1"/>
          </p:cNvPicPr>
          <p:nvPr/>
        </p:nvPicPr>
        <p:blipFill>
          <a:blip r:embed="rId1"/>
          <a:stretch>
            <a:fillRect/>
          </a:stretch>
        </p:blipFill>
        <p:spPr>
          <a:xfrm>
            <a:off x="8732463" y="594360"/>
            <a:ext cx="2727712" cy="5440680"/>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Farben und Darstellung</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Gelb und Tinte: klar und kräftig</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Hell, dunkel oder wie Dein Gerät</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Hoher Kontrast, große Schrift, weniger Bewegung</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Bunte Butler je Gespräch, Ordner mit Farbe</a:t>
            </a:r>
            <a:endParaRPr lang="en-US" sz="2200" dirty="0"/>
          </a:p>
        </p:txBody>
      </p:sp>
      <p:sp>
        <p:nvSpPr>
          <p:cNvPr id="11" name="Text 9"/>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2" name="Shape 10"/>
          <p:cNvSpPr/>
          <p:nvPr/>
        </p:nvSpPr>
        <p:spPr>
          <a:xfrm>
            <a:off x="640080" y="5084064"/>
            <a:ext cx="5029200" cy="731520"/>
          </a:xfrm>
          <a:prstGeom prst="roundRect">
            <a:avLst>
              <a:gd name="adj" fmla="val 30000"/>
            </a:avLst>
          </a:prstGeom>
          <a:solidFill>
            <a:schemeClr val="tx1"/>
          </a:solidFill>
          <a:ln/>
        </p:spPr>
      </p:sp>
      <p:sp>
        <p:nvSpPr>
          <p:cNvPr id="13" name="Shape 11"/>
          <p:cNvSpPr/>
          <p:nvPr/>
        </p:nvSpPr>
        <p:spPr>
          <a:xfrm flipV="1">
            <a:off x="960120" y="5806440"/>
            <a:ext cx="292608" cy="237744"/>
          </a:xfrm>
          <a:prstGeom prst="rtTriangle">
            <a:avLst/>
          </a:prstGeom>
          <a:solidFill>
            <a:srgbClr val="16181D"/>
          </a:solidFill>
          <a:ln/>
        </p:spPr>
      </p:sp>
      <p:sp>
        <p:nvSpPr>
          <p:cNvPr id="14" name="Text 12"/>
          <p:cNvSpPr txBox="1"/>
          <p:nvPr/>
        </p:nvSpPr>
        <p:spPr>
          <a:xfrm>
            <a:off x="896112" y="5084064"/>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„Dunkelmodus an“</a:t>
            </a:r>
            <a:endParaRPr lang="en-US" sz="2000" dirty="0"/>
          </a:p>
        </p:txBody>
      </p:sp>
      <p:sp>
        <p:nvSpPr>
          <p:cNvPr id="15" name="Bildschirmfoto Rahmen"/>
          <p:cNvSpPr/>
          <p:nvPr/>
        </p:nvSpPr>
        <p:spPr>
          <a:xfrm>
            <a:off x="6080760" y="721641"/>
            <a:ext cx="5470855" cy="5186118"/>
          </a:xfrm>
          <a:prstGeom prst="roundRect">
            <a:avLst>
              <a:gd name="adj" fmla="val 317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6" name="Bildschirmfoto" descr="Bildschirmfoto aus HeyButler: farbe-waehlen">    </p:cNvPr>
          <p:cNvPicPr>
            <a:picLocks noChangeAspect="1"/>
          </p:cNvPicPr>
          <p:nvPr/>
        </p:nvPicPr>
        <p:blipFill>
          <a:blip r:embed="rId1"/>
          <a:stretch>
            <a:fillRect/>
          </a:stretch>
        </p:blipFill>
        <p:spPr>
          <a:xfrm>
            <a:off x="6172200" y="813081"/>
            <a:ext cx="5287975" cy="5003238"/>
          </a:xfrm>
          <a:prstGeom prst="rect">
            <a:avLst/>
          </a:prstGeom>
        </p:spPr>
      </p:pic>
      <p:pic>
        <p:nvPicPr>
          <p:cNvPr id="17"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8"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20"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Deinen Butler einrichten</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Name, Gesicht, Farbe, Ton: Du oder Sie</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Eigene Butler für Bau, Steuer, Privat</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Routinen vorschlagen, Schreibstil lernen</a:t>
            </a:r>
            <a:endParaRPr lang="en-US" sz="2200" dirty="0"/>
          </a:p>
        </p:txBody>
      </p:sp>
      <p:sp>
        <p:nvSpPr>
          <p:cNvPr id="9" name="Shape 7"/>
          <p:cNvSpPr/>
          <p:nvPr/>
        </p:nvSpPr>
        <p:spPr>
          <a:xfrm>
            <a:off x="694944" y="3993185"/>
            <a:ext cx="146304" cy="146304"/>
          </a:xfrm>
          <a:prstGeom prst="roundRect">
            <a:avLst>
              <a:gd name="adj" fmla="val 25000"/>
            </a:avLst>
          </a:prstGeom>
          <a:solidFill>
            <a:schemeClr val="accent1"/>
          </a:solidFill>
          <a:ln/>
        </p:spPr>
      </p:sp>
      <p:sp>
        <p:nvSpPr>
          <p:cNvPr id="10" name="Text 8"/>
          <p:cNvSpPr txBox="1"/>
          <p:nvPr/>
        </p:nvSpPr>
        <p:spPr>
          <a:xfrm>
            <a:off x="1097280" y="38959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Jeder Schalter wirkt sofort und ist abschaltbar</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onboarding-rolle">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Hilfe ist eingebaut</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Frag einfach: „Wie lege ich … ab?“</a:t>
            </a:r>
            <a:endParaRPr lang="en-US" sz="2200" dirty="0"/>
          </a:p>
        </p:txBody>
      </p:sp>
      <p:sp>
        <p:nvSpPr>
          <p:cNvPr id="5" name="Shape 3"/>
          <p:cNvSpPr/>
          <p:nvPr/>
        </p:nvSpPr>
        <p:spPr>
          <a:xfrm>
            <a:off x="694944" y="2458517"/>
            <a:ext cx="146304" cy="146304"/>
          </a:xfrm>
          <a:prstGeom prst="roundRect">
            <a:avLst>
              <a:gd name="adj" fmla="val 25000"/>
            </a:avLst>
          </a:prstGeom>
          <a:solidFill>
            <a:schemeClr val="accent1"/>
          </a:solidFill>
          <a:ln/>
        </p:spPr>
      </p:sp>
      <p:sp>
        <p:nvSpPr>
          <p:cNvPr id="6" name="Text 4"/>
          <p:cNvSpPr txBox="1"/>
          <p:nvPr/>
        </p:nvSpPr>
        <p:spPr>
          <a:xfrm>
            <a:off x="1097280" y="2361235"/>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Der Butler zeigt den Weg in der App</a:t>
            </a:r>
            <a:endParaRPr lang="en-US" sz="2200" dirty="0"/>
          </a:p>
        </p:txBody>
      </p:sp>
      <p:sp>
        <p:nvSpPr>
          <p:cNvPr id="7" name="Shape 5"/>
          <p:cNvSpPr/>
          <p:nvPr/>
        </p:nvSpPr>
        <p:spPr>
          <a:xfrm>
            <a:off x="694944" y="3055417"/>
            <a:ext cx="146304" cy="146304"/>
          </a:xfrm>
          <a:prstGeom prst="roundRect">
            <a:avLst>
              <a:gd name="adj" fmla="val 25000"/>
            </a:avLst>
          </a:prstGeom>
          <a:solidFill>
            <a:schemeClr val="accent1"/>
          </a:solidFill>
          <a:ln/>
        </p:spPr>
      </p:sp>
      <p:sp>
        <p:nvSpPr>
          <p:cNvPr id="8" name="Text 6"/>
          <p:cNvSpPr txBox="1"/>
          <p:nvPr/>
        </p:nvSpPr>
        <p:spPr>
          <a:xfrm>
            <a:off x="1097280" y="29581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Rundgang und Demo zum Ausprobieren</a:t>
            </a:r>
            <a:endParaRPr lang="en-US" sz="2200" dirty="0"/>
          </a:p>
        </p:txBody>
      </p:sp>
      <p:sp>
        <p:nvSpPr>
          <p:cNvPr id="9" name="Text 7"/>
          <p:cNvSpPr txBox="1"/>
          <p:nvPr/>
        </p:nvSpPr>
        <p:spPr>
          <a:xfrm>
            <a:off x="640080" y="400563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0" name="Shape 8"/>
          <p:cNvSpPr/>
          <p:nvPr/>
        </p:nvSpPr>
        <p:spPr>
          <a:xfrm>
            <a:off x="640080" y="4334815"/>
            <a:ext cx="5029200" cy="731520"/>
          </a:xfrm>
          <a:prstGeom prst="roundRect">
            <a:avLst>
              <a:gd name="adj" fmla="val 30000"/>
            </a:avLst>
          </a:prstGeom>
          <a:solidFill>
            <a:schemeClr val="tx1"/>
          </a:solidFill>
          <a:ln/>
        </p:spPr>
      </p:sp>
      <p:sp>
        <p:nvSpPr>
          <p:cNvPr id="11" name="Shape 9"/>
          <p:cNvSpPr/>
          <p:nvPr/>
        </p:nvSpPr>
        <p:spPr>
          <a:xfrm flipV="1">
            <a:off x="960120" y="5057191"/>
            <a:ext cx="292608" cy="237744"/>
          </a:xfrm>
          <a:prstGeom prst="rtTriangle">
            <a:avLst/>
          </a:prstGeom>
          <a:solidFill>
            <a:srgbClr val="16181D"/>
          </a:solidFill>
          <a:ln/>
        </p:spPr>
      </p:sp>
      <p:sp>
        <p:nvSpPr>
          <p:cNvPr id="12" name="Text 10"/>
          <p:cNvSpPr txBox="1"/>
          <p:nvPr/>
        </p:nvSpPr>
        <p:spPr>
          <a:xfrm>
            <a:off x="896112" y="4334815"/>
            <a:ext cx="4517136" cy="731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„Wie richte ich die Vertretung ein?“</a:t>
            </a:r>
            <a:endParaRPr lang="en-US" sz="2000" dirty="0"/>
          </a:p>
        </p:txBody>
      </p:sp>
      <p:sp>
        <p:nvSpPr>
          <p:cNvPr id="13"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4" name="Bildschirmfoto" descr="Bildschirmfoto aus HeyButler: erklaer-mit-quelle">    </p:cNvPr>
          <p:cNvPicPr>
            <a:picLocks noChangeAspect="1"/>
          </p:cNvPicPr>
          <p:nvPr/>
        </p:nvPicPr>
        <p:blipFill>
          <a:blip r:embed="rId1"/>
          <a:stretch>
            <a:fillRect/>
          </a:stretch>
        </p:blipFill>
        <p:spPr>
          <a:xfrm>
            <a:off x="6172200" y="844747"/>
            <a:ext cx="5287975" cy="4939906"/>
          </a:xfrm>
          <a:prstGeom prst="rect">
            <a:avLst/>
          </a:prstGeom>
        </p:spPr>
      </p:pic>
      <p:pic>
        <p:nvPicPr>
          <p:cNvPr id="1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6" name="Text 12"/>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3"/>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bedienen</a:t>
            </a:r>
            <a:endParaRPr lang="en-US" sz="1000" dirty="0"/>
          </a:p>
        </p:txBody>
      </p:sp>
      <p:sp>
        <p:nvSpPr>
          <p:cNvPr id="18" name="Text 14"/>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HeyButler bedienen</dc:title>
  <dc:subject>PptxGenJS Presentation</dc:subject>
  <dc:creator>HeyButler</dc:creator>
  <cp:lastModifiedBy>HeyButler</cp:lastModifiedBy>
  <cp:revision>1</cp:revision>
  <dcterms:created xsi:type="dcterms:W3CDTF">2026-10-18T07:12:18Z</dcterms:created>
  <dcterms:modified xsi:type="dcterms:W3CDTF">2026-10-18T07:12:18Z</dcterms:modified>
</cp:coreProperties>
</file>