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diesem Teil stelle ich die Branchenpakete vor. Jedes Paket richtet HeyButler für eine Branche ein, sodass Du am ersten Tag mit passenden Ordnern, Dokumentarten, Formularen und Fristen startest. Zu jedem Paket zeige ich zwei bis drei typische Sätze, die man dem Butler sagen kann. Alle Pakete lassen sich kombinieren und jederzeit ändern.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Paket ist ein Startpaket, kein Korsett. Es bringt Ordner mit passenden Feldern, Ablagezonen, branchenspezifische Dokumentarten und Fachwörter, mit denen der Butler besser erkennt. Dazu Formulare, Freigabe-Abläufe und Fristen-Regeln. Du kannst mehrere Pakete wählen, etwa Bau und Privat, und alles nachträglich anpassen. Die Einrichtung läuft als Karte im Chat.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Bau-Paket ist das umfangreichste. Jedes Projekt ist ein Ordner mit Summen und Fristen. Lieferscheine werden gegen Bestellungen geprüft, Eingangsrechnungen bekommen Skonto und Kostenstelle. Formulare decken Bautagebuch, Mängel, Aufmaß, Nachträge und Stundenzettel ab. Der Butler erinnert an ablaufende Freistellungsbescheinigungen, Bürgschaften und Geräteprüfungen. Rechnungen über fünftausend Euro gehen zur Freigabe.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Elektro- und SHK-Betriebe bekommen alles aus dem Bau-Paket und zusätzlich die Anlagen ihrer Kunden mit Prüf- und Wartungsterminen. Prüf-, Inbetriebnahme- und Wartungsprotokolle sind fertige Formulare. Der Butler erinnert an fällige Wartungen, an den Förderantrag vor Maßnahmenbeginn und daran, ob der Kunde im Marktstammdatenregister eingetragen 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Architektur- und Ingenieurbüros ordnet das Paket Projekte nach HOAI-Leistungsphasen. Planstände, Bauantrag, Ausschreibung und Honorarrechnungen je Phase haben eigene Ordner. Der Butler merkt sich, wann eine Abnahme war, und erinnert vor Ablauf der Verjährung von Mängelansprüchen. Nachträge sollen vor der Ausführung geklärt werden, dafür gibt es einen eigenen Ablauf.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der Werkstatt hat jedes Fahrzeug einen Ordner nach Kennzeichen und Fahrgestellnummer mit allen Aufträgen, Kostenvoranschlägen und Prüfberichten. Ein Ablauf prüft, ob die Rechnung über dem Voranschlag liegt. Mehrkosten lässt Du Dir vom Kunden freigeben. Der Butler erinnert an fällige Hauptuntersuchungen, an Garantieanträge und an das Ende der Sachmängelhaftung bei Gebrauchtwagen.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Büro-Paket passt für Agenturen, kleine Firmen und Steuerkanzleien. Kunden und Mandanten werden zu Akten. Belege für den Steuerberater sammeln sich in einem eigenen Ordner und gehen monatlich als DATEV-Export raus. Rückfragen der Kanzlei werden als Frist nachgehalten. Steuerkanzleien verwalten ihre Mandanten mit Fristenkalender für Voranmeldungen und Lohnsteuer.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Kanzleien gibt es Akten mit Aktenzeichen, Gericht und Gegner. Erkennt der Butler ein Urteil oder einen Mahnbescheid, schlägt er die passende Frist mit Vorfrist vor, und eine zweite Person prüft. Vor jedem neuen Mandat läuft die Kollisionsprüfung. Die tägliche Ausgangskontrolle zeigt, was rausgehen muss. Alle Fristregeln sind als fachlich zu prüfen markiert.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Hausverwaltungen bekommen Objekte mit Einheiten und Mietern. Die Mieterliste lässt sich aus gängiger Verwaltungssoftware per CSV oder OpenImmo übernehmen. Der Butler hält Nebenkostenfristen, Einwendungsfristen und die Anfechtungsfrist von WEG-Beschlüssen nach, dazu Prüftermine für Aufzug, Rauchmelder, Legionellen und Feuerlöscher. Schäden werden bis zur Erledigung verfolgt.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private Vermieter verbindet das Paket Wohnungen, Mietverträge und Kaution mit den Mieteingängen vom Kontoauszug. Der Butler zeigt, wer im Rückstand ist, hilft bei der Nebenkostenabrechnung mit Frist und prüft eine Mieterhöhung gegen die Kappungsgrenze. Mieter melden Mängel per Link. Für die Steuer werden Belege den Kategorien der Anlage V zugeordnet.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Makler verwalten Objekte mit Energieausweis, Vermittlungsaufträge und die Provision nach dem Notartermin. Die GwG-Akte ist eine einfache, vertrauliche Prüfliste. Besichtigungen hältst Du per Formular fest. Der Butler erinnert, wenn ein Energieausweis oder ein Auftrag ausläuft. Ein IBAN-Schutz warnt bei geänderten Bankdaten, ein häufiger Betrugsweg in dieser Branche.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Versicherungsmakler ordnen Verträge nach Sparte mit Hauptfälligkeit und Kündigungsfrist. Bedarfsanalyse und Beratungsprotokoll sind Formulare mit Unterschrift. Schäden werden nachgefasst, die Courtage-Abrechnung abgeglichen und Weiterbildungsnachweise gesammelt. Gesundheitsfragen der Kunden liegen in einem vertraulichen Ordner. Kündigungen und Vertragsänderungen gehen über eine Freigabe.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Praxis-Paket kümmert sich um die Verwaltung rund um die Behandlung: Abrechnung, Labor- und Materialrechnungen, Hygiene, Qualitätsmanagement und Gerätewartung. Bei Honorar- und Prüfbescheiden erinnert der Butler an die Widerspruchsfrist. Gesundheitsdaten sind besonders geschützt: In Praxen ist die KI-Vorgabe für solche Daten nur lokal, mehr dazu im Teil Datenschutz.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Pflegedienste behalten Verordnungen, Kassenpost und Leistungsnachweise im Blick. Läuft eine Verordnung aus, erinnert der Butler an die Folgeverordnung. Gegen einen Pflegegrad-Bescheid wird die Widerspruchsfrist vorgemerkt. Kündigt sich eine Qualitätsprüfung an, legt er eine Aufgabe zur Vorbereitung des Nachweisordners an. Schichtübergabe und Pflegevisite sind fertige Formulare.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Das Apotheken-Paket ist eine erste Fassung. Es ordnet Großhandelsrechnungen mit Skonto, Rechenzentrum und Retax, Betäubungsmittel-Unterlagen und Temperaturprotokolle. Ein Chargenrückruf wird sofort als Aufgabe für heute angelegt. Bei Retaxationen merkt sich der Butler die Einspruchsfrist. Patientendaten bleiben bei der KI, die Du erlaubst, die Vorgabe ist nur lokal.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Schulen, Kitas und Horte sammeln Einverständnisse und Elternbriefe mit Rücklauf. Der Butler zeigt, wer schon abgegeben hat, und erinnert, wenn der Rücklauf unvollständig ist. Zuwendungsbescheide bekommen eine Frist für den Verwendungsnachweis. Daten von Kindern sind besonders geschützt und gehen standardmäßig nur an eine lokale 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Für Ämter, Verbände und Vereine gibt es Vorgänge mit Aktenzeichen, Anträge, Bescheide und Sitzungsprotokolle. Die Poststelle verteilt neue Post mit Vorschlag an das richtige Fachamt, Bescheid-Entwürfe laufen im Umlauf zur Mitzeichnung. Der Butler warnt, bevor eine Untätigkeit droht oder eine Genehmigungsfiktion greift. Bürgeranliegen werden in einfacher Sprache beantwortet.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Auch das Speditions-Paket ist eine erste Fassung. Aufträge bekommen CMR-Frachtbrief und Ablieferquittung, Schäden werden mit Fotos und den kurzen Fristen angelegt: schriftliche Anzeige binnen sieben Tagen, Verjährung nach einem Jahr. Fahrerunterlagen liegen vertraulich und melden sich vor Ablauf. Maut- und Tankbelege werden automatisch einsortiert.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Personaldienstleister sehen je Einsatz das Equal-Pay-Datum und das Ende der Höchstüberlassungsdauer. Der Start-Check stellt sicher, dass der Überlassungsvertrag vor Beginn vorliegt. Einsatzbelege mit Kundenunterschrift werden gegen die Rechnung abgeglichen. Die AÜG-Erlaubnis meldet sich rechtzeitig vor Ablauf. Personalakten liegen vertraulich. Abrechnungen gehen über eine Freigabe.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Wach- und Sicherheitsdienste schreiben Schicht- und Vorfallberichte auch per Sprache. Das Schlüsselbuch zeigt, wer welchen Schlüssel hat. Für jede Wachperson liegen die Nachweise nach Paragraf vierunddreißig a Gewerbeordnung vertraulich vor, mit Erinnerung vor Ablauf. Führungszeugnisse liest keine KI. Vorfallberichte gehen über eine Freigabe an den Auftraggeber.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Gebäudereiniger verwalten Objekte mit Leistungsverzeichnis und Reinigungsplan. Leistungsnachweise und Begehungen entstehen mit Fotos direkt vor Ort. Reklamationen werden aufgenommen und nachgehalten, Gutschriften gehen über eine Freigabe. Geräte und Leitern melden sich zur wiederkehrenden Prüfung. Nachweise von Nachunternehmern erinnern vor Ablauf.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Auch zu Hause hilft der Butler. Er erklärt Briefe in einfachen Worten, sortiert Rechnungen und Verträge mit Kündigungsfrist, Versicherungen und Steuerbelege. Er erinnert, wenn die Garantie bald endet, der TÜV fällig ist oder der Ausweis abläuft. Mahnungen zeigt er sofort, Steuerbescheide prüft er gegen die Erklärung. Jede Person hat einen eigenen privaten Bereich.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EISS">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NTE">
    <p:bg>
      <p:bgPr>
        <a:solidFill>
          <a:srgbClr val="16181D"/>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png"/><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pn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png"/><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slideLayout" Target="../slideLayouts/slideLayout2.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png"/><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png"/><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png"/><Relationship Id="rId3" Type="http://schemas.openxmlformats.org/officeDocument/2006/relationships/slideLayout" Target="../slideLayouts/slideLayout2.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pn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image" Target="../media/image-21-2.png"/><Relationship Id="rId3" Type="http://schemas.openxmlformats.org/officeDocument/2006/relationships/slideLayout" Target="../slideLayouts/slideLayout2.xml"/><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452360" y="0"/>
            <a:ext cx="4739335" cy="6858000"/>
          </a:xfrm>
          <a:prstGeom prst="rect">
            <a:avLst/>
          </a:prstGeom>
          <a:solidFill>
            <a:schemeClr val="accent1"/>
          </a:solidFill>
          <a:ln/>
        </p:spPr>
      </p:sp>
      <p:pic>
        <p:nvPicPr>
          <p:cNvPr id="3" name="Butler" descr="Der Butler – Maskottchen von HeyButler">    </p:cNvPr>
          <p:cNvPicPr>
            <a:picLocks noChangeAspect="1"/>
          </p:cNvPicPr>
          <p:nvPr/>
        </p:nvPicPr>
        <p:blipFill>
          <a:blip r:embed="rId1"/>
          <a:stretch>
            <a:fillRect/>
          </a:stretch>
        </p:blipFill>
        <p:spPr>
          <a:xfrm>
            <a:off x="8313268" y="1737360"/>
            <a:ext cx="3017520" cy="3017520"/>
          </a:xfrm>
          <a:prstGeom prst="rect">
            <a:avLst/>
          </a:prstGeom>
        </p:spPr>
      </p:pic>
      <p:sp>
        <p:nvSpPr>
          <p:cNvPr id="4" name="Text 1"/>
          <p:cNvSpPr txBox="1"/>
          <p:nvPr/>
        </p:nvSpPr>
        <p:spPr>
          <a:xfrm>
            <a:off x="7452360" y="4983480"/>
            <a:ext cx="4739335" cy="457200"/>
          </a:xfrm>
          <a:prstGeom prst="rect">
            <a:avLst/>
          </a:prstGeom>
          <a:noFill/>
          <a:ln/>
        </p:spPr>
        <p:txBody>
          <a:bodyPr wrap="square" lIns="0" tIns="0" rIns="0" bIns="0" rtlCol="0" anchor="ctr"/>
          <a:lstStyle/>
          <a:p>
            <a:pPr algn="ctr" indent="0" marL="0">
              <a:lnSpc>
                <a:spcPct val="100000"/>
              </a:lnSpc>
              <a:buNone/>
            </a:pPr>
            <a:r>
              <a:rPr lang="en-US" sz="1400" b="1" dirty="0">
                <a:solidFill>
                  <a:schemeClr val="tx1"/>
                </a:solidFill>
              </a:rPr>
              <a:t>Teil 3 von 7</a:t>
            </a:r>
            <a:endParaRPr lang="en-US" sz="1400" dirty="0"/>
          </a:p>
        </p:txBody>
      </p:sp>
      <p:pic>
        <p:nvPicPr>
          <p:cNvPr id="5"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46430"/>
            <a:ext cx="317500" cy="317500"/>
          </a:xfrm>
          <a:prstGeom prst="rect">
            <a:avLst/>
          </a:prstGeom>
        </p:spPr>
      </p:pic>
      <p:sp>
        <p:nvSpPr>
          <p:cNvPr id="6" name="Text 2"/>
          <p:cNvSpPr txBox="1"/>
          <p:nvPr/>
        </p:nvSpPr>
        <p:spPr>
          <a:xfrm>
            <a:off x="1030732" y="640080"/>
            <a:ext cx="3657600" cy="330200"/>
          </a:xfrm>
          <a:prstGeom prst="rect">
            <a:avLst/>
          </a:prstGeom>
          <a:noFill/>
          <a:ln/>
        </p:spPr>
        <p:txBody>
          <a:bodyPr wrap="square" lIns="0" tIns="0" rIns="0" bIns="0" rtlCol="0" anchor="ctr"/>
          <a:lstStyle/>
          <a:p>
            <a:pPr indent="0" marL="0">
              <a:lnSpc>
                <a:spcPct val="100000"/>
              </a:lnSpc>
              <a:buNone/>
            </a:pPr>
            <a:r>
              <a:rPr lang="en-US" sz="2000" dirty="0">
                <a:solidFill>
                  <a:schemeClr val="tx1"/>
                </a:solidFill>
              </a:rPr>
              <a:t>Hey</a:t>
            </a:r>
            <a:pPr indent="0" marL="0">
              <a:lnSpc>
                <a:spcPct val="100000"/>
              </a:lnSpc>
              <a:buNone/>
            </a:pPr>
            <a:r>
              <a:rPr lang="en-US" sz="2000" b="1" dirty="0">
                <a:solidFill>
                  <a:schemeClr val="tx1"/>
                </a:solidFill>
              </a:rPr>
              <a:t>Butler</a:t>
            </a:r>
            <a:endParaRPr lang="en-US" sz="2000" dirty="0"/>
          </a:p>
        </p:txBody>
      </p:sp>
      <p:sp>
        <p:nvSpPr>
          <p:cNvPr id="7" name="Text 3"/>
          <p:cNvSpPr txBox="1"/>
          <p:nvPr/>
        </p:nvSpPr>
        <p:spPr>
          <a:xfrm>
            <a:off x="640080" y="1737360"/>
            <a:ext cx="6309360" cy="2377440"/>
          </a:xfrm>
          <a:prstGeom prst="rect">
            <a:avLst/>
          </a:prstGeom>
          <a:noFill/>
          <a:ln/>
        </p:spPr>
        <p:txBody>
          <a:bodyPr wrap="square" lIns="0" tIns="0" rIns="0" bIns="0" rtlCol="0" anchor="b"/>
          <a:lstStyle/>
          <a:p>
            <a:pPr indent="0" marL="0">
              <a:lnSpc>
                <a:spcPct val="95000"/>
              </a:lnSpc>
              <a:buNone/>
            </a:pPr>
            <a:r>
              <a:rPr lang="en-US" sz="5400" b="1" dirty="0">
                <a:solidFill>
                  <a:schemeClr val="tx1"/>
                </a:solidFill>
              </a:rPr>
              <a:t>Für Deine Branche</a:t>
            </a:r>
            <a:endParaRPr lang="en-US" sz="5400" dirty="0"/>
          </a:p>
        </p:txBody>
      </p:sp>
      <p:sp>
        <p:nvSpPr>
          <p:cNvPr id="8" name="Shape 4"/>
          <p:cNvSpPr/>
          <p:nvPr/>
        </p:nvSpPr>
        <p:spPr>
          <a:xfrm>
            <a:off x="640080" y="4297680"/>
            <a:ext cx="1097280" cy="109728"/>
          </a:xfrm>
          <a:prstGeom prst="roundRect">
            <a:avLst>
              <a:gd name="adj" fmla="val 50000"/>
            </a:avLst>
          </a:prstGeom>
          <a:solidFill>
            <a:schemeClr val="accent1"/>
          </a:solidFill>
          <a:ln/>
        </p:spPr>
      </p:sp>
      <p:sp>
        <p:nvSpPr>
          <p:cNvPr id="9" name="Text 5"/>
          <p:cNvSpPr txBox="1"/>
          <p:nvPr/>
        </p:nvSpPr>
        <p:spPr>
          <a:xfrm>
            <a:off x="640080" y="4572000"/>
            <a:ext cx="6309360" cy="1188720"/>
          </a:xfrm>
          <a:prstGeom prst="rect">
            <a:avLst/>
          </a:prstGeom>
          <a:noFill/>
          <a:ln/>
        </p:spPr>
        <p:txBody>
          <a:bodyPr wrap="square" lIns="0" tIns="0" rIns="0" bIns="0" rtlCol="0" anchor="t"/>
          <a:lstStyle/>
          <a:p>
            <a:pPr indent="0" marL="0">
              <a:lnSpc>
                <a:spcPct val="100000"/>
              </a:lnSpc>
              <a:buNone/>
            </a:pPr>
            <a:r>
              <a:rPr lang="en-US" sz="2200" dirty="0">
                <a:solidFill>
                  <a:schemeClr val="tx2"/>
                </a:solidFill>
              </a:rPr>
              <a:t>20 Pakete – Ordner, Dokument­arten, Formulare, Fristen</a:t>
            </a:r>
            <a:endParaRPr lang="en-US" sz="2200" dirty="0"/>
          </a:p>
        </p:txBody>
      </p:sp>
      <p:sp>
        <p:nvSpPr>
          <p:cNvPr id="10" name="Text 6"/>
          <p:cNvSpPr txBox="1"/>
          <p:nvPr/>
        </p:nvSpPr>
        <p:spPr>
          <a:xfrm>
            <a:off x="640080" y="6309360"/>
            <a:ext cx="5486400" cy="274320"/>
          </a:xfrm>
          <a:prstGeom prst="rect">
            <a:avLst/>
          </a:prstGeom>
          <a:noFill/>
          <a:ln/>
        </p:spPr>
        <p:txBody>
          <a:bodyPr wrap="square" lIns="0" tIns="0" rIns="0" bIns="0" rtlCol="0" anchor="t"/>
          <a:lstStyle/>
          <a:p>
            <a:pPr indent="0" marL="0">
              <a:lnSpc>
                <a:spcPct val="100000"/>
              </a:lnSpc>
              <a:buNone/>
            </a:pPr>
            <a:r>
              <a:rPr lang="en-US" sz="1100" dirty="0">
                <a:solidFill>
                  <a:schemeClr val="accent5"/>
                </a:solidFill>
              </a:rPr>
              <a:t>Präsentationsreihe · Bürokratie? Erledigt.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40080" y="86868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So funktioniert ein Paket</a:t>
            </a:r>
            <a:endParaRPr lang="en-US" sz="3600" dirty="0"/>
          </a:p>
        </p:txBody>
      </p:sp>
      <p:sp>
        <p:nvSpPr>
          <p:cNvPr id="3" name="Shape 1"/>
          <p:cNvSpPr/>
          <p:nvPr/>
        </p:nvSpPr>
        <p:spPr>
          <a:xfrm>
            <a:off x="694944" y="1861617"/>
            <a:ext cx="146304" cy="146304"/>
          </a:xfrm>
          <a:prstGeom prst="roundRect">
            <a:avLst>
              <a:gd name="adj" fmla="val 25000"/>
            </a:avLst>
          </a:prstGeom>
          <a:solidFill>
            <a:schemeClr val="accent1"/>
          </a:solidFill>
          <a:ln/>
        </p:spPr>
      </p:sp>
      <p:sp>
        <p:nvSpPr>
          <p:cNvPr id="4" name="Text 2"/>
          <p:cNvSpPr txBox="1"/>
          <p:nvPr/>
        </p:nvSpPr>
        <p:spPr>
          <a:xfrm>
            <a:off x="1097280" y="1764335"/>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Start-Ordner mit Feldern und Ablagezonen</a:t>
            </a:r>
            <a:endParaRPr lang="en-US" sz="2200" dirty="0"/>
          </a:p>
        </p:txBody>
      </p:sp>
      <p:sp>
        <p:nvSpPr>
          <p:cNvPr id="5" name="Shape 3"/>
          <p:cNvSpPr/>
          <p:nvPr/>
        </p:nvSpPr>
        <p:spPr>
          <a:xfrm>
            <a:off x="694944" y="2799385"/>
            <a:ext cx="146304" cy="146304"/>
          </a:xfrm>
          <a:prstGeom prst="roundRect">
            <a:avLst>
              <a:gd name="adj" fmla="val 25000"/>
            </a:avLst>
          </a:prstGeom>
          <a:solidFill>
            <a:schemeClr val="accent1"/>
          </a:solidFill>
          <a:ln/>
        </p:spPr>
      </p:sp>
      <p:sp>
        <p:nvSpPr>
          <p:cNvPr id="6" name="Text 4"/>
          <p:cNvSpPr txBox="1"/>
          <p:nvPr/>
        </p:nvSpPr>
        <p:spPr>
          <a:xfrm>
            <a:off x="1097280" y="2702103"/>
            <a:ext cx="4572000" cy="727456"/>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Branchen-Dokument­arten und Fachwörter</a:t>
            </a:r>
            <a:endParaRPr lang="en-US" sz="2200" dirty="0"/>
          </a:p>
        </p:txBody>
      </p:sp>
      <p:sp>
        <p:nvSpPr>
          <p:cNvPr id="7" name="Shape 5"/>
          <p:cNvSpPr/>
          <p:nvPr/>
        </p:nvSpPr>
        <p:spPr>
          <a:xfrm>
            <a:off x="694944" y="3737153"/>
            <a:ext cx="146304" cy="146304"/>
          </a:xfrm>
          <a:prstGeom prst="roundRect">
            <a:avLst>
              <a:gd name="adj" fmla="val 25000"/>
            </a:avLst>
          </a:prstGeom>
          <a:solidFill>
            <a:schemeClr val="accent1"/>
          </a:solidFill>
          <a:ln/>
        </p:spPr>
      </p:sp>
      <p:sp>
        <p:nvSpPr>
          <p:cNvPr id="8" name="Text 6"/>
          <p:cNvSpPr txBox="1"/>
          <p:nvPr/>
        </p:nvSpPr>
        <p:spPr>
          <a:xfrm>
            <a:off x="1097280" y="36398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Formulare, Abläufe, Fristen-Regeln</a:t>
            </a:r>
            <a:endParaRPr lang="en-US" sz="2200" dirty="0"/>
          </a:p>
        </p:txBody>
      </p:sp>
      <p:sp>
        <p:nvSpPr>
          <p:cNvPr id="9" name="Shape 7"/>
          <p:cNvSpPr/>
          <p:nvPr/>
        </p:nvSpPr>
        <p:spPr>
          <a:xfrm>
            <a:off x="694944" y="4334053"/>
            <a:ext cx="146304" cy="146304"/>
          </a:xfrm>
          <a:prstGeom prst="roundRect">
            <a:avLst>
              <a:gd name="adj" fmla="val 25000"/>
            </a:avLst>
          </a:prstGeom>
          <a:solidFill>
            <a:schemeClr val="accent1"/>
          </a:solidFill>
          <a:ln/>
        </p:spPr>
      </p:sp>
      <p:sp>
        <p:nvSpPr>
          <p:cNvPr id="10" name="Text 8"/>
          <p:cNvSpPr txBox="1"/>
          <p:nvPr/>
        </p:nvSpPr>
        <p:spPr>
          <a:xfrm>
            <a:off x="1097280" y="4236771"/>
            <a:ext cx="4572000" cy="386588"/>
          </a:xfrm>
          <a:prstGeom prst="rect">
            <a:avLst/>
          </a:prstGeom>
          <a:noFill/>
          <a:ln/>
        </p:spPr>
        <p:txBody>
          <a:bodyPr wrap="square" lIns="0" tIns="0" rIns="0" bIns="0" rtlCol="0" anchor="t"/>
          <a:lstStyle/>
          <a:p>
            <a:pPr indent="0" marL="0">
              <a:lnSpc>
                <a:spcPct val="100000"/>
              </a:lnSpc>
              <a:buNone/>
            </a:pPr>
            <a:r>
              <a:rPr lang="en-US" sz="2200" dirty="0">
                <a:solidFill>
                  <a:schemeClr val="tx1"/>
                </a:solidFill>
              </a:rPr>
              <a:t>Mehrere wählbar, alles änderbar</a:t>
            </a:r>
            <a:endParaRPr lang="en-US" sz="2200" dirty="0"/>
          </a:p>
        </p:txBody>
      </p:sp>
      <p:sp>
        <p:nvSpPr>
          <p:cNvPr id="11"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2" name="Bildschirmfoto" descr="Bildschirmfoto aus HeyButler: einrichtung-paket">    </p:cNvPr>
          <p:cNvPicPr>
            <a:picLocks noChangeAspect="1"/>
          </p:cNvPicPr>
          <p:nvPr/>
        </p:nvPicPr>
        <p:blipFill>
          <a:blip r:embed="rId1"/>
          <a:stretch>
            <a:fillRect/>
          </a:stretch>
        </p:blipFill>
        <p:spPr>
          <a:xfrm>
            <a:off x="6172200" y="844747"/>
            <a:ext cx="5287975" cy="4939906"/>
          </a:xfrm>
          <a:prstGeom prst="rect">
            <a:avLst/>
          </a:prstGeom>
        </p:spPr>
      </p:pic>
      <p:pic>
        <p:nvPicPr>
          <p:cNvPr id="13"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14" name="Text 10"/>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15" name="Text 11"/>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16" name="Text 12"/>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640080" y="548640"/>
            <a:ext cx="4119372" cy="292608"/>
          </a:xfrm>
          <a:prstGeom prst="roundRect">
            <a:avLst>
              <a:gd name="adj" fmla="val 50000"/>
            </a:avLst>
          </a:prstGeom>
          <a:solidFill>
            <a:schemeClr val="accent4"/>
          </a:solidFill>
          <a:ln/>
        </p:spPr>
      </p:sp>
      <p:sp>
        <p:nvSpPr>
          <p:cNvPr id="3" name="Text 1"/>
          <p:cNvSpPr txBox="1"/>
          <p:nvPr/>
        </p:nvSpPr>
        <p:spPr>
          <a:xfrm>
            <a:off x="640080" y="548640"/>
            <a:ext cx="411937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PROJEKTE, BAUTAGEBUCH, MÄNGEL, BÜRGSCHAFTEN</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Bau &amp; Handwerk</a:t>
            </a:r>
            <a:endParaRPr lang="en-US" sz="3600" dirty="0"/>
          </a:p>
        </p:txBody>
      </p:sp>
      <p:sp>
        <p:nvSpPr>
          <p:cNvPr id="5" name="Shape 3"/>
          <p:cNvSpPr/>
          <p:nvPr/>
        </p:nvSpPr>
        <p:spPr>
          <a:xfrm>
            <a:off x="694944" y="1998015"/>
            <a:ext cx="146304" cy="146304"/>
          </a:xfrm>
          <a:prstGeom prst="roundRect">
            <a:avLst>
              <a:gd name="adj" fmla="val 25000"/>
            </a:avLst>
          </a:prstGeom>
          <a:solidFill>
            <a:schemeClr val="accent1"/>
          </a:solidFill>
          <a:ln/>
        </p:spPr>
      </p:sp>
      <p:sp>
        <p:nvSpPr>
          <p:cNvPr id="6" name="Text 4"/>
          <p:cNvSpPr txBox="1"/>
          <p:nvPr/>
        </p:nvSpPr>
        <p:spPr>
          <a:xfrm>
            <a:off x="1097280" y="1947215"/>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Ordner: </a:t>
            </a:r>
            <a:pPr indent="0" marL="0">
              <a:lnSpc>
                <a:spcPct val="100000"/>
              </a:lnSpc>
              <a:buNone/>
            </a:pPr>
            <a:r>
              <a:rPr lang="en-US" sz="1600" dirty="0">
                <a:solidFill>
                  <a:schemeClr val="tx1"/>
                </a:solidFill>
              </a:rPr>
              <a:t>Projekte, Lieferscheine, Bürgschaften, Skonto läuft</a:t>
            </a:r>
            <a:endParaRPr lang="en-US" sz="1600" dirty="0"/>
          </a:p>
        </p:txBody>
      </p:sp>
      <p:sp>
        <p:nvSpPr>
          <p:cNvPr id="7" name="Shape 5"/>
          <p:cNvSpPr/>
          <p:nvPr/>
        </p:nvSpPr>
        <p:spPr>
          <a:xfrm>
            <a:off x="694944" y="2749855"/>
            <a:ext cx="146304" cy="146304"/>
          </a:xfrm>
          <a:prstGeom prst="roundRect">
            <a:avLst>
              <a:gd name="adj" fmla="val 25000"/>
            </a:avLst>
          </a:prstGeom>
          <a:solidFill>
            <a:schemeClr val="accent1"/>
          </a:solidFill>
          <a:ln/>
        </p:spPr>
      </p:sp>
      <p:sp>
        <p:nvSpPr>
          <p:cNvPr id="8" name="Text 6"/>
          <p:cNvSpPr txBox="1"/>
          <p:nvPr/>
        </p:nvSpPr>
        <p:spPr>
          <a:xfrm>
            <a:off x="1097280" y="2699055"/>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Arten: </a:t>
            </a:r>
            <a:pPr indent="0" marL="0">
              <a:lnSpc>
                <a:spcPct val="100000"/>
              </a:lnSpc>
              <a:buNone/>
            </a:pPr>
            <a:r>
              <a:rPr lang="en-US" sz="1600" dirty="0">
                <a:solidFill>
                  <a:schemeClr val="tx1"/>
                </a:solidFill>
              </a:rPr>
              <a:t>Stunden­lohnzettel, Abnahme, Freistellung, § 13b</a:t>
            </a:r>
            <a:endParaRPr lang="en-US" sz="1600" dirty="0"/>
          </a:p>
        </p:txBody>
      </p:sp>
      <p:sp>
        <p:nvSpPr>
          <p:cNvPr id="9" name="Shape 7"/>
          <p:cNvSpPr/>
          <p:nvPr/>
        </p:nvSpPr>
        <p:spPr>
          <a:xfrm>
            <a:off x="694944" y="3501695"/>
            <a:ext cx="146304" cy="146304"/>
          </a:xfrm>
          <a:prstGeom prst="roundRect">
            <a:avLst>
              <a:gd name="adj" fmla="val 25000"/>
            </a:avLst>
          </a:prstGeom>
          <a:solidFill>
            <a:schemeClr val="accent1"/>
          </a:solidFill>
          <a:ln/>
        </p:spPr>
      </p:sp>
      <p:sp>
        <p:nvSpPr>
          <p:cNvPr id="10" name="Text 8"/>
          <p:cNvSpPr txBox="1"/>
          <p:nvPr/>
        </p:nvSpPr>
        <p:spPr>
          <a:xfrm>
            <a:off x="1097280" y="3450895"/>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Formulare: </a:t>
            </a:r>
            <a:pPr indent="0" marL="0">
              <a:lnSpc>
                <a:spcPct val="100000"/>
              </a:lnSpc>
              <a:buNone/>
            </a:pPr>
            <a:r>
              <a:rPr lang="en-US" sz="1600" dirty="0">
                <a:solidFill>
                  <a:schemeClr val="tx1"/>
                </a:solidFill>
              </a:rPr>
              <a:t>Bautagebuch, Mängelanzeige, Aufmaß, Regiebericht</a:t>
            </a:r>
            <a:endParaRPr lang="en-US" sz="1600" dirty="0"/>
          </a:p>
        </p:txBody>
      </p:sp>
      <p:sp>
        <p:nvSpPr>
          <p:cNvPr id="11" name="Shape 9"/>
          <p:cNvSpPr/>
          <p:nvPr/>
        </p:nvSpPr>
        <p:spPr>
          <a:xfrm>
            <a:off x="694944" y="4253535"/>
            <a:ext cx="146304" cy="146304"/>
          </a:xfrm>
          <a:prstGeom prst="roundRect">
            <a:avLst>
              <a:gd name="adj" fmla="val 25000"/>
            </a:avLst>
          </a:prstGeom>
          <a:solidFill>
            <a:schemeClr val="accent1"/>
          </a:solidFill>
          <a:ln/>
        </p:spPr>
      </p:sp>
      <p:sp>
        <p:nvSpPr>
          <p:cNvPr id="12" name="Text 10"/>
          <p:cNvSpPr txBox="1"/>
          <p:nvPr/>
        </p:nvSpPr>
        <p:spPr>
          <a:xfrm>
            <a:off x="1097280" y="4202735"/>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Fristen: </a:t>
            </a:r>
            <a:pPr indent="0" marL="0">
              <a:lnSpc>
                <a:spcPct val="100000"/>
              </a:lnSpc>
              <a:buNone/>
            </a:pPr>
            <a:r>
              <a:rPr lang="en-US" sz="1600" dirty="0">
                <a:solidFill>
                  <a:schemeClr val="tx1"/>
                </a:solidFill>
              </a:rPr>
              <a:t>Gewährleistung VOB/B, Bürgschaft, UVV/TÜV</a:t>
            </a:r>
            <a:endParaRPr lang="en-US" sz="16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830580"/>
          </a:xfrm>
          <a:prstGeom prst="roundRect">
            <a:avLst>
              <a:gd name="adj" fmla="val 26422"/>
            </a:avLst>
          </a:prstGeom>
          <a:solidFill>
            <a:schemeClr val="tx1"/>
          </a:solidFill>
          <a:ln/>
        </p:spPr>
      </p:sp>
      <p:sp>
        <p:nvSpPr>
          <p:cNvPr id="15" name="Shape 13"/>
          <p:cNvSpPr/>
          <p:nvPr/>
        </p:nvSpPr>
        <p:spPr>
          <a:xfrm flipV="1">
            <a:off x="960120" y="5905500"/>
            <a:ext cx="292608" cy="237744"/>
          </a:xfrm>
          <a:prstGeom prst="rtTriangle">
            <a:avLst/>
          </a:prstGeom>
          <a:solidFill>
            <a:srgbClr val="16181D"/>
          </a:solidFill>
          <a:ln/>
        </p:spPr>
      </p:sp>
      <p:sp>
        <p:nvSpPr>
          <p:cNvPr id="16" name="Text 14"/>
          <p:cNvSpPr txBox="1"/>
          <p:nvPr/>
        </p:nvSpPr>
        <p:spPr>
          <a:xfrm>
            <a:off x="896112" y="5084064"/>
            <a:ext cx="4517136" cy="830580"/>
          </a:xfrm>
          <a:prstGeom prst="rect">
            <a:avLst/>
          </a:prstGeom>
          <a:noFill/>
          <a:ln/>
        </p:spPr>
        <p:txBody>
          <a:bodyPr wrap="square" lIns="0" tIns="0" rIns="0" bIns="0" rtlCol="0" anchor="ctr"/>
          <a:lstStyle/>
          <a:p>
            <a:pPr indent="0" marL="0">
              <a:lnSpc>
                <a:spcPct val="100000"/>
              </a:lnSpc>
              <a:buNone/>
            </a:pPr>
            <a:r>
              <a:rPr lang="en-US" sz="1500" b="1" dirty="0">
                <a:solidFill>
                  <a:schemeClr val="bg1"/>
                </a:solidFill>
              </a:rPr>
              <a:t>„Wie viel haben wir für Halle 3 ausgegeben?“ · „Neuer Bautagebuch-Eintrag“ · „Was ist diese Woche fällig?“</a:t>
            </a:r>
            <a:endParaRPr lang="en-US" sz="15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bau-formular">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640080" y="548640"/>
            <a:ext cx="2729484" cy="292608"/>
          </a:xfrm>
          <a:prstGeom prst="roundRect">
            <a:avLst>
              <a:gd name="adj" fmla="val 50000"/>
            </a:avLst>
          </a:prstGeom>
          <a:solidFill>
            <a:schemeClr val="accent4"/>
          </a:solidFill>
          <a:ln/>
        </p:spPr>
      </p:sp>
      <p:sp>
        <p:nvSpPr>
          <p:cNvPr id="3" name="Text 1"/>
          <p:cNvSpPr txBox="1"/>
          <p:nvPr/>
        </p:nvSpPr>
        <p:spPr>
          <a:xfrm>
            <a:off x="640080" y="548640"/>
            <a:ext cx="272948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BAUT AUF BAU &amp; HANDWERK AUF</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Elektro &amp; SHK</a:t>
            </a:r>
            <a:endParaRPr lang="en-US" sz="3600" dirty="0"/>
          </a:p>
        </p:txBody>
      </p:sp>
      <p:sp>
        <p:nvSpPr>
          <p:cNvPr id="5" name="Shape 3"/>
          <p:cNvSpPr/>
          <p:nvPr/>
        </p:nvSpPr>
        <p:spPr>
          <a:xfrm>
            <a:off x="694944" y="1998015"/>
            <a:ext cx="146304" cy="146304"/>
          </a:xfrm>
          <a:prstGeom prst="roundRect">
            <a:avLst>
              <a:gd name="adj" fmla="val 25000"/>
            </a:avLst>
          </a:prstGeom>
          <a:solidFill>
            <a:schemeClr val="accent1"/>
          </a:solidFill>
          <a:ln/>
        </p:spPr>
      </p:sp>
      <p:sp>
        <p:nvSpPr>
          <p:cNvPr id="6" name="Text 4"/>
          <p:cNvSpPr txBox="1"/>
          <p:nvPr/>
        </p:nvSpPr>
        <p:spPr>
          <a:xfrm>
            <a:off x="1097280" y="1947215"/>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Ordner: </a:t>
            </a:r>
            <a:pPr indent="0" marL="0">
              <a:lnSpc>
                <a:spcPct val="100000"/>
              </a:lnSpc>
              <a:buNone/>
            </a:pPr>
            <a:r>
              <a:rPr lang="en-US" sz="1600" dirty="0">
                <a:solidFill>
                  <a:schemeClr val="tx1"/>
                </a:solidFill>
              </a:rPr>
              <a:t>Anlagen beim Kunden, Prüfungen &amp; Wartung</a:t>
            </a:r>
            <a:endParaRPr lang="en-US" sz="1600" dirty="0"/>
          </a:p>
        </p:txBody>
      </p:sp>
      <p:sp>
        <p:nvSpPr>
          <p:cNvPr id="7" name="Shape 5"/>
          <p:cNvSpPr/>
          <p:nvPr/>
        </p:nvSpPr>
        <p:spPr>
          <a:xfrm>
            <a:off x="694944" y="2501951"/>
            <a:ext cx="146304" cy="146304"/>
          </a:xfrm>
          <a:prstGeom prst="roundRect">
            <a:avLst>
              <a:gd name="adj" fmla="val 25000"/>
            </a:avLst>
          </a:prstGeom>
          <a:solidFill>
            <a:schemeClr val="accent1"/>
          </a:solidFill>
          <a:ln/>
        </p:spPr>
      </p:sp>
      <p:sp>
        <p:nvSpPr>
          <p:cNvPr id="8" name="Text 6"/>
          <p:cNvSpPr txBox="1"/>
          <p:nvPr/>
        </p:nvSpPr>
        <p:spPr>
          <a:xfrm>
            <a:off x="1097280" y="2451151"/>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Arten: </a:t>
            </a:r>
            <a:pPr indent="0" marL="0">
              <a:lnSpc>
                <a:spcPct val="100000"/>
              </a:lnSpc>
              <a:buNone/>
            </a:pPr>
            <a:r>
              <a:rPr lang="en-US" sz="1600" dirty="0">
                <a:solidFill>
                  <a:schemeClr val="tx1"/>
                </a:solidFill>
              </a:rPr>
              <a:t>Prüfprotokoll, Inbetriebnahme, Wartungsvertrag, BEG</a:t>
            </a:r>
            <a:endParaRPr lang="en-US" sz="1600" dirty="0"/>
          </a:p>
        </p:txBody>
      </p:sp>
      <p:sp>
        <p:nvSpPr>
          <p:cNvPr id="9" name="Shape 7"/>
          <p:cNvSpPr/>
          <p:nvPr/>
        </p:nvSpPr>
        <p:spPr>
          <a:xfrm>
            <a:off x="694944" y="3253791"/>
            <a:ext cx="146304" cy="146304"/>
          </a:xfrm>
          <a:prstGeom prst="roundRect">
            <a:avLst>
              <a:gd name="adj" fmla="val 25000"/>
            </a:avLst>
          </a:prstGeom>
          <a:solidFill>
            <a:schemeClr val="accent1"/>
          </a:solidFill>
          <a:ln/>
        </p:spPr>
      </p:sp>
      <p:sp>
        <p:nvSpPr>
          <p:cNvPr id="10" name="Text 8"/>
          <p:cNvSpPr txBox="1"/>
          <p:nvPr/>
        </p:nvSpPr>
        <p:spPr>
          <a:xfrm>
            <a:off x="1097280" y="3202991"/>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Formulare: </a:t>
            </a:r>
            <a:pPr indent="0" marL="0">
              <a:lnSpc>
                <a:spcPct val="100000"/>
              </a:lnSpc>
              <a:buNone/>
            </a:pPr>
            <a:r>
              <a:rPr lang="en-US" sz="1600" dirty="0">
                <a:solidFill>
                  <a:schemeClr val="tx1"/>
                </a:solidFill>
              </a:rPr>
              <a:t>Prüfprotokoll, Wartung, Netzanmeldung vorbereiten</a:t>
            </a:r>
            <a:endParaRPr lang="en-US" sz="1600" dirty="0"/>
          </a:p>
        </p:txBody>
      </p:sp>
      <p:sp>
        <p:nvSpPr>
          <p:cNvPr id="11" name="Shape 9"/>
          <p:cNvSpPr/>
          <p:nvPr/>
        </p:nvSpPr>
        <p:spPr>
          <a:xfrm>
            <a:off x="694944" y="4005631"/>
            <a:ext cx="146304" cy="146304"/>
          </a:xfrm>
          <a:prstGeom prst="roundRect">
            <a:avLst>
              <a:gd name="adj" fmla="val 25000"/>
            </a:avLst>
          </a:prstGeom>
          <a:solidFill>
            <a:schemeClr val="accent1"/>
          </a:solidFill>
          <a:ln/>
        </p:spPr>
      </p:sp>
      <p:sp>
        <p:nvSpPr>
          <p:cNvPr id="12" name="Text 10"/>
          <p:cNvSpPr txBox="1"/>
          <p:nvPr/>
        </p:nvSpPr>
        <p:spPr>
          <a:xfrm>
            <a:off x="1097280" y="3954831"/>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Fristen: </a:t>
            </a:r>
            <a:pPr indent="0" marL="0">
              <a:lnSpc>
                <a:spcPct val="100000"/>
              </a:lnSpc>
              <a:buNone/>
            </a:pPr>
            <a:r>
              <a:rPr lang="en-US" sz="1600" dirty="0">
                <a:solidFill>
                  <a:schemeClr val="tx1"/>
                </a:solidFill>
              </a:rPr>
              <a:t>Wartung, Anlagenprüfung, BEG-Antrag, Marktstammdaten</a:t>
            </a:r>
            <a:endParaRPr lang="en-US" sz="16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892556"/>
          </a:xfrm>
          <a:prstGeom prst="roundRect">
            <a:avLst>
              <a:gd name="adj" fmla="val 24587"/>
            </a:avLst>
          </a:prstGeom>
          <a:solidFill>
            <a:schemeClr val="tx1"/>
          </a:solidFill>
          <a:ln/>
        </p:spPr>
      </p:sp>
      <p:sp>
        <p:nvSpPr>
          <p:cNvPr id="15" name="Shape 13"/>
          <p:cNvSpPr/>
          <p:nvPr/>
        </p:nvSpPr>
        <p:spPr>
          <a:xfrm flipV="1">
            <a:off x="960120" y="5967476"/>
            <a:ext cx="292608" cy="237744"/>
          </a:xfrm>
          <a:prstGeom prst="rtTriangle">
            <a:avLst/>
          </a:prstGeom>
          <a:solidFill>
            <a:srgbClr val="16181D"/>
          </a:solidFill>
          <a:ln/>
        </p:spPr>
      </p:sp>
      <p:sp>
        <p:nvSpPr>
          <p:cNvPr id="16" name="Text 14"/>
          <p:cNvSpPr txBox="1"/>
          <p:nvPr/>
        </p:nvSpPr>
        <p:spPr>
          <a:xfrm>
            <a:off x="896112" y="5084064"/>
            <a:ext cx="4517136" cy="892556"/>
          </a:xfrm>
          <a:prstGeom prst="rect">
            <a:avLst/>
          </a:prstGeom>
          <a:noFill/>
          <a:ln/>
        </p:spPr>
        <p:txBody>
          <a:bodyPr wrap="square" lIns="0" tIns="0" rIns="0" bIns="0" rtlCol="0" anchor="ctr"/>
          <a:lstStyle/>
          <a:p>
            <a:pPr indent="0" marL="0">
              <a:lnSpc>
                <a:spcPct val="100000"/>
              </a:lnSpc>
              <a:buNone/>
            </a:pPr>
            <a:r>
              <a:rPr lang="en-US" sz="1700" b="1" dirty="0">
                <a:solidFill>
                  <a:schemeClr val="bg1"/>
                </a:solidFill>
              </a:rPr>
              <a:t>„Welche Wartungen sind nächsten Monat dran?“ · „Ist der BEG-Antrag für Familie Kurz gestellt?“</a:t>
            </a:r>
            <a:endParaRPr lang="en-US" sz="17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elektro-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40080" y="548640"/>
            <a:ext cx="3511296" cy="292608"/>
          </a:xfrm>
          <a:prstGeom prst="roundRect">
            <a:avLst>
              <a:gd name="adj" fmla="val 50000"/>
            </a:avLst>
          </a:prstGeom>
          <a:solidFill>
            <a:schemeClr val="accent4"/>
          </a:solidFill>
          <a:ln/>
        </p:spPr>
      </p:sp>
      <p:sp>
        <p:nvSpPr>
          <p:cNvPr id="3" name="Text 1"/>
          <p:cNvSpPr txBox="1"/>
          <p:nvPr/>
        </p:nvSpPr>
        <p:spPr>
          <a:xfrm>
            <a:off x="640080" y="548640"/>
            <a:ext cx="351129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HOAI-PHASEN, PLANSTÄNDE, GENEHMIGUNG</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Architektur &amp; Ingenieure</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Projekte, Planstände, Bauantrag, Honorar</a:t>
            </a:r>
            <a:endParaRPr lang="en-US" sz="1700" dirty="0"/>
          </a:p>
        </p:txBody>
      </p:sp>
      <p:sp>
        <p:nvSpPr>
          <p:cNvPr id="7" name="Shape 5"/>
          <p:cNvSpPr/>
          <p:nvPr/>
        </p:nvSpPr>
        <p:spPr>
          <a:xfrm>
            <a:off x="694944" y="2525192"/>
            <a:ext cx="146304" cy="146304"/>
          </a:xfrm>
          <a:prstGeom prst="roundRect">
            <a:avLst>
              <a:gd name="adj" fmla="val 25000"/>
            </a:avLst>
          </a:prstGeom>
          <a:solidFill>
            <a:schemeClr val="accent1"/>
          </a:solidFill>
          <a:ln/>
        </p:spPr>
      </p:sp>
      <p:sp>
        <p:nvSpPr>
          <p:cNvPr id="8" name="Text 6"/>
          <p:cNvSpPr txBox="1"/>
          <p:nvPr/>
        </p:nvSpPr>
        <p:spPr>
          <a:xfrm>
            <a:off x="1097280" y="246664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Honorarrechnung HOAI, Nachtragsanzeige, Baugenehmigung</a:t>
            </a:r>
            <a:endParaRPr lang="en-US" sz="1700" dirty="0"/>
          </a:p>
        </p:txBody>
      </p:sp>
      <p:sp>
        <p:nvSpPr>
          <p:cNvPr id="9" name="Shape 7"/>
          <p:cNvSpPr/>
          <p:nvPr/>
        </p:nvSpPr>
        <p:spPr>
          <a:xfrm>
            <a:off x="694944" y="3308020"/>
            <a:ext cx="146304" cy="146304"/>
          </a:xfrm>
          <a:prstGeom prst="roundRect">
            <a:avLst>
              <a:gd name="adj" fmla="val 25000"/>
            </a:avLst>
          </a:prstGeom>
          <a:solidFill>
            <a:schemeClr val="accent1"/>
          </a:solidFill>
          <a:ln/>
        </p:spPr>
      </p:sp>
      <p:sp>
        <p:nvSpPr>
          <p:cNvPr id="10" name="Text 8"/>
          <p:cNvSpPr txBox="1"/>
          <p:nvPr/>
        </p:nvSpPr>
        <p:spPr>
          <a:xfrm>
            <a:off x="1097280" y="324947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Leistungsphase abschließen, Baubesprechung</a:t>
            </a:r>
            <a:endParaRPr lang="en-US" sz="1700" dirty="0"/>
          </a:p>
        </p:txBody>
      </p:sp>
      <p:sp>
        <p:nvSpPr>
          <p:cNvPr id="11" name="Shape 9"/>
          <p:cNvSpPr/>
          <p:nvPr/>
        </p:nvSpPr>
        <p:spPr>
          <a:xfrm>
            <a:off x="694944" y="4090848"/>
            <a:ext cx="146304" cy="146304"/>
          </a:xfrm>
          <a:prstGeom prst="roundRect">
            <a:avLst>
              <a:gd name="adj" fmla="val 25000"/>
            </a:avLst>
          </a:prstGeom>
          <a:solidFill>
            <a:schemeClr val="accent1"/>
          </a:solidFill>
          <a:ln/>
        </p:spPr>
      </p:sp>
      <p:sp>
        <p:nvSpPr>
          <p:cNvPr id="12" name="Text 10"/>
          <p:cNvSpPr txBox="1"/>
          <p:nvPr/>
        </p:nvSpPr>
        <p:spPr>
          <a:xfrm>
            <a:off x="1097280" y="4032301"/>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Verjährung 5 Jahre, Genehmigung läuft ab</a:t>
            </a:r>
            <a:endParaRPr lang="en-US" sz="1700" dirty="0"/>
          </a:p>
        </p:txBody>
      </p:sp>
      <p:sp>
        <p:nvSpPr>
          <p:cNvPr id="13" name="Text 11"/>
          <p:cNvSpPr txBox="1"/>
          <p:nvPr/>
        </p:nvSpPr>
        <p:spPr>
          <a:xfrm>
            <a:off x="640080" y="4661459"/>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990643"/>
            <a:ext cx="5029200" cy="892556"/>
          </a:xfrm>
          <a:prstGeom prst="roundRect">
            <a:avLst>
              <a:gd name="adj" fmla="val 24587"/>
            </a:avLst>
          </a:prstGeom>
          <a:solidFill>
            <a:schemeClr val="tx1"/>
          </a:solidFill>
          <a:ln/>
        </p:spPr>
      </p:sp>
      <p:sp>
        <p:nvSpPr>
          <p:cNvPr id="15" name="Shape 13"/>
          <p:cNvSpPr/>
          <p:nvPr/>
        </p:nvSpPr>
        <p:spPr>
          <a:xfrm flipV="1">
            <a:off x="960120" y="5874055"/>
            <a:ext cx="292608" cy="237744"/>
          </a:xfrm>
          <a:prstGeom prst="rtTriangle">
            <a:avLst/>
          </a:prstGeom>
          <a:solidFill>
            <a:srgbClr val="16181D"/>
          </a:solidFill>
          <a:ln/>
        </p:spPr>
      </p:sp>
      <p:sp>
        <p:nvSpPr>
          <p:cNvPr id="16" name="Text 14"/>
          <p:cNvSpPr txBox="1"/>
          <p:nvPr/>
        </p:nvSpPr>
        <p:spPr>
          <a:xfrm>
            <a:off x="896112" y="4990643"/>
            <a:ext cx="4517136" cy="892556"/>
          </a:xfrm>
          <a:prstGeom prst="rect">
            <a:avLst/>
          </a:prstGeom>
          <a:noFill/>
          <a:ln/>
        </p:spPr>
        <p:txBody>
          <a:bodyPr wrap="square" lIns="0" tIns="0" rIns="0" bIns="0" rtlCol="0" anchor="ctr"/>
          <a:lstStyle/>
          <a:p>
            <a:pPr indent="0" marL="0">
              <a:lnSpc>
                <a:spcPct val="100000"/>
              </a:lnSpc>
              <a:buNone/>
            </a:pPr>
            <a:r>
              <a:rPr lang="en-US" sz="1700" b="1" dirty="0">
                <a:solidFill>
                  <a:schemeClr val="bg1"/>
                </a:solidFill>
              </a:rPr>
              <a:t>„In welcher Leistungsphase ist das Projekt Schulstraße?“ · „Leistungsphase 4 abschließen“</a:t>
            </a:r>
            <a:endParaRPr lang="en-US" sz="17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architektur-baugenehmigung">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40080" y="548640"/>
            <a:ext cx="4466844" cy="292608"/>
          </a:xfrm>
          <a:prstGeom prst="roundRect">
            <a:avLst>
              <a:gd name="adj" fmla="val 50000"/>
            </a:avLst>
          </a:prstGeom>
          <a:solidFill>
            <a:schemeClr val="accent4"/>
          </a:solidFill>
          <a:ln/>
        </p:spPr>
      </p:sp>
      <p:sp>
        <p:nvSpPr>
          <p:cNvPr id="3" name="Text 1"/>
          <p:cNvSpPr txBox="1"/>
          <p:nvPr/>
        </p:nvSpPr>
        <p:spPr>
          <a:xfrm>
            <a:off x="640080" y="548640"/>
            <a:ext cx="446684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JE FAHRZEUG EIN ORDNER NACH KENNZEICHEN UND FIN</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Kfz-Werkstatt &amp; Autohaus</a:t>
            </a:r>
            <a:endParaRPr lang="en-US" sz="3600" dirty="0"/>
          </a:p>
        </p:txBody>
      </p:sp>
      <p:sp>
        <p:nvSpPr>
          <p:cNvPr id="5" name="Shape 3"/>
          <p:cNvSpPr/>
          <p:nvPr/>
        </p:nvSpPr>
        <p:spPr>
          <a:xfrm>
            <a:off x="694944" y="2527910"/>
            <a:ext cx="146304" cy="146304"/>
          </a:xfrm>
          <a:prstGeom prst="roundRect">
            <a:avLst>
              <a:gd name="adj" fmla="val 25000"/>
            </a:avLst>
          </a:prstGeom>
          <a:solidFill>
            <a:schemeClr val="accent1"/>
          </a:solidFill>
          <a:ln/>
        </p:spPr>
      </p:sp>
      <p:sp>
        <p:nvSpPr>
          <p:cNvPr id="6" name="Text 4"/>
          <p:cNvSpPr txBox="1"/>
          <p:nvPr/>
        </p:nvSpPr>
        <p:spPr>
          <a:xfrm>
            <a:off x="1097280" y="2477110"/>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Ordner: </a:t>
            </a:r>
            <a:pPr indent="0" marL="0">
              <a:lnSpc>
                <a:spcPct val="100000"/>
              </a:lnSpc>
              <a:buNone/>
            </a:pPr>
            <a:r>
              <a:rPr lang="en-US" sz="1600" dirty="0">
                <a:solidFill>
                  <a:schemeClr val="tx1"/>
                </a:solidFill>
              </a:rPr>
              <a:t>Fahrzeuge, Aufträge, Teile, Gebrauchtwagen</a:t>
            </a:r>
            <a:endParaRPr lang="en-US" sz="1600" dirty="0"/>
          </a:p>
        </p:txBody>
      </p:sp>
      <p:sp>
        <p:nvSpPr>
          <p:cNvPr id="7" name="Shape 5"/>
          <p:cNvSpPr/>
          <p:nvPr/>
        </p:nvSpPr>
        <p:spPr>
          <a:xfrm>
            <a:off x="694944" y="3031846"/>
            <a:ext cx="146304" cy="146304"/>
          </a:xfrm>
          <a:prstGeom prst="roundRect">
            <a:avLst>
              <a:gd name="adj" fmla="val 25000"/>
            </a:avLst>
          </a:prstGeom>
          <a:solidFill>
            <a:schemeClr val="accent1"/>
          </a:solidFill>
          <a:ln/>
        </p:spPr>
      </p:sp>
      <p:sp>
        <p:nvSpPr>
          <p:cNvPr id="8" name="Text 6"/>
          <p:cNvSpPr txBox="1"/>
          <p:nvPr/>
        </p:nvSpPr>
        <p:spPr>
          <a:xfrm>
            <a:off x="1097280" y="2981046"/>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Arten: </a:t>
            </a:r>
            <a:pPr indent="0" marL="0">
              <a:lnSpc>
                <a:spcPct val="100000"/>
              </a:lnSpc>
              <a:buNone/>
            </a:pPr>
            <a:r>
              <a:rPr lang="en-US" sz="1600" dirty="0">
                <a:solidFill>
                  <a:schemeClr val="tx1"/>
                </a:solidFill>
              </a:rPr>
              <a:t>Kosten­voranschlag, Werkstattauftrag, HU/AU, Garantie</a:t>
            </a:r>
            <a:endParaRPr lang="en-US" sz="1600" dirty="0"/>
          </a:p>
        </p:txBody>
      </p:sp>
      <p:sp>
        <p:nvSpPr>
          <p:cNvPr id="9" name="Shape 7"/>
          <p:cNvSpPr/>
          <p:nvPr/>
        </p:nvSpPr>
        <p:spPr>
          <a:xfrm>
            <a:off x="694944" y="3783686"/>
            <a:ext cx="146304" cy="146304"/>
          </a:xfrm>
          <a:prstGeom prst="roundRect">
            <a:avLst>
              <a:gd name="adj" fmla="val 25000"/>
            </a:avLst>
          </a:prstGeom>
          <a:solidFill>
            <a:schemeClr val="accent1"/>
          </a:solidFill>
          <a:ln/>
        </p:spPr>
      </p:sp>
      <p:sp>
        <p:nvSpPr>
          <p:cNvPr id="10" name="Text 8"/>
          <p:cNvSpPr txBox="1"/>
          <p:nvPr/>
        </p:nvSpPr>
        <p:spPr>
          <a:xfrm>
            <a:off x="1097280" y="3732886"/>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Formulare: </a:t>
            </a:r>
            <a:pPr indent="0" marL="0">
              <a:lnSpc>
                <a:spcPct val="100000"/>
              </a:lnSpc>
              <a:buNone/>
            </a:pPr>
            <a:r>
              <a:rPr lang="en-US" sz="1600" dirty="0">
                <a:solidFill>
                  <a:schemeClr val="tx1"/>
                </a:solidFill>
              </a:rPr>
              <a:t>Mehrkosten-Freigabe, Fahrzeug-Übergabe</a:t>
            </a:r>
            <a:endParaRPr lang="en-US" sz="1600" dirty="0"/>
          </a:p>
        </p:txBody>
      </p:sp>
      <p:sp>
        <p:nvSpPr>
          <p:cNvPr id="11" name="Shape 9"/>
          <p:cNvSpPr/>
          <p:nvPr/>
        </p:nvSpPr>
        <p:spPr>
          <a:xfrm>
            <a:off x="694944" y="4287622"/>
            <a:ext cx="146304" cy="146304"/>
          </a:xfrm>
          <a:prstGeom prst="roundRect">
            <a:avLst>
              <a:gd name="adj" fmla="val 25000"/>
            </a:avLst>
          </a:prstGeom>
          <a:solidFill>
            <a:schemeClr val="accent1"/>
          </a:solidFill>
          <a:ln/>
        </p:spPr>
      </p:sp>
      <p:sp>
        <p:nvSpPr>
          <p:cNvPr id="12" name="Text 10"/>
          <p:cNvSpPr txBox="1"/>
          <p:nvPr/>
        </p:nvSpPr>
        <p:spPr>
          <a:xfrm>
            <a:off x="1097280" y="4236822"/>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Fristen: </a:t>
            </a:r>
            <a:pPr indent="0" marL="0">
              <a:lnSpc>
                <a:spcPct val="100000"/>
              </a:lnSpc>
              <a:buNone/>
            </a:pPr>
            <a:r>
              <a:rPr lang="en-US" sz="1600" dirty="0">
                <a:solidFill>
                  <a:schemeClr val="tx1"/>
                </a:solidFill>
              </a:rPr>
              <a:t>HU fällig, Garantieantrag, Sachmängel­haftung</a:t>
            </a:r>
            <a:endParaRPr lang="en-US" sz="16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861568"/>
          </a:xfrm>
          <a:prstGeom prst="roundRect">
            <a:avLst>
              <a:gd name="adj" fmla="val 25472"/>
            </a:avLst>
          </a:prstGeom>
          <a:solidFill>
            <a:schemeClr val="tx1"/>
          </a:solidFill>
          <a:ln/>
        </p:spPr>
      </p:sp>
      <p:sp>
        <p:nvSpPr>
          <p:cNvPr id="15" name="Shape 13"/>
          <p:cNvSpPr/>
          <p:nvPr/>
        </p:nvSpPr>
        <p:spPr>
          <a:xfrm flipV="1">
            <a:off x="960120" y="5936488"/>
            <a:ext cx="292608" cy="237744"/>
          </a:xfrm>
          <a:prstGeom prst="rtTriangle">
            <a:avLst/>
          </a:prstGeom>
          <a:solidFill>
            <a:srgbClr val="16181D"/>
          </a:solidFill>
          <a:ln/>
        </p:spPr>
      </p:sp>
      <p:sp>
        <p:nvSpPr>
          <p:cNvPr id="16" name="Text 14"/>
          <p:cNvSpPr txBox="1"/>
          <p:nvPr/>
        </p:nvSpPr>
        <p:spPr>
          <a:xfrm>
            <a:off x="896112" y="5084064"/>
            <a:ext cx="4517136" cy="861568"/>
          </a:xfrm>
          <a:prstGeom prst="rect">
            <a:avLst/>
          </a:prstGeom>
          <a:noFill/>
          <a:ln/>
        </p:spPr>
        <p:txBody>
          <a:bodyPr wrap="square" lIns="0" tIns="0" rIns="0" bIns="0" rtlCol="0" anchor="ctr"/>
          <a:lstStyle/>
          <a:p>
            <a:pPr indent="0" marL="0">
              <a:lnSpc>
                <a:spcPct val="100000"/>
              </a:lnSpc>
              <a:buNone/>
            </a:pPr>
            <a:r>
              <a:rPr lang="en-US" sz="1600" b="1" dirty="0">
                <a:solidFill>
                  <a:schemeClr val="bg1"/>
                </a:solidFill>
              </a:rPr>
              <a:t>„Was war am Wagen B-AB 1234 zuletzt?“ · „Ist die Rechnung für M-XY 77 teurer als der Voranschlag?“</a:t>
            </a:r>
            <a:endParaRPr lang="en-US" sz="16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kfz-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40080" y="548640"/>
            <a:ext cx="4553712" cy="292608"/>
          </a:xfrm>
          <a:prstGeom prst="roundRect">
            <a:avLst>
              <a:gd name="adj" fmla="val 50000"/>
            </a:avLst>
          </a:prstGeom>
          <a:solidFill>
            <a:schemeClr val="accent4"/>
          </a:solidFill>
          <a:ln/>
        </p:spPr>
      </p:sp>
      <p:sp>
        <p:nvSpPr>
          <p:cNvPr id="3" name="Text 1"/>
          <p:cNvSpPr txBox="1"/>
          <p:nvPr/>
        </p:nvSpPr>
        <p:spPr>
          <a:xfrm>
            <a:off x="640080" y="548640"/>
            <a:ext cx="455371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KUNDEN, VERTRÄGE, ZUSAMMENARBEIT MIT DER KANZLEI</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Büro &amp; Steuerberater</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Mandanten &amp; Kunden, Steuer, Belege für StB</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Rückfrage Steuerberater, USt-Voranmeldung, BWA</a:t>
            </a:r>
            <a:endParaRPr lang="en-US" sz="1700" dirty="0"/>
          </a:p>
        </p:txBody>
      </p:sp>
      <p:sp>
        <p:nvSpPr>
          <p:cNvPr id="9" name="Shape 7"/>
          <p:cNvSpPr/>
          <p:nvPr/>
        </p:nvSpPr>
        <p:spPr>
          <a:xfrm>
            <a:off x="694944" y="3571418"/>
            <a:ext cx="146304" cy="146304"/>
          </a:xfrm>
          <a:prstGeom prst="roundRect">
            <a:avLst>
              <a:gd name="adj" fmla="val 25000"/>
            </a:avLst>
          </a:prstGeom>
          <a:solidFill>
            <a:schemeClr val="accent1"/>
          </a:solidFill>
          <a:ln/>
        </p:spPr>
      </p:sp>
      <p:sp>
        <p:nvSpPr>
          <p:cNvPr id="10" name="Text 8"/>
          <p:cNvSpPr txBox="1"/>
          <p:nvPr/>
        </p:nvSpPr>
        <p:spPr>
          <a:xfrm>
            <a:off x="1097280" y="3512871"/>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Urlaub, Reisekosten, Dienstreise</a:t>
            </a:r>
            <a:endParaRPr lang="en-US" sz="1700" dirty="0"/>
          </a:p>
        </p:txBody>
      </p:sp>
      <p:sp>
        <p:nvSpPr>
          <p:cNvPr id="11" name="Shape 9"/>
          <p:cNvSpPr/>
          <p:nvPr/>
        </p:nvSpPr>
        <p:spPr>
          <a:xfrm>
            <a:off x="694944" y="4090848"/>
            <a:ext cx="146304" cy="146304"/>
          </a:xfrm>
          <a:prstGeom prst="roundRect">
            <a:avLst>
              <a:gd name="adj" fmla="val 25000"/>
            </a:avLst>
          </a:prstGeom>
          <a:solidFill>
            <a:schemeClr val="accent1"/>
          </a:solidFill>
          <a:ln/>
        </p:spPr>
      </p:sp>
      <p:sp>
        <p:nvSpPr>
          <p:cNvPr id="12" name="Text 10"/>
          <p:cNvSpPr txBox="1"/>
          <p:nvPr/>
        </p:nvSpPr>
        <p:spPr>
          <a:xfrm>
            <a:off x="1097280" y="4032301"/>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USt-Voranmeldung, Rückfrage beantworten</a:t>
            </a:r>
            <a:endParaRPr lang="en-US" sz="17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923544"/>
          </a:xfrm>
          <a:prstGeom prst="roundRect">
            <a:avLst>
              <a:gd name="adj" fmla="val 23762"/>
            </a:avLst>
          </a:prstGeom>
          <a:solidFill>
            <a:schemeClr val="tx1"/>
          </a:solidFill>
          <a:ln/>
        </p:spPr>
      </p:sp>
      <p:sp>
        <p:nvSpPr>
          <p:cNvPr id="15" name="Shape 13"/>
          <p:cNvSpPr/>
          <p:nvPr/>
        </p:nvSpPr>
        <p:spPr>
          <a:xfrm flipV="1">
            <a:off x="960120" y="5998464"/>
            <a:ext cx="292608" cy="237744"/>
          </a:xfrm>
          <a:prstGeom prst="rtTriangle">
            <a:avLst/>
          </a:prstGeom>
          <a:solidFill>
            <a:srgbClr val="16181D"/>
          </a:solidFill>
          <a:ln/>
        </p:spPr>
      </p:sp>
      <p:sp>
        <p:nvSpPr>
          <p:cNvPr id="16" name="Text 14"/>
          <p:cNvSpPr txBox="1"/>
          <p:nvPr/>
        </p:nvSpPr>
        <p:spPr>
          <a:xfrm>
            <a:off x="896112" y="5084064"/>
            <a:ext cx="4517136" cy="923544"/>
          </a:xfrm>
          <a:prstGeom prst="rect">
            <a:avLst/>
          </a:prstGeom>
          <a:noFill/>
          <a:ln/>
        </p:spPr>
        <p:txBody>
          <a:bodyPr wrap="square" lIns="0" tIns="0" rIns="0" bIns="0" rtlCol="0" anchor="ctr"/>
          <a:lstStyle/>
          <a:p>
            <a:pPr indent="0" marL="0">
              <a:lnSpc>
                <a:spcPct val="100000"/>
              </a:lnSpc>
              <a:buNone/>
            </a:pPr>
            <a:r>
              <a:rPr lang="en-US" sz="1800" b="1" dirty="0">
                <a:solidFill>
                  <a:schemeClr val="bg1"/>
                </a:solidFill>
              </a:rPr>
              <a:t>„Welche Rückfragen vom Steuerberater sind offen?“ · „Welche Rechnungen sind offen?“</a:t>
            </a:r>
            <a:endParaRPr lang="en-US" sz="18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buero-rueckfrage-steuerberater">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40080" y="548640"/>
            <a:ext cx="4901184" cy="292608"/>
          </a:xfrm>
          <a:prstGeom prst="roundRect">
            <a:avLst>
              <a:gd name="adj" fmla="val 50000"/>
            </a:avLst>
          </a:prstGeom>
          <a:solidFill>
            <a:schemeClr val="accent4"/>
          </a:solidFill>
          <a:ln/>
        </p:spPr>
      </p:sp>
      <p:sp>
        <p:nvSpPr>
          <p:cNvPr id="3" name="Text 1"/>
          <p:cNvSpPr txBox="1"/>
          <p:nvPr/>
        </p:nvSpPr>
        <p:spPr>
          <a:xfrm>
            <a:off x="640080" y="548640"/>
            <a:ext cx="490118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FRISTEN­BUCH, KOLLISIONS­PRÜFUNG, AUSGANGS­KONTROLLE</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Anwaltskanzlei</a:t>
            </a:r>
            <a:endParaRPr lang="en-US" sz="3600" dirty="0"/>
          </a:p>
        </p:txBody>
      </p:sp>
      <p:sp>
        <p:nvSpPr>
          <p:cNvPr id="5" name="Shape 3"/>
          <p:cNvSpPr/>
          <p:nvPr/>
        </p:nvSpPr>
        <p:spPr>
          <a:xfrm>
            <a:off x="694944" y="2013509"/>
            <a:ext cx="146304" cy="146304"/>
          </a:xfrm>
          <a:prstGeom prst="roundRect">
            <a:avLst>
              <a:gd name="adj" fmla="val 25000"/>
            </a:avLst>
          </a:prstGeom>
          <a:solidFill>
            <a:schemeClr val="accent1"/>
          </a:solidFill>
          <a:ln/>
        </p:spPr>
      </p:sp>
      <p:sp>
        <p:nvSpPr>
          <p:cNvPr id="6" name="Text 4"/>
          <p:cNvSpPr txBox="1"/>
          <p:nvPr/>
        </p:nvSpPr>
        <p:spPr>
          <a:xfrm>
            <a:off x="1097280" y="1947215"/>
            <a:ext cx="4572000" cy="324612"/>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Ordner: </a:t>
            </a:r>
            <a:pPr indent="0" marL="0">
              <a:lnSpc>
                <a:spcPct val="100000"/>
              </a:lnSpc>
              <a:buNone/>
            </a:pPr>
            <a:r>
              <a:rPr lang="en-US" sz="1800" dirty="0">
                <a:solidFill>
                  <a:schemeClr val="tx1"/>
                </a:solidFill>
              </a:rPr>
              <a:t>Akten &amp; Mandate, beA &amp; Gerichtspost</a:t>
            </a:r>
            <a:endParaRPr lang="en-US" sz="1800" dirty="0"/>
          </a:p>
        </p:txBody>
      </p:sp>
      <p:sp>
        <p:nvSpPr>
          <p:cNvPr id="7" name="Shape 5"/>
          <p:cNvSpPr/>
          <p:nvPr/>
        </p:nvSpPr>
        <p:spPr>
          <a:xfrm>
            <a:off x="694944" y="2548433"/>
            <a:ext cx="146304" cy="146304"/>
          </a:xfrm>
          <a:prstGeom prst="roundRect">
            <a:avLst>
              <a:gd name="adj" fmla="val 25000"/>
            </a:avLst>
          </a:prstGeom>
          <a:solidFill>
            <a:schemeClr val="accent1"/>
          </a:solidFill>
          <a:ln/>
        </p:spPr>
      </p:sp>
      <p:sp>
        <p:nvSpPr>
          <p:cNvPr id="8" name="Text 6"/>
          <p:cNvSpPr txBox="1"/>
          <p:nvPr/>
        </p:nvSpPr>
        <p:spPr>
          <a:xfrm>
            <a:off x="1097280" y="2482139"/>
            <a:ext cx="4572000" cy="603504"/>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Arten: </a:t>
            </a:r>
            <a:pPr indent="0" marL="0">
              <a:lnSpc>
                <a:spcPct val="100000"/>
              </a:lnSpc>
              <a:buNone/>
            </a:pPr>
            <a:r>
              <a:rPr lang="en-US" sz="1800" dirty="0">
                <a:solidFill>
                  <a:schemeClr val="tx1"/>
                </a:solidFill>
              </a:rPr>
              <a:t>Urteil, Beschluss, Mahnbescheid, Kostennote RVG</a:t>
            </a:r>
            <a:endParaRPr lang="en-US" sz="1800" dirty="0"/>
          </a:p>
        </p:txBody>
      </p:sp>
      <p:sp>
        <p:nvSpPr>
          <p:cNvPr id="9" name="Shape 7"/>
          <p:cNvSpPr/>
          <p:nvPr/>
        </p:nvSpPr>
        <p:spPr>
          <a:xfrm>
            <a:off x="694944" y="3362249"/>
            <a:ext cx="146304" cy="146304"/>
          </a:xfrm>
          <a:prstGeom prst="roundRect">
            <a:avLst>
              <a:gd name="adj" fmla="val 25000"/>
            </a:avLst>
          </a:prstGeom>
          <a:solidFill>
            <a:schemeClr val="accent1"/>
          </a:solidFill>
          <a:ln/>
        </p:spPr>
      </p:sp>
      <p:sp>
        <p:nvSpPr>
          <p:cNvPr id="10" name="Text 8"/>
          <p:cNvSpPr txBox="1"/>
          <p:nvPr/>
        </p:nvSpPr>
        <p:spPr>
          <a:xfrm>
            <a:off x="1097280" y="3295955"/>
            <a:ext cx="4572000" cy="324612"/>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Formular: </a:t>
            </a:r>
            <a:pPr indent="0" marL="0">
              <a:lnSpc>
                <a:spcPct val="100000"/>
              </a:lnSpc>
              <a:buNone/>
            </a:pPr>
            <a:r>
              <a:rPr lang="en-US" sz="1800" dirty="0">
                <a:solidFill>
                  <a:schemeClr val="tx1"/>
                </a:solidFill>
              </a:rPr>
              <a:t>Mandatsaufnahme</a:t>
            </a:r>
            <a:endParaRPr lang="en-US" sz="1800" dirty="0"/>
          </a:p>
        </p:txBody>
      </p:sp>
      <p:sp>
        <p:nvSpPr>
          <p:cNvPr id="11" name="Shape 9"/>
          <p:cNvSpPr/>
          <p:nvPr/>
        </p:nvSpPr>
        <p:spPr>
          <a:xfrm>
            <a:off x="694944" y="3897173"/>
            <a:ext cx="146304" cy="146304"/>
          </a:xfrm>
          <a:prstGeom prst="roundRect">
            <a:avLst>
              <a:gd name="adj" fmla="val 25000"/>
            </a:avLst>
          </a:prstGeom>
          <a:solidFill>
            <a:schemeClr val="accent1"/>
          </a:solidFill>
          <a:ln/>
        </p:spPr>
      </p:sp>
      <p:sp>
        <p:nvSpPr>
          <p:cNvPr id="12" name="Text 10"/>
          <p:cNvSpPr txBox="1"/>
          <p:nvPr/>
        </p:nvSpPr>
        <p:spPr>
          <a:xfrm>
            <a:off x="1097280" y="3830879"/>
            <a:ext cx="4572000" cy="603504"/>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Fristen: </a:t>
            </a:r>
            <a:pPr indent="0" marL="0">
              <a:lnSpc>
                <a:spcPct val="100000"/>
              </a:lnSpc>
              <a:buNone/>
            </a:pPr>
            <a:r>
              <a:rPr lang="en-US" sz="1800" dirty="0">
                <a:solidFill>
                  <a:schemeClr val="tx1"/>
                </a:solidFill>
              </a:rPr>
              <a:t>Berufung, Einspruch, Widerspruch, Gerichtstermin</a:t>
            </a:r>
            <a:endParaRPr lang="en-US" sz="1800" dirty="0"/>
          </a:p>
        </p:txBody>
      </p:sp>
      <p:sp>
        <p:nvSpPr>
          <p:cNvPr id="13" name="Text 11"/>
          <p:cNvSpPr txBox="1"/>
          <p:nvPr/>
        </p:nvSpPr>
        <p:spPr>
          <a:xfrm>
            <a:off x="640080" y="4754423"/>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3607"/>
            <a:ext cx="5029200" cy="830580"/>
          </a:xfrm>
          <a:prstGeom prst="roundRect">
            <a:avLst>
              <a:gd name="adj" fmla="val 26422"/>
            </a:avLst>
          </a:prstGeom>
          <a:solidFill>
            <a:schemeClr val="tx1"/>
          </a:solidFill>
          <a:ln/>
        </p:spPr>
      </p:sp>
      <p:sp>
        <p:nvSpPr>
          <p:cNvPr id="15" name="Shape 13"/>
          <p:cNvSpPr/>
          <p:nvPr/>
        </p:nvSpPr>
        <p:spPr>
          <a:xfrm flipV="1">
            <a:off x="960120" y="5905043"/>
            <a:ext cx="292608" cy="237744"/>
          </a:xfrm>
          <a:prstGeom prst="rtTriangle">
            <a:avLst/>
          </a:prstGeom>
          <a:solidFill>
            <a:srgbClr val="16181D"/>
          </a:solidFill>
          <a:ln/>
        </p:spPr>
      </p:sp>
      <p:sp>
        <p:nvSpPr>
          <p:cNvPr id="16" name="Text 14"/>
          <p:cNvSpPr txBox="1"/>
          <p:nvPr/>
        </p:nvSpPr>
        <p:spPr>
          <a:xfrm>
            <a:off x="896112" y="5083607"/>
            <a:ext cx="4517136" cy="830580"/>
          </a:xfrm>
          <a:prstGeom prst="rect">
            <a:avLst/>
          </a:prstGeom>
          <a:noFill/>
          <a:ln/>
        </p:spPr>
        <p:txBody>
          <a:bodyPr wrap="square" lIns="0" tIns="0" rIns="0" bIns="0" rtlCol="0" anchor="ctr"/>
          <a:lstStyle/>
          <a:p>
            <a:pPr indent="0" marL="0">
              <a:lnSpc>
                <a:spcPct val="100000"/>
              </a:lnSpc>
              <a:buNone/>
            </a:pPr>
            <a:r>
              <a:rPr lang="en-US" sz="1500" b="1" dirty="0">
                <a:solidFill>
                  <a:schemeClr val="bg1"/>
                </a:solidFill>
              </a:rPr>
              <a:t>„Kollisions­prüfung für Müller“ · „Berufungsfrist berechnen“ · „Welche Vorfristen laufen diese Woche?“</a:t>
            </a:r>
            <a:endParaRPr lang="en-US" sz="15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kanzlei-frist-eingetragen">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640080" y="548640"/>
            <a:ext cx="3076956" cy="292608"/>
          </a:xfrm>
          <a:prstGeom prst="roundRect">
            <a:avLst>
              <a:gd name="adj" fmla="val 50000"/>
            </a:avLst>
          </a:prstGeom>
          <a:solidFill>
            <a:schemeClr val="accent4"/>
          </a:solidFill>
          <a:ln/>
        </p:spPr>
      </p:sp>
      <p:sp>
        <p:nvSpPr>
          <p:cNvPr id="3" name="Text 1"/>
          <p:cNvSpPr txBox="1"/>
          <p:nvPr/>
        </p:nvSpPr>
        <p:spPr>
          <a:xfrm>
            <a:off x="640080" y="548640"/>
            <a:ext cx="307695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OBJEKTE, EINHEITEN, MIETER, WEG</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Hausverwaltung</a:t>
            </a:r>
            <a:endParaRPr lang="en-US" sz="3600" dirty="0"/>
          </a:p>
        </p:txBody>
      </p:sp>
      <p:sp>
        <p:nvSpPr>
          <p:cNvPr id="5" name="Shape 3"/>
          <p:cNvSpPr/>
          <p:nvPr/>
        </p:nvSpPr>
        <p:spPr>
          <a:xfrm>
            <a:off x="694944" y="1998015"/>
            <a:ext cx="146304" cy="146304"/>
          </a:xfrm>
          <a:prstGeom prst="roundRect">
            <a:avLst>
              <a:gd name="adj" fmla="val 25000"/>
            </a:avLst>
          </a:prstGeom>
          <a:solidFill>
            <a:schemeClr val="accent1"/>
          </a:solidFill>
          <a:ln/>
        </p:spPr>
      </p:sp>
      <p:sp>
        <p:nvSpPr>
          <p:cNvPr id="6" name="Text 4"/>
          <p:cNvSpPr txBox="1"/>
          <p:nvPr/>
        </p:nvSpPr>
        <p:spPr>
          <a:xfrm>
            <a:off x="1097280" y="1947215"/>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Ordner: </a:t>
            </a:r>
            <a:pPr indent="0" marL="0">
              <a:lnSpc>
                <a:spcPct val="100000"/>
              </a:lnSpc>
              <a:buNone/>
            </a:pPr>
            <a:r>
              <a:rPr lang="en-US" sz="1600" dirty="0">
                <a:solidFill>
                  <a:schemeClr val="tx1"/>
                </a:solidFill>
              </a:rPr>
              <a:t>Objekte, Nebenkosten, Beschluss­sammlung</a:t>
            </a:r>
            <a:endParaRPr lang="en-US" sz="1600" dirty="0"/>
          </a:p>
        </p:txBody>
      </p:sp>
      <p:sp>
        <p:nvSpPr>
          <p:cNvPr id="7" name="Shape 5"/>
          <p:cNvSpPr/>
          <p:nvPr/>
        </p:nvSpPr>
        <p:spPr>
          <a:xfrm>
            <a:off x="694944" y="2501951"/>
            <a:ext cx="146304" cy="146304"/>
          </a:xfrm>
          <a:prstGeom prst="roundRect">
            <a:avLst>
              <a:gd name="adj" fmla="val 25000"/>
            </a:avLst>
          </a:prstGeom>
          <a:solidFill>
            <a:schemeClr val="accent1"/>
          </a:solidFill>
          <a:ln/>
        </p:spPr>
      </p:sp>
      <p:sp>
        <p:nvSpPr>
          <p:cNvPr id="8" name="Text 6"/>
          <p:cNvSpPr txBox="1"/>
          <p:nvPr/>
        </p:nvSpPr>
        <p:spPr>
          <a:xfrm>
            <a:off x="1097280" y="2451151"/>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Arten: </a:t>
            </a:r>
            <a:pPr indent="0" marL="0">
              <a:lnSpc>
                <a:spcPct val="100000"/>
              </a:lnSpc>
              <a:buNone/>
            </a:pPr>
            <a:r>
              <a:rPr lang="en-US" sz="1600" dirty="0">
                <a:solidFill>
                  <a:schemeClr val="tx1"/>
                </a:solidFill>
              </a:rPr>
              <a:t>WEG-Beschluss, Mieterhöhung, Prüfberichte</a:t>
            </a:r>
            <a:endParaRPr lang="en-US" sz="1600" dirty="0"/>
          </a:p>
        </p:txBody>
      </p:sp>
      <p:sp>
        <p:nvSpPr>
          <p:cNvPr id="9" name="Shape 7"/>
          <p:cNvSpPr/>
          <p:nvPr/>
        </p:nvSpPr>
        <p:spPr>
          <a:xfrm>
            <a:off x="694944" y="3005887"/>
            <a:ext cx="146304" cy="146304"/>
          </a:xfrm>
          <a:prstGeom prst="roundRect">
            <a:avLst>
              <a:gd name="adj" fmla="val 25000"/>
            </a:avLst>
          </a:prstGeom>
          <a:solidFill>
            <a:schemeClr val="accent1"/>
          </a:solidFill>
          <a:ln/>
        </p:spPr>
      </p:sp>
      <p:sp>
        <p:nvSpPr>
          <p:cNvPr id="10" name="Text 8"/>
          <p:cNvSpPr txBox="1"/>
          <p:nvPr/>
        </p:nvSpPr>
        <p:spPr>
          <a:xfrm>
            <a:off x="1097280" y="2955087"/>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Formulare: </a:t>
            </a:r>
            <a:pPr indent="0" marL="0">
              <a:lnSpc>
                <a:spcPct val="100000"/>
              </a:lnSpc>
              <a:buNone/>
            </a:pPr>
            <a:r>
              <a:rPr lang="en-US" sz="1600" dirty="0">
                <a:solidFill>
                  <a:schemeClr val="tx1"/>
                </a:solidFill>
              </a:rPr>
              <a:t>Schadensmeldung, Wohnungsübergabe</a:t>
            </a:r>
            <a:endParaRPr lang="en-US" sz="1600" dirty="0"/>
          </a:p>
        </p:txBody>
      </p:sp>
      <p:sp>
        <p:nvSpPr>
          <p:cNvPr id="11" name="Shape 9"/>
          <p:cNvSpPr/>
          <p:nvPr/>
        </p:nvSpPr>
        <p:spPr>
          <a:xfrm>
            <a:off x="694944" y="3509823"/>
            <a:ext cx="146304" cy="146304"/>
          </a:xfrm>
          <a:prstGeom prst="roundRect">
            <a:avLst>
              <a:gd name="adj" fmla="val 25000"/>
            </a:avLst>
          </a:prstGeom>
          <a:solidFill>
            <a:schemeClr val="accent1"/>
          </a:solidFill>
          <a:ln/>
        </p:spPr>
      </p:sp>
      <p:sp>
        <p:nvSpPr>
          <p:cNvPr id="12" name="Text 10"/>
          <p:cNvSpPr txBox="1"/>
          <p:nvPr/>
        </p:nvSpPr>
        <p:spPr>
          <a:xfrm>
            <a:off x="1097280" y="3459023"/>
            <a:ext cx="4572000" cy="541528"/>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Fristen: </a:t>
            </a:r>
            <a:pPr indent="0" marL="0">
              <a:lnSpc>
                <a:spcPct val="100000"/>
              </a:lnSpc>
              <a:buNone/>
            </a:pPr>
            <a:r>
              <a:rPr lang="en-US" sz="1600" dirty="0">
                <a:solidFill>
                  <a:schemeClr val="tx1"/>
                </a:solidFill>
              </a:rPr>
              <a:t>Anfechtung WEG, Nebenkosten, Aufzug, Rauchmelder</a:t>
            </a:r>
            <a:endParaRPr lang="en-US" sz="1600" dirty="0"/>
          </a:p>
        </p:txBody>
      </p:sp>
      <p:sp>
        <p:nvSpPr>
          <p:cNvPr id="13" name="Text 11"/>
          <p:cNvSpPr txBox="1"/>
          <p:nvPr/>
        </p:nvSpPr>
        <p:spPr>
          <a:xfrm>
            <a:off x="640080" y="4320591"/>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649775"/>
            <a:ext cx="5029200" cy="985520"/>
          </a:xfrm>
          <a:prstGeom prst="roundRect">
            <a:avLst>
              <a:gd name="adj" fmla="val 22268"/>
            </a:avLst>
          </a:prstGeom>
          <a:solidFill>
            <a:schemeClr val="tx1"/>
          </a:solidFill>
          <a:ln/>
        </p:spPr>
      </p:sp>
      <p:sp>
        <p:nvSpPr>
          <p:cNvPr id="15" name="Shape 13"/>
          <p:cNvSpPr/>
          <p:nvPr/>
        </p:nvSpPr>
        <p:spPr>
          <a:xfrm flipV="1">
            <a:off x="960120" y="5626151"/>
            <a:ext cx="292608" cy="237744"/>
          </a:xfrm>
          <a:prstGeom prst="rtTriangle">
            <a:avLst/>
          </a:prstGeom>
          <a:solidFill>
            <a:srgbClr val="16181D"/>
          </a:solidFill>
          <a:ln/>
        </p:spPr>
      </p:sp>
      <p:sp>
        <p:nvSpPr>
          <p:cNvPr id="16" name="Text 14"/>
          <p:cNvSpPr txBox="1"/>
          <p:nvPr/>
        </p:nvSpPr>
        <p:spPr>
          <a:xfrm>
            <a:off x="896112" y="4649775"/>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„Welche WEG-Beschlüsse kann man noch anfechten?“ · „Neue Schadensmeldung“</a:t>
            </a:r>
            <a:endParaRPr lang="en-US" sz="20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hausverwaltung-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640080" y="548640"/>
            <a:ext cx="3250692" cy="292608"/>
          </a:xfrm>
          <a:prstGeom prst="roundRect">
            <a:avLst>
              <a:gd name="adj" fmla="val 50000"/>
            </a:avLst>
          </a:prstGeom>
          <a:solidFill>
            <a:schemeClr val="accent4"/>
          </a:solidFill>
          <a:ln/>
        </p:spPr>
      </p:sp>
      <p:sp>
        <p:nvSpPr>
          <p:cNvPr id="3" name="Text 1"/>
          <p:cNvSpPr txBox="1"/>
          <p:nvPr/>
        </p:nvSpPr>
        <p:spPr>
          <a:xfrm>
            <a:off x="640080" y="548640"/>
            <a:ext cx="325069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WOHNUNGEN, MIETEINGÄNGE, ANLAGE V</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Private Vermieter</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Wohnungen, Mietverträge &amp; Kaution, Mieterpost</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Mietvertrag, Nebenkosten, Grundsteuer, Darlehen</a:t>
            </a:r>
            <a:endParaRPr lang="en-US" sz="1700" dirty="0"/>
          </a:p>
        </p:txBody>
      </p:sp>
      <p:sp>
        <p:nvSpPr>
          <p:cNvPr id="9" name="Shape 7"/>
          <p:cNvSpPr/>
          <p:nvPr/>
        </p:nvSpPr>
        <p:spPr>
          <a:xfrm>
            <a:off x="694944" y="3571418"/>
            <a:ext cx="146304" cy="146304"/>
          </a:xfrm>
          <a:prstGeom prst="roundRect">
            <a:avLst>
              <a:gd name="adj" fmla="val 25000"/>
            </a:avLst>
          </a:prstGeom>
          <a:solidFill>
            <a:schemeClr val="accent1"/>
          </a:solidFill>
          <a:ln/>
        </p:spPr>
      </p:sp>
      <p:sp>
        <p:nvSpPr>
          <p:cNvPr id="10" name="Text 8"/>
          <p:cNvSpPr txBox="1"/>
          <p:nvPr/>
        </p:nvSpPr>
        <p:spPr>
          <a:xfrm>
            <a:off x="1097280" y="3512871"/>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Übergabe­protokoll, Mängelmeldung</a:t>
            </a:r>
            <a:endParaRPr lang="en-US" sz="1700" dirty="0"/>
          </a:p>
        </p:txBody>
      </p:sp>
      <p:sp>
        <p:nvSpPr>
          <p:cNvPr id="11" name="Shape 9"/>
          <p:cNvSpPr/>
          <p:nvPr/>
        </p:nvSpPr>
        <p:spPr>
          <a:xfrm>
            <a:off x="694944" y="4090848"/>
            <a:ext cx="146304" cy="146304"/>
          </a:xfrm>
          <a:prstGeom prst="roundRect">
            <a:avLst>
              <a:gd name="adj" fmla="val 25000"/>
            </a:avLst>
          </a:prstGeom>
          <a:solidFill>
            <a:schemeClr val="accent1"/>
          </a:solidFill>
          <a:ln/>
        </p:spPr>
      </p:sp>
      <p:sp>
        <p:nvSpPr>
          <p:cNvPr id="12" name="Text 10"/>
          <p:cNvSpPr txBox="1"/>
          <p:nvPr/>
        </p:nvSpPr>
        <p:spPr>
          <a:xfrm>
            <a:off x="1097280" y="4032301"/>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Nebenkosten, Kaution, Rauchmelder, Versicherung</a:t>
            </a:r>
            <a:endParaRPr lang="en-US" sz="17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861568"/>
          </a:xfrm>
          <a:prstGeom prst="roundRect">
            <a:avLst>
              <a:gd name="adj" fmla="val 25472"/>
            </a:avLst>
          </a:prstGeom>
          <a:solidFill>
            <a:schemeClr val="tx1"/>
          </a:solidFill>
          <a:ln/>
        </p:spPr>
      </p:sp>
      <p:sp>
        <p:nvSpPr>
          <p:cNvPr id="15" name="Shape 13"/>
          <p:cNvSpPr/>
          <p:nvPr/>
        </p:nvSpPr>
        <p:spPr>
          <a:xfrm flipV="1">
            <a:off x="960120" y="5936488"/>
            <a:ext cx="292608" cy="237744"/>
          </a:xfrm>
          <a:prstGeom prst="rtTriangle">
            <a:avLst/>
          </a:prstGeom>
          <a:solidFill>
            <a:srgbClr val="16181D"/>
          </a:solidFill>
          <a:ln/>
        </p:spPr>
      </p:sp>
      <p:sp>
        <p:nvSpPr>
          <p:cNvPr id="16" name="Text 14"/>
          <p:cNvSpPr txBox="1"/>
          <p:nvPr/>
        </p:nvSpPr>
        <p:spPr>
          <a:xfrm>
            <a:off x="896112" y="5084064"/>
            <a:ext cx="4517136" cy="861568"/>
          </a:xfrm>
          <a:prstGeom prst="rect">
            <a:avLst/>
          </a:prstGeom>
          <a:noFill/>
          <a:ln/>
        </p:spPr>
        <p:txBody>
          <a:bodyPr wrap="square" lIns="0" tIns="0" rIns="0" bIns="0" rtlCol="0" anchor="ctr"/>
          <a:lstStyle/>
          <a:p>
            <a:pPr indent="0" marL="0">
              <a:lnSpc>
                <a:spcPct val="100000"/>
              </a:lnSpc>
              <a:buNone/>
            </a:pPr>
            <a:r>
              <a:rPr lang="en-US" sz="1600" b="1" dirty="0">
                <a:solidFill>
                  <a:schemeClr val="bg1"/>
                </a:solidFill>
              </a:rPr>
              <a:t>„Welche Miete fehlt noch?“ · „Darf ich die Miete erhöhen?“ · „Nebenkosten­abrechnung vorbereiten“</a:t>
            </a:r>
            <a:endParaRPr lang="en-US" sz="16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vermieter-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640080" y="548640"/>
            <a:ext cx="2816352" cy="292608"/>
          </a:xfrm>
          <a:prstGeom prst="roundRect">
            <a:avLst>
              <a:gd name="adj" fmla="val 50000"/>
            </a:avLst>
          </a:prstGeom>
          <a:solidFill>
            <a:schemeClr val="accent4"/>
          </a:solidFill>
          <a:ln/>
        </p:spPr>
      </p:sp>
      <p:sp>
        <p:nvSpPr>
          <p:cNvPr id="3" name="Text 1"/>
          <p:cNvSpPr txBox="1"/>
          <p:nvPr/>
        </p:nvSpPr>
        <p:spPr>
          <a:xfrm>
            <a:off x="640080" y="548640"/>
            <a:ext cx="281635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OBJEKTE, PROVISION, GWG-AKTE</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Immobilienmakler</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Objekte, Aufträge &amp; Provisionen, GwG-Akte</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Energieausweis, Notarvertrag, Exposé</a:t>
            </a:r>
            <a:endParaRPr lang="en-US" sz="1700" dirty="0"/>
          </a:p>
        </p:txBody>
      </p:sp>
      <p:sp>
        <p:nvSpPr>
          <p:cNvPr id="9" name="Shape 7"/>
          <p:cNvSpPr/>
          <p:nvPr/>
        </p:nvSpPr>
        <p:spPr>
          <a:xfrm>
            <a:off x="694944" y="3308020"/>
            <a:ext cx="146304" cy="146304"/>
          </a:xfrm>
          <a:prstGeom prst="roundRect">
            <a:avLst>
              <a:gd name="adj" fmla="val 25000"/>
            </a:avLst>
          </a:prstGeom>
          <a:solidFill>
            <a:schemeClr val="accent1"/>
          </a:solidFill>
          <a:ln/>
        </p:spPr>
      </p:sp>
      <p:sp>
        <p:nvSpPr>
          <p:cNvPr id="10" name="Text 8"/>
          <p:cNvSpPr txBox="1"/>
          <p:nvPr/>
        </p:nvSpPr>
        <p:spPr>
          <a:xfrm>
            <a:off x="1097280" y="3249473"/>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GwG-Prüfung, Besichtigungs­protokoll</a:t>
            </a:r>
            <a:endParaRPr lang="en-US" sz="1700" dirty="0"/>
          </a:p>
        </p:txBody>
      </p:sp>
      <p:sp>
        <p:nvSpPr>
          <p:cNvPr id="11" name="Shape 9"/>
          <p:cNvSpPr/>
          <p:nvPr/>
        </p:nvSpPr>
        <p:spPr>
          <a:xfrm>
            <a:off x="694944" y="3827450"/>
            <a:ext cx="146304" cy="146304"/>
          </a:xfrm>
          <a:prstGeom prst="roundRect">
            <a:avLst>
              <a:gd name="adj" fmla="val 25000"/>
            </a:avLst>
          </a:prstGeom>
          <a:solidFill>
            <a:schemeClr val="accent1"/>
          </a:solidFill>
          <a:ln/>
        </p:spPr>
      </p:sp>
      <p:sp>
        <p:nvSpPr>
          <p:cNvPr id="12" name="Text 10"/>
          <p:cNvSpPr txBox="1"/>
          <p:nvPr/>
        </p:nvSpPr>
        <p:spPr>
          <a:xfrm>
            <a:off x="1097280" y="376890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Energieausweis, Auftrag läuft aus, Provision</a:t>
            </a:r>
            <a:endParaRPr lang="en-US" sz="1700" dirty="0"/>
          </a:p>
        </p:txBody>
      </p:sp>
      <p:sp>
        <p:nvSpPr>
          <p:cNvPr id="13" name="Text 11"/>
          <p:cNvSpPr txBox="1"/>
          <p:nvPr/>
        </p:nvSpPr>
        <p:spPr>
          <a:xfrm>
            <a:off x="640080" y="4661459"/>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990643"/>
            <a:ext cx="5029200" cy="923544"/>
          </a:xfrm>
          <a:prstGeom prst="roundRect">
            <a:avLst>
              <a:gd name="adj" fmla="val 23762"/>
            </a:avLst>
          </a:prstGeom>
          <a:solidFill>
            <a:schemeClr val="tx1"/>
          </a:solidFill>
          <a:ln/>
        </p:spPr>
      </p:sp>
      <p:sp>
        <p:nvSpPr>
          <p:cNvPr id="15" name="Shape 13"/>
          <p:cNvSpPr/>
          <p:nvPr/>
        </p:nvSpPr>
        <p:spPr>
          <a:xfrm flipV="1">
            <a:off x="960120" y="5905043"/>
            <a:ext cx="292608" cy="237744"/>
          </a:xfrm>
          <a:prstGeom prst="rtTriangle">
            <a:avLst/>
          </a:prstGeom>
          <a:solidFill>
            <a:srgbClr val="16181D"/>
          </a:solidFill>
          <a:ln/>
        </p:spPr>
      </p:sp>
      <p:sp>
        <p:nvSpPr>
          <p:cNvPr id="16" name="Text 14"/>
          <p:cNvSpPr txBox="1"/>
          <p:nvPr/>
        </p:nvSpPr>
        <p:spPr>
          <a:xfrm>
            <a:off x="896112" y="4990643"/>
            <a:ext cx="4517136" cy="923544"/>
          </a:xfrm>
          <a:prstGeom prst="rect">
            <a:avLst/>
          </a:prstGeom>
          <a:noFill/>
          <a:ln/>
        </p:spPr>
        <p:txBody>
          <a:bodyPr wrap="square" lIns="0" tIns="0" rIns="0" bIns="0" rtlCol="0" anchor="ctr"/>
          <a:lstStyle/>
          <a:p>
            <a:pPr indent="0" marL="0">
              <a:lnSpc>
                <a:spcPct val="100000"/>
              </a:lnSpc>
              <a:buNone/>
            </a:pPr>
            <a:r>
              <a:rPr lang="en-US" sz="1800" b="1" dirty="0">
                <a:solidFill>
                  <a:schemeClr val="bg1"/>
                </a:solidFill>
              </a:rPr>
              <a:t>„Welche Energieausweise laufen ab?“ · „GwG-Prüfung ausfüllen“ · „Besichtigung festhalten“</a:t>
            </a:r>
            <a:endParaRPr lang="en-US" sz="18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immobilienmakler-energieausweis">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640080" y="548640"/>
            <a:ext cx="3598164" cy="292608"/>
          </a:xfrm>
          <a:prstGeom prst="roundRect">
            <a:avLst>
              <a:gd name="adj" fmla="val 50000"/>
            </a:avLst>
          </a:prstGeom>
          <a:solidFill>
            <a:schemeClr val="accent4"/>
          </a:solidFill>
          <a:ln/>
        </p:spPr>
      </p:sp>
      <p:sp>
        <p:nvSpPr>
          <p:cNvPr id="3" name="Text 1"/>
          <p:cNvSpPr txBox="1"/>
          <p:nvPr/>
        </p:nvSpPr>
        <p:spPr>
          <a:xfrm>
            <a:off x="640080" y="548640"/>
            <a:ext cx="359816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VERTRÄGE JE SPARTE, SCHÄDEN, BERATUNG</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Versicherungsmakler</a:t>
            </a:r>
            <a:endParaRPr lang="en-US" sz="3600" dirty="0"/>
          </a:p>
        </p:txBody>
      </p:sp>
      <p:sp>
        <p:nvSpPr>
          <p:cNvPr id="5" name="Shape 3"/>
          <p:cNvSpPr/>
          <p:nvPr/>
        </p:nvSpPr>
        <p:spPr>
          <a:xfrm>
            <a:off x="694944" y="2013509"/>
            <a:ext cx="146304" cy="146304"/>
          </a:xfrm>
          <a:prstGeom prst="roundRect">
            <a:avLst>
              <a:gd name="adj" fmla="val 25000"/>
            </a:avLst>
          </a:prstGeom>
          <a:solidFill>
            <a:schemeClr val="accent1"/>
          </a:solidFill>
          <a:ln/>
        </p:spPr>
      </p:sp>
      <p:sp>
        <p:nvSpPr>
          <p:cNvPr id="6" name="Text 4"/>
          <p:cNvSpPr txBox="1"/>
          <p:nvPr/>
        </p:nvSpPr>
        <p:spPr>
          <a:xfrm>
            <a:off x="1097280" y="1947215"/>
            <a:ext cx="4572000" cy="324612"/>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Ordner: </a:t>
            </a:r>
            <a:pPr indent="0" marL="0">
              <a:lnSpc>
                <a:spcPct val="100000"/>
              </a:lnSpc>
              <a:buNone/>
            </a:pPr>
            <a:r>
              <a:rPr lang="en-US" sz="1800" dirty="0">
                <a:solidFill>
                  <a:schemeClr val="tx1"/>
                </a:solidFill>
              </a:rPr>
              <a:t>Policen, Schäden, Beratung, Courtage</a:t>
            </a:r>
            <a:endParaRPr lang="en-US" sz="1800" dirty="0"/>
          </a:p>
        </p:txBody>
      </p:sp>
      <p:sp>
        <p:nvSpPr>
          <p:cNvPr id="7" name="Shape 5"/>
          <p:cNvSpPr/>
          <p:nvPr/>
        </p:nvSpPr>
        <p:spPr>
          <a:xfrm>
            <a:off x="694944" y="2548433"/>
            <a:ext cx="146304" cy="146304"/>
          </a:xfrm>
          <a:prstGeom prst="roundRect">
            <a:avLst>
              <a:gd name="adj" fmla="val 25000"/>
            </a:avLst>
          </a:prstGeom>
          <a:solidFill>
            <a:schemeClr val="accent1"/>
          </a:solidFill>
          <a:ln/>
        </p:spPr>
      </p:sp>
      <p:sp>
        <p:nvSpPr>
          <p:cNvPr id="8" name="Text 6"/>
          <p:cNvSpPr txBox="1"/>
          <p:nvPr/>
        </p:nvSpPr>
        <p:spPr>
          <a:xfrm>
            <a:off x="1097280" y="2482139"/>
            <a:ext cx="4572000" cy="603504"/>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Arten: </a:t>
            </a:r>
            <a:pPr indent="0" marL="0">
              <a:lnSpc>
                <a:spcPct val="100000"/>
              </a:lnSpc>
              <a:buNone/>
            </a:pPr>
            <a:r>
              <a:rPr lang="en-US" sz="1800" dirty="0">
                <a:solidFill>
                  <a:schemeClr val="tx1"/>
                </a:solidFill>
              </a:rPr>
              <a:t>Police, Antrag, Schadenmeldung, Weiterbildung</a:t>
            </a:r>
            <a:endParaRPr lang="en-US" sz="1800" dirty="0"/>
          </a:p>
        </p:txBody>
      </p:sp>
      <p:sp>
        <p:nvSpPr>
          <p:cNvPr id="9" name="Shape 7"/>
          <p:cNvSpPr/>
          <p:nvPr/>
        </p:nvSpPr>
        <p:spPr>
          <a:xfrm>
            <a:off x="694944" y="3362249"/>
            <a:ext cx="146304" cy="146304"/>
          </a:xfrm>
          <a:prstGeom prst="roundRect">
            <a:avLst>
              <a:gd name="adj" fmla="val 25000"/>
            </a:avLst>
          </a:prstGeom>
          <a:solidFill>
            <a:schemeClr val="accent1"/>
          </a:solidFill>
          <a:ln/>
        </p:spPr>
      </p:sp>
      <p:sp>
        <p:nvSpPr>
          <p:cNvPr id="10" name="Text 8"/>
          <p:cNvSpPr txBox="1"/>
          <p:nvPr/>
        </p:nvSpPr>
        <p:spPr>
          <a:xfrm>
            <a:off x="1097280" y="3295955"/>
            <a:ext cx="4572000" cy="324612"/>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Formulare: </a:t>
            </a:r>
            <a:pPr indent="0" marL="0">
              <a:lnSpc>
                <a:spcPct val="100000"/>
              </a:lnSpc>
              <a:buNone/>
            </a:pPr>
            <a:r>
              <a:rPr lang="en-US" sz="1800" dirty="0">
                <a:solidFill>
                  <a:schemeClr val="tx1"/>
                </a:solidFill>
              </a:rPr>
              <a:t>Bedarfsanalyse, Beratungs­protokoll</a:t>
            </a:r>
            <a:endParaRPr lang="en-US" sz="1800" dirty="0"/>
          </a:p>
        </p:txBody>
      </p:sp>
      <p:sp>
        <p:nvSpPr>
          <p:cNvPr id="11" name="Shape 9"/>
          <p:cNvSpPr/>
          <p:nvPr/>
        </p:nvSpPr>
        <p:spPr>
          <a:xfrm>
            <a:off x="694944" y="3897173"/>
            <a:ext cx="146304" cy="146304"/>
          </a:xfrm>
          <a:prstGeom prst="roundRect">
            <a:avLst>
              <a:gd name="adj" fmla="val 25000"/>
            </a:avLst>
          </a:prstGeom>
          <a:solidFill>
            <a:schemeClr val="accent1"/>
          </a:solidFill>
          <a:ln/>
        </p:spPr>
      </p:sp>
      <p:sp>
        <p:nvSpPr>
          <p:cNvPr id="12" name="Text 10"/>
          <p:cNvSpPr txBox="1"/>
          <p:nvPr/>
        </p:nvSpPr>
        <p:spPr>
          <a:xfrm>
            <a:off x="1097280" y="3830879"/>
            <a:ext cx="4572000" cy="603504"/>
          </a:xfrm>
          <a:prstGeom prst="rect">
            <a:avLst/>
          </a:prstGeom>
          <a:noFill/>
          <a:ln/>
        </p:spPr>
        <p:txBody>
          <a:bodyPr wrap="square" lIns="0" tIns="0" rIns="0" bIns="0" rtlCol="0" anchor="t"/>
          <a:lstStyle/>
          <a:p>
            <a:pPr indent="0" marL="0">
              <a:lnSpc>
                <a:spcPct val="100000"/>
              </a:lnSpc>
              <a:buNone/>
            </a:pPr>
            <a:r>
              <a:rPr lang="en-US" sz="1800" b="1" dirty="0">
                <a:solidFill>
                  <a:schemeClr val="tx1"/>
                </a:solidFill>
              </a:rPr>
              <a:t>Fristen: </a:t>
            </a:r>
            <a:pPr indent="0" marL="0">
              <a:lnSpc>
                <a:spcPct val="100000"/>
              </a:lnSpc>
              <a:buNone/>
            </a:pPr>
            <a:r>
              <a:rPr lang="en-US" sz="1800" dirty="0">
                <a:solidFill>
                  <a:schemeClr val="tx1"/>
                </a:solidFill>
              </a:rPr>
              <a:t>Kündigen bis, Widerruf, Schaden nachfassen</a:t>
            </a:r>
            <a:endParaRPr lang="en-US" sz="1800" dirty="0"/>
          </a:p>
        </p:txBody>
      </p:sp>
      <p:sp>
        <p:nvSpPr>
          <p:cNvPr id="13" name="Text 11"/>
          <p:cNvSpPr txBox="1"/>
          <p:nvPr/>
        </p:nvSpPr>
        <p:spPr>
          <a:xfrm>
            <a:off x="640080" y="4754423"/>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3607"/>
            <a:ext cx="5029200" cy="985520"/>
          </a:xfrm>
          <a:prstGeom prst="roundRect">
            <a:avLst>
              <a:gd name="adj" fmla="val 22268"/>
            </a:avLst>
          </a:prstGeom>
          <a:solidFill>
            <a:schemeClr val="tx1"/>
          </a:solidFill>
          <a:ln/>
        </p:spPr>
      </p:sp>
      <p:sp>
        <p:nvSpPr>
          <p:cNvPr id="15" name="Shape 13"/>
          <p:cNvSpPr/>
          <p:nvPr/>
        </p:nvSpPr>
        <p:spPr>
          <a:xfrm flipV="1">
            <a:off x="960120" y="6059983"/>
            <a:ext cx="292608" cy="237744"/>
          </a:xfrm>
          <a:prstGeom prst="rtTriangle">
            <a:avLst/>
          </a:prstGeom>
          <a:solidFill>
            <a:srgbClr val="16181D"/>
          </a:solidFill>
          <a:ln/>
        </p:spPr>
      </p:sp>
      <p:sp>
        <p:nvSpPr>
          <p:cNvPr id="16" name="Text 14"/>
          <p:cNvSpPr txBox="1"/>
          <p:nvPr/>
        </p:nvSpPr>
        <p:spPr>
          <a:xfrm>
            <a:off x="896112" y="5083607"/>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„Welche Kündigungs­fristen laufen bald ab?“ · „Courtage September abgleichen“</a:t>
            </a:r>
            <a:endParaRPr lang="en-US" sz="20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versicherungsmakler-police">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640080" y="548640"/>
            <a:ext cx="2468880" cy="292608"/>
          </a:xfrm>
          <a:prstGeom prst="roundRect">
            <a:avLst>
              <a:gd name="adj" fmla="val 50000"/>
            </a:avLst>
          </a:prstGeom>
          <a:solidFill>
            <a:schemeClr val="accent4"/>
          </a:solidFill>
          <a:ln/>
        </p:spPr>
      </p:sp>
      <p:sp>
        <p:nvSpPr>
          <p:cNvPr id="3" name="Text 1"/>
          <p:cNvSpPr txBox="1"/>
          <p:nvPr/>
        </p:nvSpPr>
        <p:spPr>
          <a:xfrm>
            <a:off x="640080" y="548640"/>
            <a:ext cx="246888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ARZT, ZAHNARZT, THERAPIE</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Praxis</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Abrechnung, Hygiene &amp; QM, Geräte &amp; Wartung</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Honorarbescheid, STK/MTK, Arztbrief, Regress</a:t>
            </a:r>
            <a:endParaRPr lang="en-US" sz="1700" dirty="0"/>
          </a:p>
        </p:txBody>
      </p:sp>
      <p:sp>
        <p:nvSpPr>
          <p:cNvPr id="9" name="Shape 7"/>
          <p:cNvSpPr/>
          <p:nvPr/>
        </p:nvSpPr>
        <p:spPr>
          <a:xfrm>
            <a:off x="694944" y="3571418"/>
            <a:ext cx="146304" cy="146304"/>
          </a:xfrm>
          <a:prstGeom prst="roundRect">
            <a:avLst>
              <a:gd name="adj" fmla="val 25000"/>
            </a:avLst>
          </a:prstGeom>
          <a:solidFill>
            <a:schemeClr val="accent1"/>
          </a:solidFill>
          <a:ln/>
        </p:spPr>
      </p:sp>
      <p:sp>
        <p:nvSpPr>
          <p:cNvPr id="10" name="Text 8"/>
          <p:cNvSpPr txBox="1"/>
          <p:nvPr/>
        </p:nvSpPr>
        <p:spPr>
          <a:xfrm>
            <a:off x="1097280" y="3512871"/>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Hygieneprotokoll, Gerätewartung</a:t>
            </a:r>
            <a:endParaRPr lang="en-US" sz="1700" dirty="0"/>
          </a:p>
        </p:txBody>
      </p:sp>
      <p:sp>
        <p:nvSpPr>
          <p:cNvPr id="11" name="Shape 9"/>
          <p:cNvSpPr/>
          <p:nvPr/>
        </p:nvSpPr>
        <p:spPr>
          <a:xfrm>
            <a:off x="694944" y="4090848"/>
            <a:ext cx="146304" cy="146304"/>
          </a:xfrm>
          <a:prstGeom prst="roundRect">
            <a:avLst>
              <a:gd name="adj" fmla="val 25000"/>
            </a:avLst>
          </a:prstGeom>
          <a:solidFill>
            <a:schemeClr val="accent1"/>
          </a:solidFill>
          <a:ln/>
        </p:spPr>
      </p:sp>
      <p:sp>
        <p:nvSpPr>
          <p:cNvPr id="12" name="Text 10"/>
          <p:cNvSpPr txBox="1"/>
          <p:nvPr/>
        </p:nvSpPr>
        <p:spPr>
          <a:xfrm>
            <a:off x="1097280" y="4032301"/>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STK/MTK, Widerspruch Honorar- und Prüfbescheid</a:t>
            </a:r>
            <a:endParaRPr lang="en-US" sz="17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985520"/>
          </a:xfrm>
          <a:prstGeom prst="roundRect">
            <a:avLst>
              <a:gd name="adj" fmla="val 22268"/>
            </a:avLst>
          </a:prstGeom>
          <a:solidFill>
            <a:schemeClr val="tx1"/>
          </a:solidFill>
          <a:ln/>
        </p:spPr>
      </p:sp>
      <p:sp>
        <p:nvSpPr>
          <p:cNvPr id="15" name="Shape 13"/>
          <p:cNvSpPr/>
          <p:nvPr/>
        </p:nvSpPr>
        <p:spPr>
          <a:xfrm flipV="1">
            <a:off x="960120" y="6060440"/>
            <a:ext cx="292608" cy="237744"/>
          </a:xfrm>
          <a:prstGeom prst="rtTriangle">
            <a:avLst/>
          </a:prstGeom>
          <a:solidFill>
            <a:srgbClr val="16181D"/>
          </a:solidFill>
          <a:ln/>
        </p:spPr>
      </p:sp>
      <p:sp>
        <p:nvSpPr>
          <p:cNvPr id="16" name="Text 14"/>
          <p:cNvSpPr txBox="1"/>
          <p:nvPr/>
        </p:nvSpPr>
        <p:spPr>
          <a:xfrm>
            <a:off x="896112" y="5084064"/>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„Wann ist die nächste Gerätewartung?“ · „Neues Hygieneprotokoll“</a:t>
            </a:r>
            <a:endParaRPr lang="en-US" sz="20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praxis-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640080" y="548640"/>
            <a:ext cx="3685032" cy="292608"/>
          </a:xfrm>
          <a:prstGeom prst="roundRect">
            <a:avLst>
              <a:gd name="adj" fmla="val 50000"/>
            </a:avLst>
          </a:prstGeom>
          <a:solidFill>
            <a:schemeClr val="accent4"/>
          </a:solidFill>
          <a:ln/>
        </p:spPr>
      </p:sp>
      <p:sp>
        <p:nvSpPr>
          <p:cNvPr id="3" name="Text 1"/>
          <p:cNvSpPr txBox="1"/>
          <p:nvPr/>
        </p:nvSpPr>
        <p:spPr>
          <a:xfrm>
            <a:off x="640080" y="548640"/>
            <a:ext cx="3685032"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PFLEGEDIENSTE UND KLEINE EINRICHTUNGEN</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Pflege</a:t>
            </a:r>
            <a:endParaRPr lang="en-US" sz="3600" dirty="0"/>
          </a:p>
        </p:txBody>
      </p:sp>
      <p:sp>
        <p:nvSpPr>
          <p:cNvPr id="5" name="Shape 3"/>
          <p:cNvSpPr/>
          <p:nvPr/>
        </p:nvSpPr>
        <p:spPr>
          <a:xfrm>
            <a:off x="694944" y="1990268"/>
            <a:ext cx="146304" cy="146304"/>
          </a:xfrm>
          <a:prstGeom prst="roundRect">
            <a:avLst>
              <a:gd name="adj" fmla="val 25000"/>
            </a:avLst>
          </a:prstGeom>
          <a:solidFill>
            <a:schemeClr val="accent1"/>
          </a:solidFill>
          <a:ln/>
        </p:spPr>
      </p:sp>
      <p:sp>
        <p:nvSpPr>
          <p:cNvPr id="6" name="Text 4"/>
          <p:cNvSpPr txBox="1"/>
          <p:nvPr/>
        </p:nvSpPr>
        <p:spPr>
          <a:xfrm>
            <a:off x="1097280" y="1947215"/>
            <a:ext cx="4572000" cy="51054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Ordner: </a:t>
            </a:r>
            <a:pPr indent="0" marL="0">
              <a:lnSpc>
                <a:spcPct val="100000"/>
              </a:lnSpc>
              <a:buNone/>
            </a:pPr>
            <a:r>
              <a:rPr lang="en-US" sz="1500" dirty="0">
                <a:solidFill>
                  <a:schemeClr val="tx1"/>
                </a:solidFill>
              </a:rPr>
              <a:t>Verordnungen, Kassen, Leistungs­nachweise, Qualität</a:t>
            </a:r>
            <a:endParaRPr lang="en-US" sz="1500" dirty="0"/>
          </a:p>
        </p:txBody>
      </p:sp>
      <p:sp>
        <p:nvSpPr>
          <p:cNvPr id="7" name="Shape 5"/>
          <p:cNvSpPr/>
          <p:nvPr/>
        </p:nvSpPr>
        <p:spPr>
          <a:xfrm>
            <a:off x="694944" y="2711120"/>
            <a:ext cx="146304" cy="146304"/>
          </a:xfrm>
          <a:prstGeom prst="roundRect">
            <a:avLst>
              <a:gd name="adj" fmla="val 25000"/>
            </a:avLst>
          </a:prstGeom>
          <a:solidFill>
            <a:schemeClr val="accent1"/>
          </a:solidFill>
          <a:ln/>
        </p:spPr>
      </p:sp>
      <p:sp>
        <p:nvSpPr>
          <p:cNvPr id="8" name="Text 6"/>
          <p:cNvSpPr txBox="1"/>
          <p:nvPr/>
        </p:nvSpPr>
        <p:spPr>
          <a:xfrm>
            <a:off x="1097280" y="2668067"/>
            <a:ext cx="4572000" cy="51054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Arten: </a:t>
            </a:r>
            <a:pPr indent="0" marL="0">
              <a:lnSpc>
                <a:spcPct val="100000"/>
              </a:lnSpc>
              <a:buNone/>
            </a:pPr>
            <a:r>
              <a:rPr lang="en-US" sz="1500" dirty="0">
                <a:solidFill>
                  <a:schemeClr val="tx1"/>
                </a:solidFill>
              </a:rPr>
              <a:t>Verordnung HKP, Pflegegrad-Bescheid, Kassenschreiben</a:t>
            </a:r>
            <a:endParaRPr lang="en-US" sz="1500" dirty="0"/>
          </a:p>
        </p:txBody>
      </p:sp>
      <p:sp>
        <p:nvSpPr>
          <p:cNvPr id="9" name="Shape 7"/>
          <p:cNvSpPr/>
          <p:nvPr/>
        </p:nvSpPr>
        <p:spPr>
          <a:xfrm>
            <a:off x="694944" y="3431972"/>
            <a:ext cx="146304" cy="146304"/>
          </a:xfrm>
          <a:prstGeom prst="roundRect">
            <a:avLst>
              <a:gd name="adj" fmla="val 25000"/>
            </a:avLst>
          </a:prstGeom>
          <a:solidFill>
            <a:schemeClr val="accent1"/>
          </a:solidFill>
          <a:ln/>
        </p:spPr>
      </p:sp>
      <p:sp>
        <p:nvSpPr>
          <p:cNvPr id="10" name="Text 8"/>
          <p:cNvSpPr txBox="1"/>
          <p:nvPr/>
        </p:nvSpPr>
        <p:spPr>
          <a:xfrm>
            <a:off x="1097280" y="3388919"/>
            <a:ext cx="4572000" cy="51054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Formulare: </a:t>
            </a:r>
            <a:pPr indent="0" marL="0">
              <a:lnSpc>
                <a:spcPct val="100000"/>
              </a:lnSpc>
              <a:buNone/>
            </a:pPr>
            <a:r>
              <a:rPr lang="en-US" sz="1500" dirty="0">
                <a:solidFill>
                  <a:schemeClr val="tx1"/>
                </a:solidFill>
              </a:rPr>
              <a:t>Leistungs­nachweis, Schichtübergabe, Pflegevisite</a:t>
            </a:r>
            <a:endParaRPr lang="en-US" sz="1500" dirty="0"/>
          </a:p>
        </p:txBody>
      </p:sp>
      <p:sp>
        <p:nvSpPr>
          <p:cNvPr id="11" name="Shape 9"/>
          <p:cNvSpPr/>
          <p:nvPr/>
        </p:nvSpPr>
        <p:spPr>
          <a:xfrm>
            <a:off x="694944" y="4152824"/>
            <a:ext cx="146304" cy="146304"/>
          </a:xfrm>
          <a:prstGeom prst="roundRect">
            <a:avLst>
              <a:gd name="adj" fmla="val 25000"/>
            </a:avLst>
          </a:prstGeom>
          <a:solidFill>
            <a:schemeClr val="accent1"/>
          </a:solidFill>
          <a:ln/>
        </p:spPr>
      </p:sp>
      <p:sp>
        <p:nvSpPr>
          <p:cNvPr id="12" name="Text 10"/>
          <p:cNvSpPr txBox="1"/>
          <p:nvPr/>
        </p:nvSpPr>
        <p:spPr>
          <a:xfrm>
            <a:off x="1097280" y="4109771"/>
            <a:ext cx="4572000" cy="51054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Fristen: </a:t>
            </a:r>
            <a:pPr indent="0" marL="0">
              <a:lnSpc>
                <a:spcPct val="100000"/>
              </a:lnSpc>
              <a:buNone/>
            </a:pPr>
            <a:r>
              <a:rPr lang="en-US" sz="1500" dirty="0">
                <a:solidFill>
                  <a:schemeClr val="tx1"/>
                </a:solidFill>
              </a:rPr>
              <a:t>Folgeverordnung, Widerspruch Pflegegrad, Prüfung</a:t>
            </a:r>
            <a:endParaRPr lang="en-US" sz="15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985520"/>
          </a:xfrm>
          <a:prstGeom prst="roundRect">
            <a:avLst>
              <a:gd name="adj" fmla="val 22268"/>
            </a:avLst>
          </a:prstGeom>
          <a:solidFill>
            <a:schemeClr val="tx1"/>
          </a:solidFill>
          <a:ln/>
        </p:spPr>
      </p:sp>
      <p:sp>
        <p:nvSpPr>
          <p:cNvPr id="15" name="Shape 13"/>
          <p:cNvSpPr/>
          <p:nvPr/>
        </p:nvSpPr>
        <p:spPr>
          <a:xfrm flipV="1">
            <a:off x="960120" y="6060440"/>
            <a:ext cx="292608" cy="237744"/>
          </a:xfrm>
          <a:prstGeom prst="rtTriangle">
            <a:avLst/>
          </a:prstGeom>
          <a:solidFill>
            <a:srgbClr val="16181D"/>
          </a:solidFill>
          <a:ln/>
        </p:spPr>
      </p:sp>
      <p:sp>
        <p:nvSpPr>
          <p:cNvPr id="16" name="Text 14"/>
          <p:cNvSpPr txBox="1"/>
          <p:nvPr/>
        </p:nvSpPr>
        <p:spPr>
          <a:xfrm>
            <a:off x="896112" y="5084064"/>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„Welche Verordnungen laufen bald aus?“ · „Neuer Leistungs­nachweis“</a:t>
            </a:r>
            <a:endParaRPr lang="en-US" sz="20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pflege-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640080" y="548640"/>
            <a:ext cx="3163824" cy="292608"/>
          </a:xfrm>
          <a:prstGeom prst="roundRect">
            <a:avLst>
              <a:gd name="adj" fmla="val 50000"/>
            </a:avLst>
          </a:prstGeom>
          <a:solidFill>
            <a:schemeClr val="accent4"/>
          </a:solidFill>
          <a:ln/>
        </p:spPr>
      </p:sp>
      <p:sp>
        <p:nvSpPr>
          <p:cNvPr id="3" name="Text 1"/>
          <p:cNvSpPr txBox="1"/>
          <p:nvPr/>
        </p:nvSpPr>
        <p:spPr>
          <a:xfrm>
            <a:off x="640080" y="548640"/>
            <a:ext cx="316382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GROSSHANDEL, RETAX, BTM, RÜCKRUFE</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Apotheke (erste Fassung)</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Großhandel, Retax, Betäubungsmittel, Kühlkette</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BtM-Unterlage, Retaxation, Chargenrückruf</a:t>
            </a:r>
            <a:endParaRPr lang="en-US" sz="1700" dirty="0"/>
          </a:p>
        </p:txBody>
      </p:sp>
      <p:sp>
        <p:nvSpPr>
          <p:cNvPr id="9" name="Shape 7"/>
          <p:cNvSpPr/>
          <p:nvPr/>
        </p:nvSpPr>
        <p:spPr>
          <a:xfrm>
            <a:off x="694944" y="3308020"/>
            <a:ext cx="146304" cy="146304"/>
          </a:xfrm>
          <a:prstGeom prst="roundRect">
            <a:avLst>
              <a:gd name="adj" fmla="val 25000"/>
            </a:avLst>
          </a:prstGeom>
          <a:solidFill>
            <a:schemeClr val="accent1"/>
          </a:solidFill>
          <a:ln/>
        </p:spPr>
      </p:sp>
      <p:sp>
        <p:nvSpPr>
          <p:cNvPr id="10" name="Text 8"/>
          <p:cNvSpPr txBox="1"/>
          <p:nvPr/>
        </p:nvSpPr>
        <p:spPr>
          <a:xfrm>
            <a:off x="1097280" y="324947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Temperatur­protokoll, BtM-Zugang/-Abgang</a:t>
            </a:r>
            <a:endParaRPr lang="en-US" sz="1700" dirty="0"/>
          </a:p>
        </p:txBody>
      </p:sp>
      <p:sp>
        <p:nvSpPr>
          <p:cNvPr id="11" name="Shape 9"/>
          <p:cNvSpPr/>
          <p:nvPr/>
        </p:nvSpPr>
        <p:spPr>
          <a:xfrm>
            <a:off x="694944" y="4090848"/>
            <a:ext cx="146304" cy="146304"/>
          </a:xfrm>
          <a:prstGeom prst="roundRect">
            <a:avLst>
              <a:gd name="adj" fmla="val 25000"/>
            </a:avLst>
          </a:prstGeom>
          <a:solidFill>
            <a:schemeClr val="accent1"/>
          </a:solidFill>
          <a:ln/>
        </p:spPr>
      </p:sp>
      <p:sp>
        <p:nvSpPr>
          <p:cNvPr id="12" name="Text 10"/>
          <p:cNvSpPr txBox="1"/>
          <p:nvPr/>
        </p:nvSpPr>
        <p:spPr>
          <a:xfrm>
            <a:off x="1097280" y="4032301"/>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Retax-Einspruch, Rückruf heute umsetzen</a:t>
            </a:r>
            <a:endParaRPr lang="en-US" sz="1700" dirty="0"/>
          </a:p>
        </p:txBody>
      </p:sp>
      <p:sp>
        <p:nvSpPr>
          <p:cNvPr id="13" name="Text 11"/>
          <p:cNvSpPr txBox="1"/>
          <p:nvPr/>
        </p:nvSpPr>
        <p:spPr>
          <a:xfrm>
            <a:off x="640080" y="4661459"/>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990643"/>
            <a:ext cx="5029200" cy="985520"/>
          </a:xfrm>
          <a:prstGeom prst="roundRect">
            <a:avLst>
              <a:gd name="adj" fmla="val 22268"/>
            </a:avLst>
          </a:prstGeom>
          <a:solidFill>
            <a:schemeClr val="tx1"/>
          </a:solidFill>
          <a:ln/>
        </p:spPr>
      </p:sp>
      <p:sp>
        <p:nvSpPr>
          <p:cNvPr id="15" name="Shape 13"/>
          <p:cNvSpPr/>
          <p:nvPr/>
        </p:nvSpPr>
        <p:spPr>
          <a:xfrm flipV="1">
            <a:off x="960120" y="5967019"/>
            <a:ext cx="292608" cy="237744"/>
          </a:xfrm>
          <a:prstGeom prst="rtTriangle">
            <a:avLst/>
          </a:prstGeom>
          <a:solidFill>
            <a:srgbClr val="16181D"/>
          </a:solidFill>
          <a:ln/>
        </p:spPr>
      </p:sp>
      <p:sp>
        <p:nvSpPr>
          <p:cNvPr id="16" name="Text 14"/>
          <p:cNvSpPr txBox="1"/>
          <p:nvPr/>
        </p:nvSpPr>
        <p:spPr>
          <a:xfrm>
            <a:off x="896112" y="4990643"/>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„Gibt es offene Rückrufe?“ · „Welche Retax-Fristen laufen?“</a:t>
            </a:r>
            <a:endParaRPr lang="en-US" sz="20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apotheke-chargenrueckruf">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640080" y="548640"/>
            <a:ext cx="3511296" cy="292608"/>
          </a:xfrm>
          <a:prstGeom prst="roundRect">
            <a:avLst>
              <a:gd name="adj" fmla="val 50000"/>
            </a:avLst>
          </a:prstGeom>
          <a:solidFill>
            <a:schemeClr val="accent4"/>
          </a:solidFill>
          <a:ln/>
        </p:spPr>
      </p:sp>
      <p:sp>
        <p:nvSpPr>
          <p:cNvPr id="3" name="Text 1"/>
          <p:cNvSpPr txBox="1"/>
          <p:nvPr/>
        </p:nvSpPr>
        <p:spPr>
          <a:xfrm>
            <a:off x="640080" y="548640"/>
            <a:ext cx="3511296"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ELTERNPOST, EINVERSTÄNDNISSE, TRÄGER</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Schule &amp; Kita</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Eltern &amp; Einverständnisse, Gruppen &amp; Klassen</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Einverständnis, Elternbrief mit Rücklauf, Zuwendung</a:t>
            </a:r>
            <a:endParaRPr lang="en-US" sz="1700" dirty="0"/>
          </a:p>
        </p:txBody>
      </p:sp>
      <p:sp>
        <p:nvSpPr>
          <p:cNvPr id="9" name="Shape 7"/>
          <p:cNvSpPr/>
          <p:nvPr/>
        </p:nvSpPr>
        <p:spPr>
          <a:xfrm>
            <a:off x="694944" y="3571418"/>
            <a:ext cx="146304" cy="146304"/>
          </a:xfrm>
          <a:prstGeom prst="roundRect">
            <a:avLst>
              <a:gd name="adj" fmla="val 25000"/>
            </a:avLst>
          </a:prstGeom>
          <a:solidFill>
            <a:schemeClr val="accent1"/>
          </a:solidFill>
          <a:ln/>
        </p:spPr>
      </p:sp>
      <p:sp>
        <p:nvSpPr>
          <p:cNvPr id="10" name="Text 8"/>
          <p:cNvSpPr txBox="1"/>
          <p:nvPr/>
        </p:nvSpPr>
        <p:spPr>
          <a:xfrm>
            <a:off x="1097280" y="3512871"/>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Ausflug, Krankmeldung Kind, Aufnahme Kind</a:t>
            </a:r>
            <a:endParaRPr lang="en-US" sz="1700" dirty="0"/>
          </a:p>
        </p:txBody>
      </p:sp>
      <p:sp>
        <p:nvSpPr>
          <p:cNvPr id="11" name="Shape 9"/>
          <p:cNvSpPr/>
          <p:nvPr/>
        </p:nvSpPr>
        <p:spPr>
          <a:xfrm>
            <a:off x="694944" y="4354246"/>
            <a:ext cx="146304" cy="146304"/>
          </a:xfrm>
          <a:prstGeom prst="roundRect">
            <a:avLst>
              <a:gd name="adj" fmla="val 25000"/>
            </a:avLst>
          </a:prstGeom>
          <a:solidFill>
            <a:schemeClr val="accent1"/>
          </a:solidFill>
          <a:ln/>
        </p:spPr>
      </p:sp>
      <p:sp>
        <p:nvSpPr>
          <p:cNvPr id="12" name="Text 10"/>
          <p:cNvSpPr txBox="1"/>
          <p:nvPr/>
        </p:nvSpPr>
        <p:spPr>
          <a:xfrm>
            <a:off x="1097280" y="4295699"/>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Rücklauf prüfen, Verwendungs­nachweis</a:t>
            </a:r>
            <a:endParaRPr lang="en-US" sz="17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799592"/>
          </a:xfrm>
          <a:prstGeom prst="roundRect">
            <a:avLst>
              <a:gd name="adj" fmla="val 27446"/>
            </a:avLst>
          </a:prstGeom>
          <a:solidFill>
            <a:schemeClr val="tx1"/>
          </a:solidFill>
          <a:ln/>
        </p:spPr>
      </p:sp>
      <p:sp>
        <p:nvSpPr>
          <p:cNvPr id="15" name="Shape 13"/>
          <p:cNvSpPr/>
          <p:nvPr/>
        </p:nvSpPr>
        <p:spPr>
          <a:xfrm flipV="1">
            <a:off x="960120" y="5874512"/>
            <a:ext cx="292608" cy="237744"/>
          </a:xfrm>
          <a:prstGeom prst="rtTriangle">
            <a:avLst/>
          </a:prstGeom>
          <a:solidFill>
            <a:srgbClr val="16181D"/>
          </a:solidFill>
          <a:ln/>
        </p:spPr>
      </p:sp>
      <p:sp>
        <p:nvSpPr>
          <p:cNvPr id="16" name="Text 14"/>
          <p:cNvSpPr txBox="1"/>
          <p:nvPr/>
        </p:nvSpPr>
        <p:spPr>
          <a:xfrm>
            <a:off x="896112" y="5084064"/>
            <a:ext cx="4517136" cy="799592"/>
          </a:xfrm>
          <a:prstGeom prst="rect">
            <a:avLst/>
          </a:prstGeom>
          <a:noFill/>
          <a:ln/>
        </p:spPr>
        <p:txBody>
          <a:bodyPr wrap="square" lIns="0" tIns="0" rIns="0" bIns="0" rtlCol="0" anchor="ctr"/>
          <a:lstStyle/>
          <a:p>
            <a:pPr indent="0" marL="0">
              <a:lnSpc>
                <a:spcPct val="100000"/>
              </a:lnSpc>
              <a:buNone/>
            </a:pPr>
            <a:r>
              <a:rPr lang="en-US" sz="1400" b="1" dirty="0">
                <a:solidFill>
                  <a:schemeClr val="bg1"/>
                </a:solidFill>
              </a:rPr>
              <a:t>„Wer hat das Einverständnis für den Ausflug abgegeben?“ · „Schreib einen Elternbrief zum Laternenfest“</a:t>
            </a:r>
            <a:endParaRPr lang="en-US" sz="14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schule-elternbrief">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640080" y="548640"/>
            <a:ext cx="2468880" cy="292608"/>
          </a:xfrm>
          <a:prstGeom prst="roundRect">
            <a:avLst>
              <a:gd name="adj" fmla="val 50000"/>
            </a:avLst>
          </a:prstGeom>
          <a:solidFill>
            <a:schemeClr val="accent4"/>
          </a:solidFill>
          <a:ln/>
        </p:spPr>
      </p:sp>
      <p:sp>
        <p:nvSpPr>
          <p:cNvPr id="3" name="Text 1"/>
          <p:cNvSpPr txBox="1"/>
          <p:nvPr/>
        </p:nvSpPr>
        <p:spPr>
          <a:xfrm>
            <a:off x="640080" y="548640"/>
            <a:ext cx="246888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ÄMTER, VERBÄNDE, VEREINE</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Verwaltung</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Vorgänge, Anträge, Bescheide, Sitzungen</a:t>
            </a:r>
            <a:endParaRPr lang="en-US" sz="1700" dirty="0"/>
          </a:p>
        </p:txBody>
      </p:sp>
      <p:sp>
        <p:nvSpPr>
          <p:cNvPr id="7" name="Shape 5"/>
          <p:cNvSpPr/>
          <p:nvPr/>
        </p:nvSpPr>
        <p:spPr>
          <a:xfrm>
            <a:off x="694944" y="2525192"/>
            <a:ext cx="146304" cy="146304"/>
          </a:xfrm>
          <a:prstGeom prst="roundRect">
            <a:avLst>
              <a:gd name="adj" fmla="val 25000"/>
            </a:avLst>
          </a:prstGeom>
          <a:solidFill>
            <a:schemeClr val="accent1"/>
          </a:solidFill>
          <a:ln/>
        </p:spPr>
      </p:sp>
      <p:sp>
        <p:nvSpPr>
          <p:cNvPr id="8" name="Text 6"/>
          <p:cNvSpPr txBox="1"/>
          <p:nvPr/>
        </p:nvSpPr>
        <p:spPr>
          <a:xfrm>
            <a:off x="1097280" y="246664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Zuwendungs­bescheid, Widerspruch, Vergabe-Angebot</a:t>
            </a:r>
            <a:endParaRPr lang="en-US" sz="1700" dirty="0"/>
          </a:p>
        </p:txBody>
      </p:sp>
      <p:sp>
        <p:nvSpPr>
          <p:cNvPr id="9" name="Shape 7"/>
          <p:cNvSpPr/>
          <p:nvPr/>
        </p:nvSpPr>
        <p:spPr>
          <a:xfrm>
            <a:off x="694944" y="3308020"/>
            <a:ext cx="146304" cy="146304"/>
          </a:xfrm>
          <a:prstGeom prst="roundRect">
            <a:avLst>
              <a:gd name="adj" fmla="val 25000"/>
            </a:avLst>
          </a:prstGeom>
          <a:solidFill>
            <a:schemeClr val="accent1"/>
          </a:solidFill>
          <a:ln/>
        </p:spPr>
      </p:sp>
      <p:sp>
        <p:nvSpPr>
          <p:cNvPr id="10" name="Text 8"/>
          <p:cNvSpPr txBox="1"/>
          <p:nvPr/>
        </p:nvSpPr>
        <p:spPr>
          <a:xfrm>
            <a:off x="1097280" y="3249473"/>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Beschaffungs­antrag, Dienstreise</a:t>
            </a:r>
            <a:endParaRPr lang="en-US" sz="1700" dirty="0"/>
          </a:p>
        </p:txBody>
      </p:sp>
      <p:sp>
        <p:nvSpPr>
          <p:cNvPr id="11" name="Shape 9"/>
          <p:cNvSpPr/>
          <p:nvPr/>
        </p:nvSpPr>
        <p:spPr>
          <a:xfrm>
            <a:off x="694944" y="3827450"/>
            <a:ext cx="146304" cy="146304"/>
          </a:xfrm>
          <a:prstGeom prst="roundRect">
            <a:avLst>
              <a:gd name="adj" fmla="val 25000"/>
            </a:avLst>
          </a:prstGeom>
          <a:solidFill>
            <a:schemeClr val="accent1"/>
          </a:solidFill>
          <a:ln/>
        </p:spPr>
      </p:sp>
      <p:sp>
        <p:nvSpPr>
          <p:cNvPr id="12" name="Text 10"/>
          <p:cNvSpPr txBox="1"/>
          <p:nvPr/>
        </p:nvSpPr>
        <p:spPr>
          <a:xfrm>
            <a:off x="1097280" y="376890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Untätigkeit, Genehmigungs­fiktion, Bindefrist</a:t>
            </a:r>
            <a:endParaRPr lang="en-US" sz="1700" dirty="0"/>
          </a:p>
        </p:txBody>
      </p:sp>
      <p:sp>
        <p:nvSpPr>
          <p:cNvPr id="13" name="Text 11"/>
          <p:cNvSpPr txBox="1"/>
          <p:nvPr/>
        </p:nvSpPr>
        <p:spPr>
          <a:xfrm>
            <a:off x="640080" y="4661459"/>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990643"/>
            <a:ext cx="5029200" cy="985520"/>
          </a:xfrm>
          <a:prstGeom prst="roundRect">
            <a:avLst>
              <a:gd name="adj" fmla="val 22268"/>
            </a:avLst>
          </a:prstGeom>
          <a:solidFill>
            <a:schemeClr val="tx1"/>
          </a:solidFill>
          <a:ln/>
        </p:spPr>
      </p:sp>
      <p:sp>
        <p:nvSpPr>
          <p:cNvPr id="15" name="Shape 13"/>
          <p:cNvSpPr/>
          <p:nvPr/>
        </p:nvSpPr>
        <p:spPr>
          <a:xfrm flipV="1">
            <a:off x="960120" y="5967019"/>
            <a:ext cx="292608" cy="237744"/>
          </a:xfrm>
          <a:prstGeom prst="rtTriangle">
            <a:avLst/>
          </a:prstGeom>
          <a:solidFill>
            <a:srgbClr val="16181D"/>
          </a:solidFill>
          <a:ln/>
        </p:spPr>
      </p:sp>
      <p:sp>
        <p:nvSpPr>
          <p:cNvPr id="16" name="Text 14"/>
          <p:cNvSpPr txBox="1"/>
          <p:nvPr/>
        </p:nvSpPr>
        <p:spPr>
          <a:xfrm>
            <a:off x="896112" y="4990643"/>
            <a:ext cx="4517136" cy="985520"/>
          </a:xfrm>
          <a:prstGeom prst="rect">
            <a:avLst/>
          </a:prstGeom>
          <a:noFill/>
          <a:ln/>
        </p:spPr>
        <p:txBody>
          <a:bodyPr wrap="square" lIns="0" tIns="0" rIns="0" bIns="0" rtlCol="0" anchor="ctr"/>
          <a:lstStyle/>
          <a:p>
            <a:pPr indent="0" marL="0">
              <a:lnSpc>
                <a:spcPct val="100000"/>
              </a:lnSpc>
              <a:buNone/>
            </a:pPr>
            <a:r>
              <a:rPr lang="en-US" sz="2000" b="1" dirty="0">
                <a:solidFill>
                  <a:schemeClr val="bg1"/>
                </a:solidFill>
              </a:rPr>
              <a:t>„Neuer Beschaffungs­antrag“ · „Welche Fristen laufen diese Woche?“</a:t>
            </a:r>
            <a:endParaRPr lang="en-US" sz="20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verwaltung-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640080" y="548640"/>
            <a:ext cx="2903220" cy="292608"/>
          </a:xfrm>
          <a:prstGeom prst="roundRect">
            <a:avLst>
              <a:gd name="adj" fmla="val 50000"/>
            </a:avLst>
          </a:prstGeom>
          <a:solidFill>
            <a:schemeClr val="accent4"/>
          </a:solidFill>
          <a:ln/>
        </p:spPr>
      </p:sp>
      <p:sp>
        <p:nvSpPr>
          <p:cNvPr id="3" name="Text 1"/>
          <p:cNvSpPr txBox="1"/>
          <p:nvPr/>
        </p:nvSpPr>
        <p:spPr>
          <a:xfrm>
            <a:off x="640080" y="548640"/>
            <a:ext cx="290322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FRACHTBRIEFE, SCHÄDEN, FAHRER</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Spedition &amp; Logistik (erste Fassung)</a:t>
            </a:r>
            <a:endParaRPr lang="en-US" sz="3600" dirty="0"/>
          </a:p>
        </p:txBody>
      </p:sp>
      <p:sp>
        <p:nvSpPr>
          <p:cNvPr id="5" name="Shape 3"/>
          <p:cNvSpPr/>
          <p:nvPr/>
        </p:nvSpPr>
        <p:spPr>
          <a:xfrm>
            <a:off x="694944" y="2527910"/>
            <a:ext cx="146304" cy="146304"/>
          </a:xfrm>
          <a:prstGeom prst="roundRect">
            <a:avLst>
              <a:gd name="adj" fmla="val 25000"/>
            </a:avLst>
          </a:prstGeom>
          <a:solidFill>
            <a:schemeClr val="accent1"/>
          </a:solidFill>
          <a:ln/>
        </p:spPr>
      </p:sp>
      <p:sp>
        <p:nvSpPr>
          <p:cNvPr id="6" name="Text 4"/>
          <p:cNvSpPr txBox="1"/>
          <p:nvPr/>
        </p:nvSpPr>
        <p:spPr>
          <a:xfrm>
            <a:off x="1097280" y="2477110"/>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Ordner: </a:t>
            </a:r>
            <a:pPr indent="0" marL="0">
              <a:lnSpc>
                <a:spcPct val="100000"/>
              </a:lnSpc>
              <a:buNone/>
            </a:pPr>
            <a:r>
              <a:rPr lang="en-US" sz="1600" dirty="0">
                <a:solidFill>
                  <a:schemeClr val="tx1"/>
                </a:solidFill>
              </a:rPr>
              <a:t>Aufträge &amp; Frachtbriefe, Schäden, Zoll, Fahrer</a:t>
            </a:r>
            <a:endParaRPr lang="en-US" sz="1600" dirty="0"/>
          </a:p>
        </p:txBody>
      </p:sp>
      <p:sp>
        <p:nvSpPr>
          <p:cNvPr id="7" name="Shape 5"/>
          <p:cNvSpPr/>
          <p:nvPr/>
        </p:nvSpPr>
        <p:spPr>
          <a:xfrm>
            <a:off x="694944" y="3031846"/>
            <a:ext cx="146304" cy="146304"/>
          </a:xfrm>
          <a:prstGeom prst="roundRect">
            <a:avLst>
              <a:gd name="adj" fmla="val 25000"/>
            </a:avLst>
          </a:prstGeom>
          <a:solidFill>
            <a:schemeClr val="accent1"/>
          </a:solidFill>
          <a:ln/>
        </p:spPr>
      </p:sp>
      <p:sp>
        <p:nvSpPr>
          <p:cNvPr id="8" name="Text 6"/>
          <p:cNvSpPr txBox="1"/>
          <p:nvPr/>
        </p:nvSpPr>
        <p:spPr>
          <a:xfrm>
            <a:off x="1097280" y="2981046"/>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Arten: </a:t>
            </a:r>
            <a:pPr indent="0" marL="0">
              <a:lnSpc>
                <a:spcPct val="100000"/>
              </a:lnSpc>
              <a:buNone/>
            </a:pPr>
            <a:r>
              <a:rPr lang="en-US" sz="1600" dirty="0">
                <a:solidFill>
                  <a:schemeClr val="tx1"/>
                </a:solidFill>
              </a:rPr>
              <a:t>CMR-Frachtbrief, Frachtschaden, Maut, Tanken</a:t>
            </a:r>
            <a:endParaRPr lang="en-US" sz="1600" dirty="0"/>
          </a:p>
        </p:txBody>
      </p:sp>
      <p:sp>
        <p:nvSpPr>
          <p:cNvPr id="9" name="Shape 7"/>
          <p:cNvSpPr/>
          <p:nvPr/>
        </p:nvSpPr>
        <p:spPr>
          <a:xfrm>
            <a:off x="694944" y="3535782"/>
            <a:ext cx="146304" cy="146304"/>
          </a:xfrm>
          <a:prstGeom prst="roundRect">
            <a:avLst>
              <a:gd name="adj" fmla="val 25000"/>
            </a:avLst>
          </a:prstGeom>
          <a:solidFill>
            <a:schemeClr val="accent1"/>
          </a:solidFill>
          <a:ln/>
        </p:spPr>
      </p:sp>
      <p:sp>
        <p:nvSpPr>
          <p:cNvPr id="10" name="Text 8"/>
          <p:cNvSpPr txBox="1"/>
          <p:nvPr/>
        </p:nvSpPr>
        <p:spPr>
          <a:xfrm>
            <a:off x="1097280" y="3484982"/>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Formulare: </a:t>
            </a:r>
            <a:pPr indent="0" marL="0">
              <a:lnSpc>
                <a:spcPct val="100000"/>
              </a:lnSpc>
              <a:buNone/>
            </a:pPr>
            <a:r>
              <a:rPr lang="en-US" sz="1600" dirty="0">
                <a:solidFill>
                  <a:schemeClr val="tx1"/>
                </a:solidFill>
              </a:rPr>
              <a:t>Schadenanzeige, Abliefer­bestätigung</a:t>
            </a:r>
            <a:endParaRPr lang="en-US" sz="1600" dirty="0"/>
          </a:p>
        </p:txBody>
      </p:sp>
      <p:sp>
        <p:nvSpPr>
          <p:cNvPr id="11" name="Shape 9"/>
          <p:cNvSpPr/>
          <p:nvPr/>
        </p:nvSpPr>
        <p:spPr>
          <a:xfrm>
            <a:off x="694944" y="4039718"/>
            <a:ext cx="146304" cy="146304"/>
          </a:xfrm>
          <a:prstGeom prst="roundRect">
            <a:avLst>
              <a:gd name="adj" fmla="val 25000"/>
            </a:avLst>
          </a:prstGeom>
          <a:solidFill>
            <a:schemeClr val="accent1"/>
          </a:solidFill>
          <a:ln/>
        </p:spPr>
      </p:sp>
      <p:sp>
        <p:nvSpPr>
          <p:cNvPr id="12" name="Text 10"/>
          <p:cNvSpPr txBox="1"/>
          <p:nvPr/>
        </p:nvSpPr>
        <p:spPr>
          <a:xfrm>
            <a:off x="1097280" y="3988918"/>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Fristen: </a:t>
            </a:r>
            <a:pPr indent="0" marL="0">
              <a:lnSpc>
                <a:spcPct val="100000"/>
              </a:lnSpc>
              <a:buNone/>
            </a:pPr>
            <a:r>
              <a:rPr lang="en-US" sz="1600" dirty="0">
                <a:solidFill>
                  <a:schemeClr val="tx1"/>
                </a:solidFill>
              </a:rPr>
              <a:t>Schadensanzeige 7 Tage, Verjährung 1 Jahr</a:t>
            </a:r>
            <a:endParaRPr lang="en-US" sz="1600" dirty="0"/>
          </a:p>
        </p:txBody>
      </p:sp>
      <p:sp>
        <p:nvSpPr>
          <p:cNvPr id="13" name="Text 11"/>
          <p:cNvSpPr txBox="1"/>
          <p:nvPr/>
        </p:nvSpPr>
        <p:spPr>
          <a:xfrm>
            <a:off x="640080" y="4602582"/>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931766"/>
            <a:ext cx="5029200" cy="923544"/>
          </a:xfrm>
          <a:prstGeom prst="roundRect">
            <a:avLst>
              <a:gd name="adj" fmla="val 23762"/>
            </a:avLst>
          </a:prstGeom>
          <a:solidFill>
            <a:schemeClr val="tx1"/>
          </a:solidFill>
          <a:ln/>
        </p:spPr>
      </p:sp>
      <p:sp>
        <p:nvSpPr>
          <p:cNvPr id="15" name="Shape 13"/>
          <p:cNvSpPr/>
          <p:nvPr/>
        </p:nvSpPr>
        <p:spPr>
          <a:xfrm flipV="1">
            <a:off x="960120" y="5846166"/>
            <a:ext cx="292608" cy="237744"/>
          </a:xfrm>
          <a:prstGeom prst="rtTriangle">
            <a:avLst/>
          </a:prstGeom>
          <a:solidFill>
            <a:srgbClr val="16181D"/>
          </a:solidFill>
          <a:ln/>
        </p:spPr>
      </p:sp>
      <p:sp>
        <p:nvSpPr>
          <p:cNvPr id="16" name="Text 14"/>
          <p:cNvSpPr txBox="1"/>
          <p:nvPr/>
        </p:nvSpPr>
        <p:spPr>
          <a:xfrm>
            <a:off x="896112" y="4931766"/>
            <a:ext cx="4517136" cy="923544"/>
          </a:xfrm>
          <a:prstGeom prst="rect">
            <a:avLst/>
          </a:prstGeom>
          <a:noFill/>
          <a:ln/>
        </p:spPr>
        <p:txBody>
          <a:bodyPr wrap="square" lIns="0" tIns="0" rIns="0" bIns="0" rtlCol="0" anchor="ctr"/>
          <a:lstStyle/>
          <a:p>
            <a:pPr indent="0" marL="0">
              <a:lnSpc>
                <a:spcPct val="100000"/>
              </a:lnSpc>
              <a:buNone/>
            </a:pPr>
            <a:r>
              <a:rPr lang="en-US" sz="1800" b="1" dirty="0">
                <a:solidFill>
                  <a:schemeClr val="bg1"/>
                </a:solidFill>
              </a:rPr>
              <a:t>„Welche Schadensfristen laufen diese Woche ab?“ · „Welche Fahrerkarten laufen bald ab?“</a:t>
            </a:r>
            <a:endParaRPr lang="en-US" sz="18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spedition-schadenanzeige">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640080" y="548640"/>
            <a:ext cx="2468880" cy="292608"/>
          </a:xfrm>
          <a:prstGeom prst="roundRect">
            <a:avLst>
              <a:gd name="adj" fmla="val 50000"/>
            </a:avLst>
          </a:prstGeom>
          <a:solidFill>
            <a:schemeClr val="accent4"/>
          </a:solidFill>
          <a:ln/>
        </p:spPr>
      </p:sp>
      <p:sp>
        <p:nvSpPr>
          <p:cNvPr id="3" name="Text 1"/>
          <p:cNvSpPr txBox="1"/>
          <p:nvPr/>
        </p:nvSpPr>
        <p:spPr>
          <a:xfrm>
            <a:off x="640080" y="548640"/>
            <a:ext cx="246888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EINSÄTZE, EQUAL PAY, AÜG</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Zeitarbeit &amp; Personaldienstleister</a:t>
            </a:r>
            <a:endParaRPr lang="en-US" sz="3600" dirty="0"/>
          </a:p>
        </p:txBody>
      </p:sp>
      <p:sp>
        <p:nvSpPr>
          <p:cNvPr id="5" name="Shape 3"/>
          <p:cNvSpPr/>
          <p:nvPr/>
        </p:nvSpPr>
        <p:spPr>
          <a:xfrm>
            <a:off x="694944" y="2512416"/>
            <a:ext cx="146304" cy="146304"/>
          </a:xfrm>
          <a:prstGeom prst="roundRect">
            <a:avLst>
              <a:gd name="adj" fmla="val 25000"/>
            </a:avLst>
          </a:prstGeom>
          <a:solidFill>
            <a:schemeClr val="accent1"/>
          </a:solidFill>
          <a:ln/>
        </p:spPr>
      </p:sp>
      <p:sp>
        <p:nvSpPr>
          <p:cNvPr id="6" name="Text 4"/>
          <p:cNvSpPr txBox="1"/>
          <p:nvPr/>
        </p:nvSpPr>
        <p:spPr>
          <a:xfrm>
            <a:off x="1097280" y="2477110"/>
            <a:ext cx="4572000" cy="262636"/>
          </a:xfrm>
          <a:prstGeom prst="rect">
            <a:avLst/>
          </a:prstGeom>
          <a:noFill/>
          <a:ln/>
        </p:spPr>
        <p:txBody>
          <a:bodyPr wrap="square" lIns="0" tIns="0" rIns="0" bIns="0" rtlCol="0" anchor="t"/>
          <a:lstStyle/>
          <a:p>
            <a:pPr indent="0" marL="0">
              <a:lnSpc>
                <a:spcPct val="100000"/>
              </a:lnSpc>
              <a:buNone/>
            </a:pPr>
            <a:r>
              <a:rPr lang="en-US" sz="1400" b="1" dirty="0">
                <a:solidFill>
                  <a:schemeClr val="tx1"/>
                </a:solidFill>
              </a:rPr>
              <a:t>Ordner: </a:t>
            </a:r>
            <a:pPr indent="0" marL="0">
              <a:lnSpc>
                <a:spcPct val="100000"/>
              </a:lnSpc>
              <a:buNone/>
            </a:pPr>
            <a:r>
              <a:rPr lang="en-US" sz="1400" dirty="0">
                <a:solidFill>
                  <a:schemeClr val="tx1"/>
                </a:solidFill>
              </a:rPr>
              <a:t>Einsätze, Überlassungs­verträge, Einsatzbelege</a:t>
            </a:r>
            <a:endParaRPr lang="en-US" sz="1400" dirty="0"/>
          </a:p>
        </p:txBody>
      </p:sp>
      <p:sp>
        <p:nvSpPr>
          <p:cNvPr id="7" name="Shape 5"/>
          <p:cNvSpPr/>
          <p:nvPr/>
        </p:nvSpPr>
        <p:spPr>
          <a:xfrm>
            <a:off x="694944" y="2985364"/>
            <a:ext cx="146304" cy="146304"/>
          </a:xfrm>
          <a:prstGeom prst="roundRect">
            <a:avLst>
              <a:gd name="adj" fmla="val 25000"/>
            </a:avLst>
          </a:prstGeom>
          <a:solidFill>
            <a:schemeClr val="accent1"/>
          </a:solidFill>
          <a:ln/>
        </p:spPr>
      </p:sp>
      <p:sp>
        <p:nvSpPr>
          <p:cNvPr id="8" name="Text 6"/>
          <p:cNvSpPr txBox="1"/>
          <p:nvPr/>
        </p:nvSpPr>
        <p:spPr>
          <a:xfrm>
            <a:off x="1097280" y="2950058"/>
            <a:ext cx="4572000" cy="262636"/>
          </a:xfrm>
          <a:prstGeom prst="rect">
            <a:avLst/>
          </a:prstGeom>
          <a:noFill/>
          <a:ln/>
        </p:spPr>
        <p:txBody>
          <a:bodyPr wrap="square" lIns="0" tIns="0" rIns="0" bIns="0" rtlCol="0" anchor="t"/>
          <a:lstStyle/>
          <a:p>
            <a:pPr indent="0" marL="0">
              <a:lnSpc>
                <a:spcPct val="100000"/>
              </a:lnSpc>
              <a:buNone/>
            </a:pPr>
            <a:r>
              <a:rPr lang="en-US" sz="1400" b="1" dirty="0">
                <a:solidFill>
                  <a:schemeClr val="tx1"/>
                </a:solidFill>
              </a:rPr>
              <a:t>Arten: </a:t>
            </a:r>
            <a:pPr indent="0" marL="0">
              <a:lnSpc>
                <a:spcPct val="100000"/>
              </a:lnSpc>
              <a:buNone/>
            </a:pPr>
            <a:r>
              <a:rPr lang="en-US" sz="1400" dirty="0">
                <a:solidFill>
                  <a:schemeClr val="tx1"/>
                </a:solidFill>
              </a:rPr>
              <a:t>Überlassungs­vertrag, AÜG-Erlaubnis, Stundennachweis</a:t>
            </a:r>
            <a:endParaRPr lang="en-US" sz="1400" dirty="0"/>
          </a:p>
        </p:txBody>
      </p:sp>
      <p:sp>
        <p:nvSpPr>
          <p:cNvPr id="9" name="Shape 7"/>
          <p:cNvSpPr/>
          <p:nvPr/>
        </p:nvSpPr>
        <p:spPr>
          <a:xfrm>
            <a:off x="694944" y="3458312"/>
            <a:ext cx="146304" cy="146304"/>
          </a:xfrm>
          <a:prstGeom prst="roundRect">
            <a:avLst>
              <a:gd name="adj" fmla="val 25000"/>
            </a:avLst>
          </a:prstGeom>
          <a:solidFill>
            <a:schemeClr val="accent1"/>
          </a:solidFill>
          <a:ln/>
        </p:spPr>
      </p:sp>
      <p:sp>
        <p:nvSpPr>
          <p:cNvPr id="10" name="Text 8"/>
          <p:cNvSpPr txBox="1"/>
          <p:nvPr/>
        </p:nvSpPr>
        <p:spPr>
          <a:xfrm>
            <a:off x="1097280" y="3423006"/>
            <a:ext cx="4572000" cy="262636"/>
          </a:xfrm>
          <a:prstGeom prst="rect">
            <a:avLst/>
          </a:prstGeom>
          <a:noFill/>
          <a:ln/>
        </p:spPr>
        <p:txBody>
          <a:bodyPr wrap="square" lIns="0" tIns="0" rIns="0" bIns="0" rtlCol="0" anchor="t"/>
          <a:lstStyle/>
          <a:p>
            <a:pPr indent="0" marL="0">
              <a:lnSpc>
                <a:spcPct val="100000"/>
              </a:lnSpc>
              <a:buNone/>
            </a:pPr>
            <a:r>
              <a:rPr lang="en-US" sz="1400" b="1" dirty="0">
                <a:solidFill>
                  <a:schemeClr val="tx1"/>
                </a:solidFill>
              </a:rPr>
              <a:t>Formulare: </a:t>
            </a:r>
            <a:pPr indent="0" marL="0">
              <a:lnSpc>
                <a:spcPct val="100000"/>
              </a:lnSpc>
              <a:buNone/>
            </a:pPr>
            <a:r>
              <a:rPr lang="en-US" sz="1400" dirty="0">
                <a:solidFill>
                  <a:schemeClr val="tx1"/>
                </a:solidFill>
              </a:rPr>
              <a:t>Einsatz-Start-Check, Einsatzbeleg, Verlängerung</a:t>
            </a:r>
            <a:endParaRPr lang="en-US" sz="1400" dirty="0"/>
          </a:p>
        </p:txBody>
      </p:sp>
      <p:sp>
        <p:nvSpPr>
          <p:cNvPr id="11" name="Shape 9"/>
          <p:cNvSpPr/>
          <p:nvPr/>
        </p:nvSpPr>
        <p:spPr>
          <a:xfrm>
            <a:off x="694944" y="3931260"/>
            <a:ext cx="146304" cy="146304"/>
          </a:xfrm>
          <a:prstGeom prst="roundRect">
            <a:avLst>
              <a:gd name="adj" fmla="val 25000"/>
            </a:avLst>
          </a:prstGeom>
          <a:solidFill>
            <a:schemeClr val="accent1"/>
          </a:solidFill>
          <a:ln/>
        </p:spPr>
      </p:sp>
      <p:sp>
        <p:nvSpPr>
          <p:cNvPr id="12" name="Text 10"/>
          <p:cNvSpPr txBox="1"/>
          <p:nvPr/>
        </p:nvSpPr>
        <p:spPr>
          <a:xfrm>
            <a:off x="1097280" y="3895954"/>
            <a:ext cx="4572000" cy="262636"/>
          </a:xfrm>
          <a:prstGeom prst="rect">
            <a:avLst/>
          </a:prstGeom>
          <a:noFill/>
          <a:ln/>
        </p:spPr>
        <p:txBody>
          <a:bodyPr wrap="square" lIns="0" tIns="0" rIns="0" bIns="0" rtlCol="0" anchor="t"/>
          <a:lstStyle/>
          <a:p>
            <a:pPr indent="0" marL="0">
              <a:lnSpc>
                <a:spcPct val="100000"/>
              </a:lnSpc>
              <a:buNone/>
            </a:pPr>
            <a:r>
              <a:rPr lang="en-US" sz="1400" b="1" dirty="0">
                <a:solidFill>
                  <a:schemeClr val="tx1"/>
                </a:solidFill>
              </a:rPr>
              <a:t>Fristen: </a:t>
            </a:r>
            <a:pPr indent="0" marL="0">
              <a:lnSpc>
                <a:spcPct val="100000"/>
              </a:lnSpc>
              <a:buNone/>
            </a:pPr>
            <a:r>
              <a:rPr lang="en-US" sz="1400" dirty="0">
                <a:solidFill>
                  <a:schemeClr val="tx1"/>
                </a:solidFill>
              </a:rPr>
              <a:t>Equal Pay ab, Höchstdauer, Erlaubnis verlängern</a:t>
            </a:r>
            <a:endParaRPr lang="en-US" sz="1400" dirty="0"/>
          </a:p>
        </p:txBody>
      </p:sp>
      <p:sp>
        <p:nvSpPr>
          <p:cNvPr id="13" name="Text 11"/>
          <p:cNvSpPr txBox="1"/>
          <p:nvPr/>
        </p:nvSpPr>
        <p:spPr>
          <a:xfrm>
            <a:off x="640080" y="447863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807814"/>
            <a:ext cx="5029200" cy="923544"/>
          </a:xfrm>
          <a:prstGeom prst="roundRect">
            <a:avLst>
              <a:gd name="adj" fmla="val 23762"/>
            </a:avLst>
          </a:prstGeom>
          <a:solidFill>
            <a:schemeClr val="tx1"/>
          </a:solidFill>
          <a:ln/>
        </p:spPr>
      </p:sp>
      <p:sp>
        <p:nvSpPr>
          <p:cNvPr id="15" name="Shape 13"/>
          <p:cNvSpPr/>
          <p:nvPr/>
        </p:nvSpPr>
        <p:spPr>
          <a:xfrm flipV="1">
            <a:off x="960120" y="5722214"/>
            <a:ext cx="292608" cy="237744"/>
          </a:xfrm>
          <a:prstGeom prst="rtTriangle">
            <a:avLst/>
          </a:prstGeom>
          <a:solidFill>
            <a:srgbClr val="16181D"/>
          </a:solidFill>
          <a:ln/>
        </p:spPr>
      </p:sp>
      <p:sp>
        <p:nvSpPr>
          <p:cNvPr id="16" name="Text 14"/>
          <p:cNvSpPr txBox="1"/>
          <p:nvPr/>
        </p:nvSpPr>
        <p:spPr>
          <a:xfrm>
            <a:off x="896112" y="4807814"/>
            <a:ext cx="4517136" cy="923544"/>
          </a:xfrm>
          <a:prstGeom prst="rect">
            <a:avLst/>
          </a:prstGeom>
          <a:noFill/>
          <a:ln/>
        </p:spPr>
        <p:txBody>
          <a:bodyPr wrap="square" lIns="0" tIns="0" rIns="0" bIns="0" rtlCol="0" anchor="ctr"/>
          <a:lstStyle/>
          <a:p>
            <a:pPr indent="0" marL="0">
              <a:lnSpc>
                <a:spcPct val="100000"/>
              </a:lnSpc>
              <a:buNone/>
            </a:pPr>
            <a:r>
              <a:rPr lang="en-US" sz="1800" b="1" dirty="0">
                <a:solidFill>
                  <a:schemeClr val="bg1"/>
                </a:solidFill>
              </a:rPr>
              <a:t>„Welche Einsätze erreichen bald Equal Pay?“ · „Stunden gegen Rechnung abgleichen“</a:t>
            </a:r>
            <a:endParaRPr lang="en-US" sz="18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zeitarbeit-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640080" y="548640"/>
            <a:ext cx="2555748" cy="292608"/>
          </a:xfrm>
          <a:prstGeom prst="roundRect">
            <a:avLst>
              <a:gd name="adj" fmla="val 50000"/>
            </a:avLst>
          </a:prstGeom>
          <a:solidFill>
            <a:schemeClr val="accent4"/>
          </a:solidFill>
          <a:ln/>
        </p:spPr>
      </p:sp>
      <p:sp>
        <p:nvSpPr>
          <p:cNvPr id="3" name="Text 1"/>
          <p:cNvSpPr txBox="1"/>
          <p:nvPr/>
        </p:nvSpPr>
        <p:spPr>
          <a:xfrm>
            <a:off x="640080" y="548640"/>
            <a:ext cx="2555748"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OBJEKTE, SCHICHTEN, § 34A</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Sicherheitsdienst</a:t>
            </a:r>
            <a:endParaRPr lang="en-US" sz="3600" dirty="0"/>
          </a:p>
        </p:txBody>
      </p:sp>
      <p:sp>
        <p:nvSpPr>
          <p:cNvPr id="5" name="Shape 3"/>
          <p:cNvSpPr/>
          <p:nvPr/>
        </p:nvSpPr>
        <p:spPr>
          <a:xfrm>
            <a:off x="694944" y="2005762"/>
            <a:ext cx="146304" cy="146304"/>
          </a:xfrm>
          <a:prstGeom prst="roundRect">
            <a:avLst>
              <a:gd name="adj" fmla="val 25000"/>
            </a:avLst>
          </a:prstGeom>
          <a:solidFill>
            <a:schemeClr val="accent1"/>
          </a:solidFill>
          <a:ln/>
        </p:spPr>
      </p:sp>
      <p:sp>
        <p:nvSpPr>
          <p:cNvPr id="6" name="Text 4"/>
          <p:cNvSpPr txBox="1"/>
          <p:nvPr/>
        </p:nvSpPr>
        <p:spPr>
          <a:xfrm>
            <a:off x="1097280" y="1947215"/>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Ordner: </a:t>
            </a:r>
            <a:pPr indent="0" marL="0">
              <a:lnSpc>
                <a:spcPct val="100000"/>
              </a:lnSpc>
              <a:buNone/>
            </a:pPr>
            <a:r>
              <a:rPr lang="en-US" sz="1700" dirty="0">
                <a:solidFill>
                  <a:schemeClr val="tx1"/>
                </a:solidFill>
              </a:rPr>
              <a:t>Objekte, Schicht- und Vorfallberichte, Schlüsselbuch</a:t>
            </a:r>
            <a:endParaRPr lang="en-US" sz="1700" dirty="0"/>
          </a:p>
        </p:txBody>
      </p:sp>
      <p:sp>
        <p:nvSpPr>
          <p:cNvPr id="7" name="Shape 5"/>
          <p:cNvSpPr/>
          <p:nvPr/>
        </p:nvSpPr>
        <p:spPr>
          <a:xfrm>
            <a:off x="694944" y="2788590"/>
            <a:ext cx="146304" cy="146304"/>
          </a:xfrm>
          <a:prstGeom prst="roundRect">
            <a:avLst>
              <a:gd name="adj" fmla="val 25000"/>
            </a:avLst>
          </a:prstGeom>
          <a:solidFill>
            <a:schemeClr val="accent1"/>
          </a:solidFill>
          <a:ln/>
        </p:spPr>
      </p:sp>
      <p:sp>
        <p:nvSpPr>
          <p:cNvPr id="8" name="Text 6"/>
          <p:cNvSpPr txBox="1"/>
          <p:nvPr/>
        </p:nvSpPr>
        <p:spPr>
          <a:xfrm>
            <a:off x="1097280" y="2730043"/>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Arten: </a:t>
            </a:r>
            <a:pPr indent="0" marL="0">
              <a:lnSpc>
                <a:spcPct val="100000"/>
              </a:lnSpc>
              <a:buNone/>
            </a:pPr>
            <a:r>
              <a:rPr lang="en-US" sz="1700" dirty="0">
                <a:solidFill>
                  <a:schemeClr val="tx1"/>
                </a:solidFill>
              </a:rPr>
              <a:t>Unterrichtung, Sachkunde, Bewacherregister</a:t>
            </a:r>
            <a:endParaRPr lang="en-US" sz="1700" dirty="0"/>
          </a:p>
        </p:txBody>
      </p:sp>
      <p:sp>
        <p:nvSpPr>
          <p:cNvPr id="9" name="Shape 7"/>
          <p:cNvSpPr/>
          <p:nvPr/>
        </p:nvSpPr>
        <p:spPr>
          <a:xfrm>
            <a:off x="694944" y="3571418"/>
            <a:ext cx="146304" cy="146304"/>
          </a:xfrm>
          <a:prstGeom prst="roundRect">
            <a:avLst>
              <a:gd name="adj" fmla="val 25000"/>
            </a:avLst>
          </a:prstGeom>
          <a:solidFill>
            <a:schemeClr val="accent1"/>
          </a:solidFill>
          <a:ln/>
        </p:spPr>
      </p:sp>
      <p:sp>
        <p:nvSpPr>
          <p:cNvPr id="10" name="Text 8"/>
          <p:cNvSpPr txBox="1"/>
          <p:nvPr/>
        </p:nvSpPr>
        <p:spPr>
          <a:xfrm>
            <a:off x="1097280" y="3512871"/>
            <a:ext cx="4572000" cy="572516"/>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Formulare: </a:t>
            </a:r>
            <a:pPr indent="0" marL="0">
              <a:lnSpc>
                <a:spcPct val="100000"/>
              </a:lnSpc>
              <a:buNone/>
            </a:pPr>
            <a:r>
              <a:rPr lang="en-US" sz="1700" dirty="0">
                <a:solidFill>
                  <a:schemeClr val="tx1"/>
                </a:solidFill>
              </a:rPr>
              <a:t>Schichtbericht, Schlüsselbuch, Nachweise</a:t>
            </a:r>
            <a:endParaRPr lang="en-US" sz="1700" dirty="0"/>
          </a:p>
        </p:txBody>
      </p:sp>
      <p:sp>
        <p:nvSpPr>
          <p:cNvPr id="11" name="Shape 9"/>
          <p:cNvSpPr/>
          <p:nvPr/>
        </p:nvSpPr>
        <p:spPr>
          <a:xfrm>
            <a:off x="694944" y="4354246"/>
            <a:ext cx="146304" cy="146304"/>
          </a:xfrm>
          <a:prstGeom prst="roundRect">
            <a:avLst>
              <a:gd name="adj" fmla="val 25000"/>
            </a:avLst>
          </a:prstGeom>
          <a:solidFill>
            <a:schemeClr val="accent1"/>
          </a:solidFill>
          <a:ln/>
        </p:spPr>
      </p:sp>
      <p:sp>
        <p:nvSpPr>
          <p:cNvPr id="12" name="Text 10"/>
          <p:cNvSpPr txBox="1"/>
          <p:nvPr/>
        </p:nvSpPr>
        <p:spPr>
          <a:xfrm>
            <a:off x="1097280" y="4295699"/>
            <a:ext cx="4572000" cy="309118"/>
          </a:xfrm>
          <a:prstGeom prst="rect">
            <a:avLst/>
          </a:prstGeom>
          <a:noFill/>
          <a:ln/>
        </p:spPr>
        <p:txBody>
          <a:bodyPr wrap="square" lIns="0" tIns="0" rIns="0" bIns="0" rtlCol="0" anchor="t"/>
          <a:lstStyle/>
          <a:p>
            <a:pPr indent="0" marL="0">
              <a:lnSpc>
                <a:spcPct val="100000"/>
              </a:lnSpc>
              <a:buNone/>
            </a:pPr>
            <a:r>
              <a:rPr lang="en-US" sz="1700" b="1" dirty="0">
                <a:solidFill>
                  <a:schemeClr val="tx1"/>
                </a:solidFill>
              </a:rPr>
              <a:t>Fristen: </a:t>
            </a:r>
            <a:pPr indent="0" marL="0">
              <a:lnSpc>
                <a:spcPct val="100000"/>
              </a:lnSpc>
              <a:buNone/>
            </a:pPr>
            <a:r>
              <a:rPr lang="en-US" sz="1700" dirty="0">
                <a:solidFill>
                  <a:schemeClr val="tx1"/>
                </a:solidFill>
              </a:rPr>
              <a:t>Zuverlässigkeit, Erste Hilfe, Dienstausweis</a:t>
            </a:r>
            <a:endParaRPr lang="en-US" sz="1700" dirty="0"/>
          </a:p>
        </p:txBody>
      </p:sp>
      <p:sp>
        <p:nvSpPr>
          <p:cNvPr id="13" name="Text 11"/>
          <p:cNvSpPr txBox="1"/>
          <p:nvPr/>
        </p:nvSpPr>
        <p:spPr>
          <a:xfrm>
            <a:off x="640080" y="4754880"/>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5084064"/>
            <a:ext cx="5029200" cy="892556"/>
          </a:xfrm>
          <a:prstGeom prst="roundRect">
            <a:avLst>
              <a:gd name="adj" fmla="val 24587"/>
            </a:avLst>
          </a:prstGeom>
          <a:solidFill>
            <a:schemeClr val="tx1"/>
          </a:solidFill>
          <a:ln/>
        </p:spPr>
      </p:sp>
      <p:sp>
        <p:nvSpPr>
          <p:cNvPr id="15" name="Shape 13"/>
          <p:cNvSpPr/>
          <p:nvPr/>
        </p:nvSpPr>
        <p:spPr>
          <a:xfrm flipV="1">
            <a:off x="960120" y="5967476"/>
            <a:ext cx="292608" cy="237744"/>
          </a:xfrm>
          <a:prstGeom prst="rtTriangle">
            <a:avLst/>
          </a:prstGeom>
          <a:solidFill>
            <a:srgbClr val="16181D"/>
          </a:solidFill>
          <a:ln/>
        </p:spPr>
      </p:sp>
      <p:sp>
        <p:nvSpPr>
          <p:cNvPr id="16" name="Text 14"/>
          <p:cNvSpPr txBox="1"/>
          <p:nvPr/>
        </p:nvSpPr>
        <p:spPr>
          <a:xfrm>
            <a:off x="896112" y="5084064"/>
            <a:ext cx="4517136" cy="892556"/>
          </a:xfrm>
          <a:prstGeom prst="rect">
            <a:avLst/>
          </a:prstGeom>
          <a:noFill/>
          <a:ln/>
        </p:spPr>
        <p:txBody>
          <a:bodyPr wrap="square" lIns="0" tIns="0" rIns="0" bIns="0" rtlCol="0" anchor="ctr"/>
          <a:lstStyle/>
          <a:p>
            <a:pPr indent="0" marL="0">
              <a:lnSpc>
                <a:spcPct val="100000"/>
              </a:lnSpc>
              <a:buNone/>
            </a:pPr>
            <a:r>
              <a:rPr lang="en-US" sz="1700" b="1" dirty="0">
                <a:solidFill>
                  <a:schemeClr val="bg1"/>
                </a:solidFill>
              </a:rPr>
              <a:t>„Schichtbericht: 22 Uhr Tor 3 offen, verschlossen“ · „Welche Nachweise laufen ab?“</a:t>
            </a:r>
            <a:endParaRPr lang="en-US" sz="1700" dirty="0"/>
          </a:p>
        </p:txBody>
      </p:sp>
      <p:sp>
        <p:nvSpPr>
          <p:cNvPr id="17" name="Bildschirmfoto Rahmen"/>
          <p:cNvSpPr/>
          <p:nvPr/>
        </p:nvSpPr>
        <p:spPr>
          <a:xfrm>
            <a:off x="6080760" y="753307"/>
            <a:ext cx="5470855" cy="5122786"/>
          </a:xfrm>
          <a:prstGeom prst="roundRect">
            <a:avLst>
              <a:gd name="adj" fmla="val 3213"/>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sicherheitsdienst-formular">    </p:cNvPr>
          <p:cNvPicPr>
            <a:picLocks noChangeAspect="1"/>
          </p:cNvPicPr>
          <p:nvPr/>
        </p:nvPicPr>
        <p:blipFill>
          <a:blip r:embed="rId1"/>
          <a:stretch>
            <a:fillRect/>
          </a:stretch>
        </p:blipFill>
        <p:spPr>
          <a:xfrm>
            <a:off x="6172200" y="844747"/>
            <a:ext cx="5287975" cy="4939906"/>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640080" y="548640"/>
            <a:ext cx="3771900" cy="292608"/>
          </a:xfrm>
          <a:prstGeom prst="roundRect">
            <a:avLst>
              <a:gd name="adj" fmla="val 50000"/>
            </a:avLst>
          </a:prstGeom>
          <a:solidFill>
            <a:schemeClr val="accent4"/>
          </a:solidFill>
          <a:ln/>
        </p:spPr>
      </p:sp>
      <p:sp>
        <p:nvSpPr>
          <p:cNvPr id="3" name="Text 1"/>
          <p:cNvSpPr txBox="1"/>
          <p:nvPr/>
        </p:nvSpPr>
        <p:spPr>
          <a:xfrm>
            <a:off x="640080" y="548640"/>
            <a:ext cx="3771900"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OBJEKTE, LEISTUNGS­NACHWEISE, PRÜFUNGEN</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Gebäudereinigung &amp; Facility</a:t>
            </a:r>
            <a:endParaRPr lang="en-US" sz="3600" dirty="0"/>
          </a:p>
        </p:txBody>
      </p:sp>
      <p:sp>
        <p:nvSpPr>
          <p:cNvPr id="5" name="Shape 3"/>
          <p:cNvSpPr/>
          <p:nvPr/>
        </p:nvSpPr>
        <p:spPr>
          <a:xfrm>
            <a:off x="694944" y="2520163"/>
            <a:ext cx="146304" cy="146304"/>
          </a:xfrm>
          <a:prstGeom prst="roundRect">
            <a:avLst>
              <a:gd name="adj" fmla="val 25000"/>
            </a:avLst>
          </a:prstGeom>
          <a:solidFill>
            <a:schemeClr val="accent1"/>
          </a:solidFill>
          <a:ln/>
        </p:spPr>
      </p:sp>
      <p:sp>
        <p:nvSpPr>
          <p:cNvPr id="6" name="Text 4"/>
          <p:cNvSpPr txBox="1"/>
          <p:nvPr/>
        </p:nvSpPr>
        <p:spPr>
          <a:xfrm>
            <a:off x="1097280" y="2477110"/>
            <a:ext cx="4572000" cy="27813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Ordner: </a:t>
            </a:r>
            <a:pPr indent="0" marL="0">
              <a:lnSpc>
                <a:spcPct val="100000"/>
              </a:lnSpc>
              <a:buNone/>
            </a:pPr>
            <a:r>
              <a:rPr lang="en-US" sz="1500" dirty="0">
                <a:solidFill>
                  <a:schemeClr val="tx1"/>
                </a:solidFill>
              </a:rPr>
              <a:t>Objekte, Begehungen, Sicherheits­datenblätter</a:t>
            </a:r>
            <a:endParaRPr lang="en-US" sz="1500" dirty="0"/>
          </a:p>
        </p:txBody>
      </p:sp>
      <p:sp>
        <p:nvSpPr>
          <p:cNvPr id="7" name="Shape 5"/>
          <p:cNvSpPr/>
          <p:nvPr/>
        </p:nvSpPr>
        <p:spPr>
          <a:xfrm>
            <a:off x="694944" y="3008605"/>
            <a:ext cx="146304" cy="146304"/>
          </a:xfrm>
          <a:prstGeom prst="roundRect">
            <a:avLst>
              <a:gd name="adj" fmla="val 25000"/>
            </a:avLst>
          </a:prstGeom>
          <a:solidFill>
            <a:schemeClr val="accent1"/>
          </a:solidFill>
          <a:ln/>
        </p:spPr>
      </p:sp>
      <p:sp>
        <p:nvSpPr>
          <p:cNvPr id="8" name="Text 6"/>
          <p:cNvSpPr txBox="1"/>
          <p:nvPr/>
        </p:nvSpPr>
        <p:spPr>
          <a:xfrm>
            <a:off x="1097280" y="2965552"/>
            <a:ext cx="4572000" cy="27813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Arten: </a:t>
            </a:r>
            <a:pPr indent="0" marL="0">
              <a:lnSpc>
                <a:spcPct val="100000"/>
              </a:lnSpc>
              <a:buNone/>
            </a:pPr>
            <a:r>
              <a:rPr lang="en-US" sz="1500" dirty="0">
                <a:solidFill>
                  <a:schemeClr val="tx1"/>
                </a:solidFill>
              </a:rPr>
              <a:t>Leistungs­verzeichnis, Reinigungsplan, Prüfbericht</a:t>
            </a:r>
            <a:endParaRPr lang="en-US" sz="1500" dirty="0"/>
          </a:p>
        </p:txBody>
      </p:sp>
      <p:sp>
        <p:nvSpPr>
          <p:cNvPr id="9" name="Shape 7"/>
          <p:cNvSpPr/>
          <p:nvPr/>
        </p:nvSpPr>
        <p:spPr>
          <a:xfrm>
            <a:off x="694944" y="3497047"/>
            <a:ext cx="146304" cy="146304"/>
          </a:xfrm>
          <a:prstGeom prst="roundRect">
            <a:avLst>
              <a:gd name="adj" fmla="val 25000"/>
            </a:avLst>
          </a:prstGeom>
          <a:solidFill>
            <a:schemeClr val="accent1"/>
          </a:solidFill>
          <a:ln/>
        </p:spPr>
      </p:sp>
      <p:sp>
        <p:nvSpPr>
          <p:cNvPr id="10" name="Text 8"/>
          <p:cNvSpPr txBox="1"/>
          <p:nvPr/>
        </p:nvSpPr>
        <p:spPr>
          <a:xfrm>
            <a:off x="1097280" y="3453994"/>
            <a:ext cx="4572000" cy="27813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Formulare: </a:t>
            </a:r>
            <a:pPr indent="0" marL="0">
              <a:lnSpc>
                <a:spcPct val="100000"/>
              </a:lnSpc>
              <a:buNone/>
            </a:pPr>
            <a:r>
              <a:rPr lang="en-US" sz="1500" dirty="0">
                <a:solidFill>
                  <a:schemeClr val="tx1"/>
                </a:solidFill>
              </a:rPr>
              <a:t>Leistungs­nachweis, Begehung, Reklamation</a:t>
            </a:r>
            <a:endParaRPr lang="en-US" sz="1500" dirty="0"/>
          </a:p>
        </p:txBody>
      </p:sp>
      <p:sp>
        <p:nvSpPr>
          <p:cNvPr id="11" name="Shape 9"/>
          <p:cNvSpPr/>
          <p:nvPr/>
        </p:nvSpPr>
        <p:spPr>
          <a:xfrm>
            <a:off x="694944" y="3985489"/>
            <a:ext cx="146304" cy="146304"/>
          </a:xfrm>
          <a:prstGeom prst="roundRect">
            <a:avLst>
              <a:gd name="adj" fmla="val 25000"/>
            </a:avLst>
          </a:prstGeom>
          <a:solidFill>
            <a:schemeClr val="accent1"/>
          </a:solidFill>
          <a:ln/>
        </p:spPr>
      </p:sp>
      <p:sp>
        <p:nvSpPr>
          <p:cNvPr id="12" name="Text 10"/>
          <p:cNvSpPr txBox="1"/>
          <p:nvPr/>
        </p:nvSpPr>
        <p:spPr>
          <a:xfrm>
            <a:off x="1097280" y="3942436"/>
            <a:ext cx="4572000" cy="278130"/>
          </a:xfrm>
          <a:prstGeom prst="rect">
            <a:avLst/>
          </a:prstGeom>
          <a:noFill/>
          <a:ln/>
        </p:spPr>
        <p:txBody>
          <a:bodyPr wrap="square" lIns="0" tIns="0" rIns="0" bIns="0" rtlCol="0" anchor="t"/>
          <a:lstStyle/>
          <a:p>
            <a:pPr indent="0" marL="0">
              <a:lnSpc>
                <a:spcPct val="100000"/>
              </a:lnSpc>
              <a:buNone/>
            </a:pPr>
            <a:r>
              <a:rPr lang="en-US" sz="1500" b="1" dirty="0">
                <a:solidFill>
                  <a:schemeClr val="tx1"/>
                </a:solidFill>
              </a:rPr>
              <a:t>Fristen: </a:t>
            </a:r>
            <a:pPr indent="0" marL="0">
              <a:lnSpc>
                <a:spcPct val="100000"/>
              </a:lnSpc>
              <a:buNone/>
            </a:pPr>
            <a:r>
              <a:rPr lang="en-US" sz="1500" dirty="0">
                <a:solidFill>
                  <a:schemeClr val="tx1"/>
                </a:solidFill>
              </a:rPr>
              <a:t>Geräte- und Leiterprüfung, Nachunternehmer</a:t>
            </a:r>
            <a:endParaRPr lang="en-US" sz="1500" dirty="0"/>
          </a:p>
        </p:txBody>
      </p:sp>
      <p:sp>
        <p:nvSpPr>
          <p:cNvPr id="13" name="Text 11"/>
          <p:cNvSpPr txBox="1"/>
          <p:nvPr/>
        </p:nvSpPr>
        <p:spPr>
          <a:xfrm>
            <a:off x="640080" y="4540606"/>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869790"/>
            <a:ext cx="5029200" cy="892556"/>
          </a:xfrm>
          <a:prstGeom prst="roundRect">
            <a:avLst>
              <a:gd name="adj" fmla="val 24587"/>
            </a:avLst>
          </a:prstGeom>
          <a:solidFill>
            <a:schemeClr val="tx1"/>
          </a:solidFill>
          <a:ln/>
        </p:spPr>
      </p:sp>
      <p:sp>
        <p:nvSpPr>
          <p:cNvPr id="15" name="Shape 13"/>
          <p:cNvSpPr/>
          <p:nvPr/>
        </p:nvSpPr>
        <p:spPr>
          <a:xfrm flipV="1">
            <a:off x="960120" y="5753202"/>
            <a:ext cx="292608" cy="237744"/>
          </a:xfrm>
          <a:prstGeom prst="rtTriangle">
            <a:avLst/>
          </a:prstGeom>
          <a:solidFill>
            <a:srgbClr val="16181D"/>
          </a:solidFill>
          <a:ln/>
        </p:spPr>
      </p:sp>
      <p:sp>
        <p:nvSpPr>
          <p:cNvPr id="16" name="Text 14"/>
          <p:cNvSpPr txBox="1"/>
          <p:nvPr/>
        </p:nvSpPr>
        <p:spPr>
          <a:xfrm>
            <a:off x="896112" y="4869790"/>
            <a:ext cx="4517136" cy="892556"/>
          </a:xfrm>
          <a:prstGeom prst="rect">
            <a:avLst/>
          </a:prstGeom>
          <a:noFill/>
          <a:ln/>
        </p:spPr>
        <p:txBody>
          <a:bodyPr wrap="square" lIns="0" tIns="0" rIns="0" bIns="0" rtlCol="0" anchor="ctr"/>
          <a:lstStyle/>
          <a:p>
            <a:pPr indent="0" marL="0">
              <a:lnSpc>
                <a:spcPct val="100000"/>
              </a:lnSpc>
              <a:buNone/>
            </a:pPr>
            <a:r>
              <a:rPr lang="en-US" sz="1700" b="1" dirty="0">
                <a:solidFill>
                  <a:schemeClr val="bg1"/>
                </a:solidFill>
              </a:rPr>
              <a:t>„Reklamation aufnehmen“ · „Welche Prüfungen sind fällig?“ · „Begehung festhalten“</a:t>
            </a:r>
            <a:endParaRPr lang="en-US" sz="17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gebaeudereinigung-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640080" y="548640"/>
            <a:ext cx="1426464" cy="292608"/>
          </a:xfrm>
          <a:prstGeom prst="roundRect">
            <a:avLst>
              <a:gd name="adj" fmla="val 50000"/>
            </a:avLst>
          </a:prstGeom>
          <a:solidFill>
            <a:schemeClr val="accent4"/>
          </a:solidFill>
          <a:ln/>
        </p:spPr>
      </p:sp>
      <p:sp>
        <p:nvSpPr>
          <p:cNvPr id="3" name="Text 1"/>
          <p:cNvSpPr txBox="1"/>
          <p:nvPr/>
        </p:nvSpPr>
        <p:spPr>
          <a:xfrm>
            <a:off x="640080" y="548640"/>
            <a:ext cx="1426464" cy="292608"/>
          </a:xfrm>
          <a:prstGeom prst="rect">
            <a:avLst/>
          </a:prstGeom>
          <a:noFill/>
          <a:ln/>
        </p:spPr>
        <p:txBody>
          <a:bodyPr wrap="square" lIns="0" tIns="0" rIns="0" bIns="0" rtlCol="0" anchor="ctr"/>
          <a:lstStyle/>
          <a:p>
            <a:pPr algn="ctr" indent="0" marL="0">
              <a:lnSpc>
                <a:spcPct val="100000"/>
              </a:lnSpc>
              <a:buNone/>
            </a:pPr>
            <a:r>
              <a:rPr lang="en-US" sz="1100" b="1" spc="100" kern="0" dirty="0">
                <a:solidFill>
                  <a:schemeClr val="tx1"/>
                </a:solidFill>
              </a:rPr>
              <a:t>FÜR ZU HAUSE</a:t>
            </a:r>
            <a:endParaRPr lang="en-US" sz="1100" dirty="0"/>
          </a:p>
        </p:txBody>
      </p:sp>
      <p:sp>
        <p:nvSpPr>
          <p:cNvPr id="4" name="Text 2"/>
          <p:cNvSpPr txBox="1"/>
          <p:nvPr/>
        </p:nvSpPr>
        <p:spPr>
          <a:xfrm>
            <a:off x="640080" y="1051560"/>
            <a:ext cx="5029200" cy="1188720"/>
          </a:xfrm>
          <a:prstGeom prst="rect">
            <a:avLst/>
          </a:prstGeom>
          <a:noFill/>
          <a:ln/>
        </p:spPr>
        <p:txBody>
          <a:bodyPr wrap="square" lIns="0" tIns="0" rIns="0" bIns="0" rtlCol="0" anchor="t"/>
          <a:lstStyle/>
          <a:p>
            <a:pPr indent="0" marL="0">
              <a:lnSpc>
                <a:spcPct val="95000"/>
              </a:lnSpc>
              <a:buNone/>
            </a:pPr>
            <a:r>
              <a:rPr lang="en-US" sz="3600" b="1" dirty="0">
                <a:solidFill>
                  <a:schemeClr val="tx1"/>
                </a:solidFill>
              </a:rPr>
              <a:t>Privat</a:t>
            </a:r>
            <a:endParaRPr lang="en-US" sz="3600" dirty="0"/>
          </a:p>
        </p:txBody>
      </p:sp>
      <p:sp>
        <p:nvSpPr>
          <p:cNvPr id="5" name="Shape 3"/>
          <p:cNvSpPr/>
          <p:nvPr/>
        </p:nvSpPr>
        <p:spPr>
          <a:xfrm>
            <a:off x="694944" y="1998015"/>
            <a:ext cx="146304" cy="146304"/>
          </a:xfrm>
          <a:prstGeom prst="roundRect">
            <a:avLst>
              <a:gd name="adj" fmla="val 25000"/>
            </a:avLst>
          </a:prstGeom>
          <a:solidFill>
            <a:schemeClr val="accent1"/>
          </a:solidFill>
          <a:ln/>
        </p:spPr>
      </p:sp>
      <p:sp>
        <p:nvSpPr>
          <p:cNvPr id="6" name="Text 4"/>
          <p:cNvSpPr txBox="1"/>
          <p:nvPr/>
        </p:nvSpPr>
        <p:spPr>
          <a:xfrm>
            <a:off x="1097280" y="1947215"/>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Ordner: </a:t>
            </a:r>
            <a:pPr indent="0" marL="0">
              <a:lnSpc>
                <a:spcPct val="100000"/>
              </a:lnSpc>
              <a:buNone/>
            </a:pPr>
            <a:r>
              <a:rPr lang="en-US" sz="1600" dirty="0">
                <a:solidFill>
                  <a:schemeClr val="tx1"/>
                </a:solidFill>
              </a:rPr>
              <a:t>Post, Verträge, Versicherungen, Steuer, Auto</a:t>
            </a:r>
            <a:endParaRPr lang="en-US" sz="1600" dirty="0"/>
          </a:p>
        </p:txBody>
      </p:sp>
      <p:sp>
        <p:nvSpPr>
          <p:cNvPr id="7" name="Shape 5"/>
          <p:cNvSpPr/>
          <p:nvPr/>
        </p:nvSpPr>
        <p:spPr>
          <a:xfrm>
            <a:off x="694944" y="2501951"/>
            <a:ext cx="146304" cy="146304"/>
          </a:xfrm>
          <a:prstGeom prst="roundRect">
            <a:avLst>
              <a:gd name="adj" fmla="val 25000"/>
            </a:avLst>
          </a:prstGeom>
          <a:solidFill>
            <a:schemeClr val="accent1"/>
          </a:solidFill>
          <a:ln/>
        </p:spPr>
      </p:sp>
      <p:sp>
        <p:nvSpPr>
          <p:cNvPr id="8" name="Text 6"/>
          <p:cNvSpPr txBox="1"/>
          <p:nvPr/>
        </p:nvSpPr>
        <p:spPr>
          <a:xfrm>
            <a:off x="1097280" y="2451151"/>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Arten: </a:t>
            </a:r>
            <a:pPr indent="0" marL="0">
              <a:lnSpc>
                <a:spcPct val="100000"/>
              </a:lnSpc>
              <a:buNone/>
            </a:pPr>
            <a:r>
              <a:rPr lang="en-US" sz="1600" dirty="0">
                <a:solidFill>
                  <a:schemeClr val="tx1"/>
                </a:solidFill>
              </a:rPr>
              <a:t>Kaufbeleg mit Garantie, HU-Bericht, Ausweis</a:t>
            </a:r>
            <a:endParaRPr lang="en-US" sz="1600" dirty="0"/>
          </a:p>
        </p:txBody>
      </p:sp>
      <p:sp>
        <p:nvSpPr>
          <p:cNvPr id="9" name="Shape 7"/>
          <p:cNvSpPr/>
          <p:nvPr/>
        </p:nvSpPr>
        <p:spPr>
          <a:xfrm>
            <a:off x="694944" y="3005887"/>
            <a:ext cx="146304" cy="146304"/>
          </a:xfrm>
          <a:prstGeom prst="roundRect">
            <a:avLst>
              <a:gd name="adj" fmla="val 25000"/>
            </a:avLst>
          </a:prstGeom>
          <a:solidFill>
            <a:schemeClr val="accent1"/>
          </a:solidFill>
          <a:ln/>
        </p:spPr>
      </p:sp>
      <p:sp>
        <p:nvSpPr>
          <p:cNvPr id="10" name="Text 8"/>
          <p:cNvSpPr txBox="1"/>
          <p:nvPr/>
        </p:nvSpPr>
        <p:spPr>
          <a:xfrm>
            <a:off x="1097280" y="2955087"/>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Formulare: </a:t>
            </a:r>
            <a:pPr indent="0" marL="0">
              <a:lnSpc>
                <a:spcPct val="100000"/>
              </a:lnSpc>
              <a:buNone/>
            </a:pPr>
            <a:r>
              <a:rPr lang="en-US" sz="1600" dirty="0">
                <a:solidFill>
                  <a:schemeClr val="tx1"/>
                </a:solidFill>
              </a:rPr>
              <a:t>Garantie erfassen, Kündigung, Zählerstand</a:t>
            </a:r>
            <a:endParaRPr lang="en-US" sz="1600" dirty="0"/>
          </a:p>
        </p:txBody>
      </p:sp>
      <p:sp>
        <p:nvSpPr>
          <p:cNvPr id="11" name="Shape 9"/>
          <p:cNvSpPr/>
          <p:nvPr/>
        </p:nvSpPr>
        <p:spPr>
          <a:xfrm>
            <a:off x="694944" y="3509823"/>
            <a:ext cx="146304" cy="146304"/>
          </a:xfrm>
          <a:prstGeom prst="roundRect">
            <a:avLst>
              <a:gd name="adj" fmla="val 25000"/>
            </a:avLst>
          </a:prstGeom>
          <a:solidFill>
            <a:schemeClr val="accent1"/>
          </a:solidFill>
          <a:ln/>
        </p:spPr>
      </p:sp>
      <p:sp>
        <p:nvSpPr>
          <p:cNvPr id="12" name="Text 10"/>
          <p:cNvSpPr txBox="1"/>
          <p:nvPr/>
        </p:nvSpPr>
        <p:spPr>
          <a:xfrm>
            <a:off x="1097280" y="3459023"/>
            <a:ext cx="4572000" cy="293624"/>
          </a:xfrm>
          <a:prstGeom prst="rect">
            <a:avLst/>
          </a:prstGeom>
          <a:noFill/>
          <a:ln/>
        </p:spPr>
        <p:txBody>
          <a:bodyPr wrap="square" lIns="0" tIns="0" rIns="0" bIns="0" rtlCol="0" anchor="t"/>
          <a:lstStyle/>
          <a:p>
            <a:pPr indent="0" marL="0">
              <a:lnSpc>
                <a:spcPct val="100000"/>
              </a:lnSpc>
              <a:buNone/>
            </a:pPr>
            <a:r>
              <a:rPr lang="en-US" sz="1600" b="1" dirty="0">
                <a:solidFill>
                  <a:schemeClr val="tx1"/>
                </a:solidFill>
              </a:rPr>
              <a:t>Fristen: </a:t>
            </a:r>
            <a:pPr indent="0" marL="0">
              <a:lnSpc>
                <a:spcPct val="100000"/>
              </a:lnSpc>
              <a:buNone/>
            </a:pPr>
            <a:r>
              <a:rPr lang="en-US" sz="1600" dirty="0">
                <a:solidFill>
                  <a:schemeClr val="tx1"/>
                </a:solidFill>
              </a:rPr>
              <a:t>Garantie, Nebenkosten, HU, Ausweis läuft ab</a:t>
            </a:r>
            <a:endParaRPr lang="en-US" sz="1600" dirty="0"/>
          </a:p>
        </p:txBody>
      </p:sp>
      <p:sp>
        <p:nvSpPr>
          <p:cNvPr id="13" name="Text 11"/>
          <p:cNvSpPr txBox="1"/>
          <p:nvPr/>
        </p:nvSpPr>
        <p:spPr>
          <a:xfrm>
            <a:off x="640080" y="4072687"/>
            <a:ext cx="5029200" cy="256032"/>
          </a:xfrm>
          <a:prstGeom prst="rect">
            <a:avLst/>
          </a:prstGeom>
          <a:noFill/>
          <a:ln/>
        </p:spPr>
        <p:txBody>
          <a:bodyPr wrap="square" lIns="0" tIns="0" rIns="0" bIns="0" rtlCol="0" anchor="t"/>
          <a:lstStyle/>
          <a:p>
            <a:pPr indent="0" marL="0">
              <a:lnSpc>
                <a:spcPct val="100000"/>
              </a:lnSpc>
              <a:buNone/>
            </a:pPr>
            <a:r>
              <a:rPr lang="en-US" sz="1100" b="1" spc="100" kern="0" dirty="0">
                <a:solidFill>
                  <a:schemeClr val="accent5"/>
                </a:solidFill>
              </a:rPr>
              <a:t>DU SAGST</a:t>
            </a:r>
            <a:endParaRPr lang="en-US" sz="1100" dirty="0"/>
          </a:p>
        </p:txBody>
      </p:sp>
      <p:sp>
        <p:nvSpPr>
          <p:cNvPr id="14" name="Shape 12"/>
          <p:cNvSpPr/>
          <p:nvPr/>
        </p:nvSpPr>
        <p:spPr>
          <a:xfrm>
            <a:off x="640080" y="4401871"/>
            <a:ext cx="5029200" cy="954532"/>
          </a:xfrm>
          <a:prstGeom prst="roundRect">
            <a:avLst>
              <a:gd name="adj" fmla="val 22991"/>
            </a:avLst>
          </a:prstGeom>
          <a:solidFill>
            <a:schemeClr val="tx1"/>
          </a:solidFill>
          <a:ln/>
        </p:spPr>
      </p:sp>
      <p:sp>
        <p:nvSpPr>
          <p:cNvPr id="15" name="Shape 13"/>
          <p:cNvSpPr/>
          <p:nvPr/>
        </p:nvSpPr>
        <p:spPr>
          <a:xfrm flipV="1">
            <a:off x="960120" y="5347259"/>
            <a:ext cx="292608" cy="237744"/>
          </a:xfrm>
          <a:prstGeom prst="rtTriangle">
            <a:avLst/>
          </a:prstGeom>
          <a:solidFill>
            <a:srgbClr val="16181D"/>
          </a:solidFill>
          <a:ln/>
        </p:spPr>
      </p:sp>
      <p:sp>
        <p:nvSpPr>
          <p:cNvPr id="16" name="Text 14"/>
          <p:cNvSpPr txBox="1"/>
          <p:nvPr/>
        </p:nvSpPr>
        <p:spPr>
          <a:xfrm>
            <a:off x="896112" y="4401871"/>
            <a:ext cx="4517136" cy="954532"/>
          </a:xfrm>
          <a:prstGeom prst="rect">
            <a:avLst/>
          </a:prstGeom>
          <a:noFill/>
          <a:ln/>
        </p:spPr>
        <p:txBody>
          <a:bodyPr wrap="square" lIns="0" tIns="0" rIns="0" bIns="0" rtlCol="0" anchor="ctr"/>
          <a:lstStyle/>
          <a:p>
            <a:pPr indent="0" marL="0">
              <a:lnSpc>
                <a:spcPct val="100000"/>
              </a:lnSpc>
              <a:buNone/>
            </a:pPr>
            <a:r>
              <a:rPr lang="en-US" sz="1900" b="1" dirty="0">
                <a:solidFill>
                  <a:schemeClr val="bg1"/>
                </a:solidFill>
              </a:rPr>
              <a:t>„Welche Verträge kann ich bald kündigen?“ · „Was muss ich diesen Monat bezahlen?“</a:t>
            </a:r>
            <a:endParaRPr lang="en-US" sz="1900" dirty="0"/>
          </a:p>
        </p:txBody>
      </p:sp>
      <p:sp>
        <p:nvSpPr>
          <p:cNvPr id="17" name="Bildschirmfoto Rahmen"/>
          <p:cNvSpPr/>
          <p:nvPr/>
        </p:nvSpPr>
        <p:spPr>
          <a:xfrm>
            <a:off x="6080760" y="1328830"/>
            <a:ext cx="5470855" cy="3971740"/>
          </a:xfrm>
          <a:prstGeom prst="roundRect">
            <a:avLst>
              <a:gd name="adj" fmla="val 4144"/>
            </a:avLst>
          </a:prstGeom>
          <a:solidFill>
            <a:schemeClr val="bg2"/>
          </a:solidFill>
          <a:ln w="9525">
            <a:solidFill>
              <a:schemeClr val="accent2"/>
            </a:solidFill>
            <a:prstDash val="solid"/>
          </a:ln>
          <a:effectLst>
            <a:outerShdw sx="100000" sy="100000" kx="0" ky="0" algn="bl" rotWithShape="0" blurRad="127000" dist="38100" dir="5400000">
              <a:srgbClr val="000000">
                <a:alpha val="14000"/>
              </a:srgbClr>
            </a:outerShdw>
          </a:effectLst>
        </p:spPr>
      </p:sp>
      <p:pic>
        <p:nvPicPr>
          <p:cNvPr id="18" name="Bildschirmfoto" descr="Bildschirmfoto aus HeyButler: privat-ablage">    </p:cNvPr>
          <p:cNvPicPr>
            <a:picLocks noChangeAspect="1"/>
          </p:cNvPicPr>
          <p:nvPr/>
        </p:nvPicPr>
        <p:blipFill>
          <a:blip r:embed="rId1"/>
          <a:stretch>
            <a:fillRect/>
          </a:stretch>
        </p:blipFill>
        <p:spPr>
          <a:xfrm>
            <a:off x="6172200" y="1420270"/>
            <a:ext cx="5287975" cy="3788860"/>
          </a:xfrm>
          <a:prstGeom prst="rect">
            <a:avLst/>
          </a:prstGeom>
        </p:spPr>
      </p:pic>
      <p:pic>
        <p:nvPicPr>
          <p:cNvPr id="19" name="Image 1" descr="C:\Users\stella\AppData\Local\Temp\claude\C--Users-stella-Desktop-erledigt\43329c91-2f5f-4919-bcab-c0957ad438dc\scratchpad\decks\brand\butler-96.png">    </p:cNvPr>
          <p:cNvPicPr>
            <a:picLocks noChangeAspect="1"/>
          </p:cNvPicPr>
          <p:nvPr/>
        </p:nvPicPr>
        <p:blipFill>
          <a:blip r:embed="rId2"/>
          <a:stretch>
            <a:fillRect/>
          </a:stretch>
        </p:blipFill>
        <p:spPr>
          <a:xfrm>
            <a:off x="640080" y="6358573"/>
            <a:ext cx="174625" cy="174625"/>
          </a:xfrm>
          <a:prstGeom prst="rect">
            <a:avLst/>
          </a:prstGeom>
        </p:spPr>
      </p:pic>
      <p:sp>
        <p:nvSpPr>
          <p:cNvPr id="20" name="Text 16"/>
          <p:cNvSpPr txBox="1"/>
          <p:nvPr/>
        </p:nvSpPr>
        <p:spPr>
          <a:xfrm>
            <a:off x="887857" y="6355080"/>
            <a:ext cx="3657600" cy="181610"/>
          </a:xfrm>
          <a:prstGeom prst="rect">
            <a:avLst/>
          </a:prstGeom>
          <a:noFill/>
          <a:ln/>
        </p:spPr>
        <p:txBody>
          <a:bodyPr wrap="square" lIns="0" tIns="0" rIns="0" bIns="0" rtlCol="0" anchor="ctr"/>
          <a:lstStyle/>
          <a:p>
            <a:pPr indent="0" marL="0">
              <a:lnSpc>
                <a:spcPct val="100000"/>
              </a:lnSpc>
              <a:buNone/>
            </a:pPr>
            <a:r>
              <a:rPr lang="en-US" sz="1100" dirty="0">
                <a:solidFill>
                  <a:schemeClr val="tx1"/>
                </a:solidFill>
              </a:rPr>
              <a:t>Hey</a:t>
            </a:r>
            <a:pPr indent="0" marL="0">
              <a:lnSpc>
                <a:spcPct val="100000"/>
              </a:lnSpc>
              <a:buNone/>
            </a:pPr>
            <a:r>
              <a:rPr lang="en-US" sz="1100" b="1" dirty="0">
                <a:solidFill>
                  <a:schemeClr val="tx1"/>
                </a:solidFill>
              </a:rPr>
              <a:t>Butler</a:t>
            </a:r>
            <a:endParaRPr lang="en-US" sz="1100" dirty="0"/>
          </a:p>
        </p:txBody>
      </p:sp>
      <p:sp>
        <p:nvSpPr>
          <p:cNvPr id="21" name="Text 17"/>
          <p:cNvSpPr txBox="1"/>
          <p:nvPr/>
        </p:nvSpPr>
        <p:spPr>
          <a:xfrm>
            <a:off x="1874520" y="6355080"/>
            <a:ext cx="6400800" cy="182880"/>
          </a:xfrm>
          <a:prstGeom prst="rect">
            <a:avLst/>
          </a:prstGeom>
          <a:noFill/>
          <a:ln/>
        </p:spPr>
        <p:txBody>
          <a:bodyPr wrap="square" lIns="0" tIns="0" rIns="0" bIns="0" rtlCol="0" anchor="ctr"/>
          <a:lstStyle/>
          <a:p>
            <a:pPr indent="0" marL="0">
              <a:lnSpc>
                <a:spcPct val="100000"/>
              </a:lnSpc>
              <a:buNone/>
            </a:pPr>
            <a:r>
              <a:rPr lang="en-US" sz="1000" dirty="0">
                <a:solidFill>
                  <a:schemeClr val="accent5"/>
                </a:solidFill>
              </a:rPr>
              <a:t>HeyButler für Deine Branche</a:t>
            </a:r>
            <a:endParaRPr lang="en-US" sz="1000" dirty="0"/>
          </a:p>
        </p:txBody>
      </p:sp>
      <p:sp>
        <p:nvSpPr>
          <p:cNvPr id="22" name="Text 18"/>
          <p:cNvSpPr txBox="1"/>
          <p:nvPr/>
        </p:nvSpPr>
        <p:spPr>
          <a:xfrm>
            <a:off x="10637215" y="6355080"/>
            <a:ext cx="914400" cy="182880"/>
          </a:xfrm>
          <a:prstGeom prst="rect">
            <a:avLst/>
          </a:prstGeom>
          <a:noFill/>
          <a:ln/>
        </p:spPr>
        <p:txBody>
          <a:bodyPr wrap="square" lIns="0" tIns="0" rIns="0" bIns="0" rtlCol="0" anchor="ctr"/>
          <a:lstStyle/>
          <a:p>
            <a:pPr algn="r" indent="0" marL="0">
              <a:lnSpc>
                <a:spcPct val="100000"/>
              </a:lnSpc>
              <a:buNone/>
            </a:pPr>
            <a:r>
              <a:rPr lang="en-US" sz="1000" dirty="0">
                <a:solidFill>
                  <a:schemeClr val="accent5"/>
                </a:solidFill>
              </a:rPr>
              <a:t>22</a:t>
            </a:r>
            <a:endParaRPr lang="en-US" sz="1000" dirty="0"/>
          </a:p>
        </p:txBody>
      </p:sp>
    </p:spTree>
  </p:cSld>
  <p:clrMapOvr>
    <a:masterClrMapping/>
  </p:clrMapOvr>
</p:sld>
</file>

<file path=ppt/theme/theme1.xml><?xml version="1.0" encoding="utf-8"?>
<a:theme xmlns:a="http://schemas.openxmlformats.org/drawingml/2006/main" name="HeyButler">
  <a:themeElements>
    <a:clrScheme name="HeyButler">
      <a:dk1>
        <a:srgbClr val="16181D"/>
      </a:dk1>
      <a:lt1>
        <a:srgbClr val="FFFFFF"/>
      </a:lt1>
      <a:dk2>
        <a:srgbClr val="52525B"/>
      </a:dk2>
      <a:lt2>
        <a:srgbClr val="F4F4F5"/>
      </a:lt2>
      <a:accent1>
        <a:srgbClr val="FFD23F"/>
      </a:accent1>
      <a:accent2>
        <a:srgbClr val="E4E4E7"/>
      </a:accent2>
      <a:accent3>
        <a:srgbClr val="3F3F46"/>
      </a:accent3>
      <a:accent4>
        <a:srgbClr val="FFF4C7"/>
      </a:accent4>
      <a:accent5>
        <a:srgbClr val="71717A"/>
      </a:accent5>
      <a:accent6>
        <a:srgbClr val="A1A1AA"/>
      </a:accent6>
      <a:hlink>
        <a:srgbClr val="16181D"/>
      </a:hlink>
      <a:folHlink>
        <a:srgbClr val="52525B"/>
      </a:folHlink>
    </a:clrScheme>
    <a:fontScheme name="HeyButler">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HeyButler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HeyButler für Deine Branche</dc:title>
  <dc:subject>PptxGenJS Presentation</dc:subject>
  <dc:creator>HeyButler</dc:creator>
  <cp:lastModifiedBy>HeyButler</cp:lastModifiedBy>
  <cp:revision>1</cp:revision>
  <dcterms:created xsi:type="dcterms:W3CDTF">2026-10-18T07:12:19Z</dcterms:created>
  <dcterms:modified xsi:type="dcterms:W3CDTF">2026-10-18T07:12:19Z</dcterms:modified>
</cp:coreProperties>
</file>