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diesem Teil geht es darum, wie HeyButler gebaut ist und wie es mit Deinen Daten umgeht. Ich erkläre den Aufbau ohne Fachchinesisch, welche KI-Anbieter möglich sind, warum nichts ohne Bestätigung passiert, wie Quellen funktionieren, was mit Aufbewahrung und DSGVO ist, wer was sieht, wo es läuft und was offline geht. Was noch nicht fertig ist, sage ich dazu.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HeyButler besteht aus drei Teilen. Die App läuft auf dem Handy, im Browser und unter Windows. Der Server hält Datenbank und Dateien und enthält alle Regeln, auch die Rechte. Ein kleiner Echtzeit-Dienst stellt nur Team-Nachrichten zu, Daten und Regeln bleiben im Server. Die KI ist ein austauschbarer Helfer, den der Server nur mit den nötigen Ausschnitten fragt.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Jedes Dokument läuft durch eine feste Kette. Zuerst kommen sichere Regeln: E-Rechnungen im Format XRechnung oder ZUGFeRD werden exakt ausgelesen, IBAN, Beträge und Daten erkennen Regeln. Kennt der Butler den Absender schon, liest die gelernte Vorlage. Erst danach ergänzt die KI. Fällt die KI aus oder ist abgeschaltet, arbeitet HeyButler mit Regeln weiter.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Standard ist Claude Haiku von Anthropic. Das Modell ist schnell, sehr günstig und stark bei genau diesen Aufgaben: Dokumente lesen, Felder finden, zuordnen und Entwürfe auf Deutsch schreiben. Der Server schickt nur die nötigen Ausschnitte, bei langen Dokumenten etwa die erste Seite und den Summenbereich. Für besonders anspruchsvolle Entwürfe gibt es optional das größere Modell, Stufe Komplex.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Damit Kosten nie aus dem Ruder laufen, hat der Server einen harten Wächter: Jede Anfrage bleibt unter hunderttausend Token. Wird es zu viel, kürzt er ältere Gesprächsteile oder lange Texte, und wenn das nicht reicht, sendet er gar nichts. Zusätzlich gibt es ein Monatsbudget je Firma und je Person. Ist es erreicht, laufen Regeln weiter, nur die KI pausiert.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Nicht jedes Dokument ist gleich. HeyButler teilt Daten in Klassen ein. Allgemeine Unterlagen und Finanzen gehen an die Standard-KI. Für Personaldaten ist die Vorgabe ein EU-Anbieter, für Gesundheitsdaten nur eine lokale KI. Krankmeldungen gehen an gar keine KI, auch nicht lokal. Eine Firma kann diese Regeln verschärfen. In Praxis und Schule gelten strengere Vorgaben.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Unterstützt werden heute: Claude als Standard, Mistral als EU-Anbieter mit Chat, Texterkennung und Suchvektoren, Azure OpenAI im eigenen EU-Rechenzentrum, OpenAI und lokale Modelle über Ollama. Die lokale KI kann Chat und Felder lesen, aber noch keine Texterkennung von Fotos. Für Mistral stellt man dafür den EU-Endpunkt ein, Standard ist der globale. Über eine OpenAI-kompatible Adresse gehen auch STACKIT oder IONOS mit Rechenzentren in Deutschland. Und HeyButler läuft auch komplett ohne KI, dann nur mit Regeln.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 seine Daten nicht in eine Cloud geben will, kann HeyButler selbst betreiben. Dafür gibt es ein Paket für Docker, in dem App, Datenbank, Virenprüfung und eine lokale KI zusammen im eigenen Netz laufen. Gesundheits- und Kinderdaten gehen dann nur an diese lokale KI. Ein eigener, stärkerer GPU-Server für Praxen und Kanzleien ist geplant, die Kosten dafür sind durchgerechnet.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Lesen ist frei, alles andere braucht Dein Ja. Jede schreibende Aktion kommt als Bestätigungskarte mit klarer Zusammenfassung. Mails, Mahnungen und Briefe sind immer erst Entwürfe. Wichtig für die Sicherheit: Text aus Dokumenten und Mails behandelt der Butler als fremd. Steht in einer Rechnung überweise sofort, ist das für ihn kein Befehl.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Jede Antwort des Butlers nennt ihre Quelle. Tippst Du darauf, öffnet sich das Dokument an der richtigen Stelle. Für jeden gelesenen Wert gibt es Seite und Zitat. Findet sich das Zitat nicht im Text, gilt der Wert als unsicher und wird nie automatisch übernommen. Korrigierst Du etwas, bleibt die alte Fassung erhalten. Nichts wird still überschrieben.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Für Buchhaltungsunterlagen gelten die GoBD. Originale werden nie verändert, jedes trägt einen eindeutigen Fingerabdruck. Text, Felder und Fristen liegen als Schichten darüber. Jede schreibende Aktion steht im Protokoll, das als Kette gebaut ist und sich prüfen lässt. Für die Betriebsprüfung gibt es einen Export, und eine Verfahrensdokumentation entsteht als Vorlage zum Prüfen durch die Steuerberatung.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Jede Dokumentart hat eine Aufbewahrungsfrist nach Handelsgesetzbuch und Abgabenordnung, zum Beispiel acht oder zehn Jahre. Die Frist ist am Ordner sichtbar. Läuft sie ab, schlägt HeyButler die Löschung vor, und auch die wird protokolliert. Bei einem Rechtsstreit lässt sich ein Bestand sperren, dann wird nichts gelöscht. Die Fristtabellen sind Vorlagen und sollten fachlich geprüft werden.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Fragt eine Person, welche Daten Du über sie hast, findet HeyButler alles zu ihr und stellt einen Export zusammen. Bei einem Löschantrag prüft er, ob eine Aufbewahrungspflicht besteht. Dann wird gesperrt statt gelöscht, sonst überall gelöscht, auch im Suchindex. Die Frist für die Antwort an die Person wird nachgehalten. Die Texte sind Vorlagen für den Datenschutzbeauftragten.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Rechte hängen an Ordnern und vererben sich nach unten. Voreinstellungen wie nur ich, mein Team oder ganze Firma machen das einfach. Vertrauliche Ordner wie Personal oder Gesundheit sind eng voreingestellt. Ganz wichtig: Die KI jeder Person sieht genau das, was diese Person sehen darf, bei Suche, Antworten und Zahlen. Mit Ansehen als prüft der Admin, was jemand sieht.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Eingehende Post wird auf Betrug geprüft. Ändert ein Lieferant plötzlich seine IBAN, erscheint eine ruhige, klare Warnkarte mit dem Vergleich. Typische Muster wie gefälschte Rechnungen, Eintragungsofferten oder Phishing werden erkannt. Solange ein Risiko offen ist, ist der Zahlungs-Export für diesen Beleg gesperrt. Markierst Du etwas als sicher, lernt der Butler mit.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HeyButler läuft heute auf einem gemieteten Server bei Contabo. Der Dateispeicher ist anbieterneutral gebaut, ein Wechsel zu Hetzner ist geplant. Vorgesehen ist ein Standort in Deutschland für Daten und Sicherungen. Jede Nacht wird alles verschlüsselt gesichert, getrennt von den Dokumenten, mit Ständen der letzten sieben Tage, vier Wochen und zwölf Monate. Inhaber und Admins können jederzeit alles als ZIP exportieren: Dateien, Felder und Protokoll.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 Computer meldest Du Dich ohne Passwort an: Der Bildschirm zeigt einen QR-Code, Dein gekoppeltes Handy bestätigt, und Du wählst die passende Zahl. Jeder Code gilt sechzig Sekunden und nur einmal. Mit Zwei-Schritt-Anmeldung fragt HeyButler nach dem Passwort Dein Handy. Inhaber können die Anmeldung nur mit App für die ganze Firma einschalten.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Auf der Baustelle oder im Keller gibt es oft kein Netz. Fotos, Formulare und Einträge warten dann auf dem Gerät und gehen später raus. Bis zu dreißig Dokumente kannst Du offline behalten, sie liegen verschlüsselt auf dem Gerät und verschwinden beim Abmelden. Große Fotos laden in Stücken hoch und setzen nach einem Abbruch an derselben Stelle fort.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Zur Ehrlichkeit gehört, was noch fehlt. Ein eigener GPU-Server für Praxen und Berufsgeheimnisträger ist geplant und durchgerechnet, aber noch nicht in Betrieb. Die lokale KI kann noch keine Fotos lesen. Import direkt aus OneDrive, SharePoint oder vom Netzlaufwerk kommt noch. Und alle Fristregeln und Rechtstexte sind Vorlagen, die Fachleute vor dem Einsatz prüfen sollten.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EISS">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NTE">
    <p:bg>
      <p:bgPr>
        <a:solidFill>
          <a:srgbClr val="16181D"/>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image" Target="../media/image-9-2.png"/><Relationship Id="rId3" Type="http://schemas.openxmlformats.org/officeDocument/2006/relationships/slideLayout" Target="../slideLayouts/slideLayout2.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image" Target="../media/image-10-2.png"/><Relationship Id="rId3" Type="http://schemas.openxmlformats.org/officeDocument/2006/relationships/slideLayout" Target="../slideLayouts/slideLayout2.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image" Target="../media/image-17-2.png"/><Relationship Id="rId3" Type="http://schemas.openxmlformats.org/officeDocument/2006/relationships/slideLayout" Target="../slideLayouts/slideLayout2.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image" Target="../media/image-18-2.png"/><Relationship Id="rId3" Type="http://schemas.openxmlformats.org/officeDocument/2006/relationships/slideLayout" Target="../slideLayouts/slideLayout2.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7452360" y="0"/>
            <a:ext cx="4739335" cy="6858000"/>
          </a:xfrm>
          <a:prstGeom prst="rect">
            <a:avLst/>
          </a:prstGeom>
          <a:solidFill>
            <a:schemeClr val="accent1"/>
          </a:solidFill>
          <a:ln/>
        </p:spPr>
      </p:sp>
      <p:pic>
        <p:nvPicPr>
          <p:cNvPr id="3" name="Butler" descr="Der Butler – Maskottchen von HeyButler">    </p:cNvPr>
          <p:cNvPicPr>
            <a:picLocks noChangeAspect="1"/>
          </p:cNvPicPr>
          <p:nvPr/>
        </p:nvPicPr>
        <p:blipFill>
          <a:blip r:embed="rId1"/>
          <a:stretch>
            <a:fillRect/>
          </a:stretch>
        </p:blipFill>
        <p:spPr>
          <a:xfrm>
            <a:off x="8313268" y="1737360"/>
            <a:ext cx="3017520" cy="3017520"/>
          </a:xfrm>
          <a:prstGeom prst="rect">
            <a:avLst/>
          </a:prstGeom>
        </p:spPr>
      </p:pic>
      <p:sp>
        <p:nvSpPr>
          <p:cNvPr id="4" name="Text 1"/>
          <p:cNvSpPr txBox="1"/>
          <p:nvPr/>
        </p:nvSpPr>
        <p:spPr>
          <a:xfrm>
            <a:off x="7452360" y="4983480"/>
            <a:ext cx="4739335" cy="457200"/>
          </a:xfrm>
          <a:prstGeom prst="rect">
            <a:avLst/>
          </a:prstGeom>
          <a:noFill/>
          <a:ln/>
        </p:spPr>
        <p:txBody>
          <a:bodyPr wrap="square" lIns="0" tIns="0" rIns="0" bIns="0" rtlCol="0" anchor="ctr"/>
          <a:lstStyle/>
          <a:p>
            <a:pPr algn="ctr" indent="0" marL="0">
              <a:lnSpc>
                <a:spcPct val="100000"/>
              </a:lnSpc>
              <a:buNone/>
            </a:pPr>
            <a:r>
              <a:rPr lang="en-US" sz="1400" b="1" dirty="0">
                <a:solidFill>
                  <a:schemeClr val="tx1"/>
                </a:solidFill>
              </a:rPr>
              <a:t>Teil 4 von 7</a:t>
            </a:r>
            <a:endParaRPr lang="en-US" sz="1400" dirty="0"/>
          </a:p>
        </p:txBody>
      </p:sp>
      <p:pic>
        <p:nvPicPr>
          <p:cNvPr id="5"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46430"/>
            <a:ext cx="317500" cy="317500"/>
          </a:xfrm>
          <a:prstGeom prst="rect">
            <a:avLst/>
          </a:prstGeom>
        </p:spPr>
      </p:pic>
      <p:sp>
        <p:nvSpPr>
          <p:cNvPr id="6" name="Text 2"/>
          <p:cNvSpPr txBox="1"/>
          <p:nvPr/>
        </p:nvSpPr>
        <p:spPr>
          <a:xfrm>
            <a:off x="1030732" y="640080"/>
            <a:ext cx="3657600" cy="330200"/>
          </a:xfrm>
          <a:prstGeom prst="rect">
            <a:avLst/>
          </a:prstGeom>
          <a:noFill/>
          <a:ln/>
        </p:spPr>
        <p:txBody>
          <a:bodyPr wrap="square" lIns="0" tIns="0" rIns="0" bIns="0" rtlCol="0" anchor="ctr"/>
          <a:lstStyle/>
          <a:p>
            <a:pPr indent="0" marL="0">
              <a:lnSpc>
                <a:spcPct val="100000"/>
              </a:lnSpc>
              <a:buNone/>
            </a:pPr>
            <a:r>
              <a:rPr lang="en-US" sz="2000" dirty="0">
                <a:solidFill>
                  <a:schemeClr val="tx1"/>
                </a:solidFill>
              </a:rPr>
              <a:t>Hey</a:t>
            </a:r>
            <a:pPr indent="0" marL="0">
              <a:lnSpc>
                <a:spcPct val="100000"/>
              </a:lnSpc>
              <a:buNone/>
            </a:pPr>
            <a:r>
              <a:rPr lang="en-US" sz="2000" b="1" dirty="0">
                <a:solidFill>
                  <a:schemeClr val="tx1"/>
                </a:solidFill>
              </a:rPr>
              <a:t>Butler</a:t>
            </a:r>
            <a:endParaRPr lang="en-US" sz="2000" dirty="0"/>
          </a:p>
        </p:txBody>
      </p:sp>
      <p:sp>
        <p:nvSpPr>
          <p:cNvPr id="7" name="Text 3"/>
          <p:cNvSpPr txBox="1"/>
          <p:nvPr/>
        </p:nvSpPr>
        <p:spPr>
          <a:xfrm>
            <a:off x="640080" y="1737360"/>
            <a:ext cx="6309360" cy="2377440"/>
          </a:xfrm>
          <a:prstGeom prst="rect">
            <a:avLst/>
          </a:prstGeom>
          <a:noFill/>
          <a:ln/>
        </p:spPr>
        <p:txBody>
          <a:bodyPr wrap="square" lIns="0" tIns="0" rIns="0" bIns="0" rtlCol="0" anchor="b"/>
          <a:lstStyle/>
          <a:p>
            <a:pPr indent="0" marL="0">
              <a:lnSpc>
                <a:spcPct val="95000"/>
              </a:lnSpc>
              <a:buNone/>
            </a:pPr>
            <a:r>
              <a:rPr lang="en-US" sz="5400" b="1" dirty="0">
                <a:solidFill>
                  <a:schemeClr val="tx1"/>
                </a:solidFill>
              </a:rPr>
              <a:t>Technik &amp; Datenschutz</a:t>
            </a:r>
            <a:endParaRPr lang="en-US" sz="5400" dirty="0"/>
          </a:p>
        </p:txBody>
      </p:sp>
      <p:sp>
        <p:nvSpPr>
          <p:cNvPr id="8" name="Shape 4"/>
          <p:cNvSpPr/>
          <p:nvPr/>
        </p:nvSpPr>
        <p:spPr>
          <a:xfrm>
            <a:off x="640080" y="4297680"/>
            <a:ext cx="1097280" cy="109728"/>
          </a:xfrm>
          <a:prstGeom prst="roundRect">
            <a:avLst>
              <a:gd name="adj" fmla="val 50000"/>
            </a:avLst>
          </a:prstGeom>
          <a:solidFill>
            <a:schemeClr val="accent1"/>
          </a:solidFill>
          <a:ln/>
        </p:spPr>
      </p:sp>
      <p:sp>
        <p:nvSpPr>
          <p:cNvPr id="9" name="Text 5"/>
          <p:cNvSpPr txBox="1"/>
          <p:nvPr/>
        </p:nvSpPr>
        <p:spPr>
          <a:xfrm>
            <a:off x="640080" y="4572000"/>
            <a:ext cx="6309360" cy="1188720"/>
          </a:xfrm>
          <a:prstGeom prst="rect">
            <a:avLst/>
          </a:prstGeom>
          <a:noFill/>
          <a:ln/>
        </p:spPr>
        <p:txBody>
          <a:bodyPr wrap="square" lIns="0" tIns="0" rIns="0" bIns="0" rtlCol="0" anchor="t"/>
          <a:lstStyle/>
          <a:p>
            <a:pPr indent="0" marL="0">
              <a:lnSpc>
                <a:spcPct val="100000"/>
              </a:lnSpc>
              <a:buNone/>
            </a:pPr>
            <a:r>
              <a:rPr lang="en-US" sz="2200" dirty="0">
                <a:solidFill>
                  <a:schemeClr val="tx2"/>
                </a:solidFill>
              </a:rPr>
              <a:t>Einfach erklärt: Aufbau, KI, Schutz, Aufbewahrung</a:t>
            </a:r>
            <a:endParaRPr lang="en-US" sz="2200" dirty="0"/>
          </a:p>
        </p:txBody>
      </p:sp>
      <p:sp>
        <p:nvSpPr>
          <p:cNvPr id="10" name="Text 6"/>
          <p:cNvSpPr txBox="1"/>
          <p:nvPr/>
        </p:nvSpPr>
        <p:spPr>
          <a:xfrm>
            <a:off x="640080" y="6309360"/>
            <a:ext cx="5486400" cy="274320"/>
          </a:xfrm>
          <a:prstGeom prst="rect">
            <a:avLst/>
          </a:prstGeom>
          <a:noFill/>
          <a:ln/>
        </p:spPr>
        <p:txBody>
          <a:bodyPr wrap="square" lIns="0" tIns="0" rIns="0" bIns="0" rtlCol="0" anchor="t"/>
          <a:lstStyle/>
          <a:p>
            <a:pPr indent="0" marL="0">
              <a:lnSpc>
                <a:spcPct val="100000"/>
              </a:lnSpc>
              <a:buNone/>
            </a:pPr>
            <a:r>
              <a:rPr lang="en-US" sz="1100" dirty="0">
                <a:solidFill>
                  <a:schemeClr val="accent5"/>
                </a:solidFill>
              </a:rPr>
              <a:t>Präsentationsreihe · Bürokratie? Erledigt.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Der Aufbau</a:t>
            </a:r>
            <a:endParaRPr lang="en-US" sz="3800" dirty="0"/>
          </a:p>
        </p:txBody>
      </p:sp>
      <p:sp>
        <p:nvSpPr>
          <p:cNvPr id="3" name="Shape 1"/>
          <p:cNvSpPr/>
          <p:nvPr/>
        </p:nvSpPr>
        <p:spPr>
          <a:xfrm>
            <a:off x="640080" y="2240280"/>
            <a:ext cx="2419274" cy="2651760"/>
          </a:xfrm>
          <a:prstGeom prst="roundRect">
            <a:avLst>
              <a:gd name="adj" fmla="val 8315"/>
            </a:avLst>
          </a:prstGeom>
          <a:solidFill>
            <a:schemeClr val="bg2"/>
          </a:solidFill>
          <a:ln/>
        </p:spPr>
      </p:sp>
      <p:sp>
        <p:nvSpPr>
          <p:cNvPr id="4" name="Shape 2"/>
          <p:cNvSpPr/>
          <p:nvPr/>
        </p:nvSpPr>
        <p:spPr>
          <a:xfrm>
            <a:off x="868680" y="2514600"/>
            <a:ext cx="548640" cy="548640"/>
          </a:xfrm>
          <a:prstGeom prst="ellipse">
            <a:avLst/>
          </a:prstGeom>
          <a:solidFill>
            <a:schemeClr val="accent1"/>
          </a:solidFill>
          <a:ln/>
        </p:spPr>
      </p:sp>
      <p:sp>
        <p:nvSpPr>
          <p:cNvPr id="5" name="Text 3"/>
          <p:cNvSpPr txBox="1"/>
          <p:nvPr/>
        </p:nvSpPr>
        <p:spPr>
          <a:xfrm>
            <a:off x="868680"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1</a:t>
            </a:r>
            <a:endParaRPr lang="en-US" sz="2000" dirty="0"/>
          </a:p>
        </p:txBody>
      </p:sp>
      <p:sp>
        <p:nvSpPr>
          <p:cNvPr id="6" name="Text 4"/>
          <p:cNvSpPr txBox="1"/>
          <p:nvPr/>
        </p:nvSpPr>
        <p:spPr>
          <a:xfrm>
            <a:off x="868680"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App: Handy, Browser, Windows</a:t>
            </a:r>
            <a:endParaRPr lang="en-US" sz="2000" dirty="0"/>
          </a:p>
        </p:txBody>
      </p:sp>
      <p:sp>
        <p:nvSpPr>
          <p:cNvPr id="7" name="Shape 5"/>
          <p:cNvSpPr/>
          <p:nvPr/>
        </p:nvSpPr>
        <p:spPr>
          <a:xfrm>
            <a:off x="3123362" y="3566160"/>
            <a:ext cx="283464" cy="91"/>
          </a:xfrm>
          <a:prstGeom prst="line">
            <a:avLst/>
          </a:prstGeom>
          <a:noFill/>
          <a:ln w="25400">
            <a:solidFill>
              <a:schemeClr val="tx1"/>
            </a:solidFill>
            <a:prstDash val="solid"/>
            <a:tailEnd type="triangle"/>
          </a:ln>
        </p:spPr>
      </p:sp>
      <p:sp>
        <p:nvSpPr>
          <p:cNvPr id="8" name="Shape 6"/>
          <p:cNvSpPr/>
          <p:nvPr/>
        </p:nvSpPr>
        <p:spPr>
          <a:xfrm>
            <a:off x="3470834" y="2240280"/>
            <a:ext cx="2419274" cy="2651760"/>
          </a:xfrm>
          <a:prstGeom prst="roundRect">
            <a:avLst>
              <a:gd name="adj" fmla="val 8315"/>
            </a:avLst>
          </a:prstGeom>
          <a:solidFill>
            <a:schemeClr val="bg2"/>
          </a:solidFill>
          <a:ln/>
        </p:spPr>
      </p:sp>
      <p:sp>
        <p:nvSpPr>
          <p:cNvPr id="9" name="Shape 7"/>
          <p:cNvSpPr/>
          <p:nvPr/>
        </p:nvSpPr>
        <p:spPr>
          <a:xfrm>
            <a:off x="3699434" y="2514600"/>
            <a:ext cx="548640" cy="548640"/>
          </a:xfrm>
          <a:prstGeom prst="ellipse">
            <a:avLst/>
          </a:prstGeom>
          <a:solidFill>
            <a:schemeClr val="accent1"/>
          </a:solidFill>
          <a:ln/>
        </p:spPr>
      </p:sp>
      <p:sp>
        <p:nvSpPr>
          <p:cNvPr id="10" name="Text 8"/>
          <p:cNvSpPr txBox="1"/>
          <p:nvPr/>
        </p:nvSpPr>
        <p:spPr>
          <a:xfrm>
            <a:off x="3699434"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2</a:t>
            </a:r>
            <a:endParaRPr lang="en-US" sz="2000" dirty="0"/>
          </a:p>
        </p:txBody>
      </p:sp>
      <p:sp>
        <p:nvSpPr>
          <p:cNvPr id="11" name="Text 9"/>
          <p:cNvSpPr txBox="1"/>
          <p:nvPr/>
        </p:nvSpPr>
        <p:spPr>
          <a:xfrm>
            <a:off x="3699434"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Server mit Datenbank und Dateispeicher</a:t>
            </a:r>
            <a:endParaRPr lang="en-US" sz="2000" dirty="0"/>
          </a:p>
        </p:txBody>
      </p:sp>
      <p:sp>
        <p:nvSpPr>
          <p:cNvPr id="12" name="Shape 10"/>
          <p:cNvSpPr/>
          <p:nvPr/>
        </p:nvSpPr>
        <p:spPr>
          <a:xfrm>
            <a:off x="5954116" y="3566160"/>
            <a:ext cx="283464" cy="91"/>
          </a:xfrm>
          <a:prstGeom prst="line">
            <a:avLst/>
          </a:prstGeom>
          <a:noFill/>
          <a:ln w="25400">
            <a:solidFill>
              <a:schemeClr val="tx1"/>
            </a:solidFill>
            <a:prstDash val="solid"/>
            <a:tailEnd type="triangle"/>
          </a:ln>
        </p:spPr>
      </p:sp>
      <p:sp>
        <p:nvSpPr>
          <p:cNvPr id="13" name="Shape 11"/>
          <p:cNvSpPr/>
          <p:nvPr/>
        </p:nvSpPr>
        <p:spPr>
          <a:xfrm>
            <a:off x="6301588" y="2240280"/>
            <a:ext cx="2419274" cy="2651760"/>
          </a:xfrm>
          <a:prstGeom prst="roundRect">
            <a:avLst>
              <a:gd name="adj" fmla="val 8315"/>
            </a:avLst>
          </a:prstGeom>
          <a:solidFill>
            <a:schemeClr val="bg2"/>
          </a:solidFill>
          <a:ln/>
        </p:spPr>
      </p:sp>
      <p:sp>
        <p:nvSpPr>
          <p:cNvPr id="14" name="Shape 12"/>
          <p:cNvSpPr/>
          <p:nvPr/>
        </p:nvSpPr>
        <p:spPr>
          <a:xfrm>
            <a:off x="6530188" y="2514600"/>
            <a:ext cx="548640" cy="548640"/>
          </a:xfrm>
          <a:prstGeom prst="ellipse">
            <a:avLst/>
          </a:prstGeom>
          <a:solidFill>
            <a:schemeClr val="accent1"/>
          </a:solidFill>
          <a:ln/>
        </p:spPr>
      </p:sp>
      <p:sp>
        <p:nvSpPr>
          <p:cNvPr id="15" name="Text 13"/>
          <p:cNvSpPr txBox="1"/>
          <p:nvPr/>
        </p:nvSpPr>
        <p:spPr>
          <a:xfrm>
            <a:off x="6530188"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3</a:t>
            </a:r>
            <a:endParaRPr lang="en-US" sz="2000" dirty="0"/>
          </a:p>
        </p:txBody>
      </p:sp>
      <p:sp>
        <p:nvSpPr>
          <p:cNvPr id="16" name="Text 14"/>
          <p:cNvSpPr txBox="1"/>
          <p:nvPr/>
        </p:nvSpPr>
        <p:spPr>
          <a:xfrm>
            <a:off x="6530188"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Kleiner Echtzeit-Dienst für den Team-Chat</a:t>
            </a:r>
            <a:endParaRPr lang="en-US" sz="2000" dirty="0"/>
          </a:p>
        </p:txBody>
      </p:sp>
      <p:sp>
        <p:nvSpPr>
          <p:cNvPr id="17" name="Shape 15"/>
          <p:cNvSpPr/>
          <p:nvPr/>
        </p:nvSpPr>
        <p:spPr>
          <a:xfrm>
            <a:off x="8784869" y="3566160"/>
            <a:ext cx="283464" cy="91"/>
          </a:xfrm>
          <a:prstGeom prst="line">
            <a:avLst/>
          </a:prstGeom>
          <a:noFill/>
          <a:ln w="25400">
            <a:solidFill>
              <a:schemeClr val="tx1"/>
            </a:solidFill>
            <a:prstDash val="solid"/>
            <a:tailEnd type="triangle"/>
          </a:ln>
        </p:spPr>
      </p:sp>
      <p:sp>
        <p:nvSpPr>
          <p:cNvPr id="18" name="Shape 16"/>
          <p:cNvSpPr/>
          <p:nvPr/>
        </p:nvSpPr>
        <p:spPr>
          <a:xfrm>
            <a:off x="9132341" y="2240280"/>
            <a:ext cx="2419274" cy="2651760"/>
          </a:xfrm>
          <a:prstGeom prst="roundRect">
            <a:avLst>
              <a:gd name="adj" fmla="val 8315"/>
            </a:avLst>
          </a:prstGeom>
          <a:solidFill>
            <a:schemeClr val="accent4"/>
          </a:solidFill>
          <a:ln/>
        </p:spPr>
      </p:sp>
      <p:sp>
        <p:nvSpPr>
          <p:cNvPr id="19" name="Shape 17"/>
          <p:cNvSpPr/>
          <p:nvPr/>
        </p:nvSpPr>
        <p:spPr>
          <a:xfrm>
            <a:off x="9360941" y="2514600"/>
            <a:ext cx="548640" cy="548640"/>
          </a:xfrm>
          <a:prstGeom prst="ellipse">
            <a:avLst/>
          </a:prstGeom>
          <a:solidFill>
            <a:schemeClr val="accent1"/>
          </a:solidFill>
          <a:ln/>
        </p:spPr>
      </p:sp>
      <p:sp>
        <p:nvSpPr>
          <p:cNvPr id="20" name="Text 18"/>
          <p:cNvSpPr txBox="1"/>
          <p:nvPr/>
        </p:nvSpPr>
        <p:spPr>
          <a:xfrm>
            <a:off x="9360941"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4</a:t>
            </a:r>
            <a:endParaRPr lang="en-US" sz="2000" dirty="0"/>
          </a:p>
        </p:txBody>
      </p:sp>
      <p:sp>
        <p:nvSpPr>
          <p:cNvPr id="21" name="Text 19"/>
          <p:cNvSpPr txBox="1"/>
          <p:nvPr/>
        </p:nvSpPr>
        <p:spPr>
          <a:xfrm>
            <a:off x="9360941"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KI nur als Helfer, austauschbar</a:t>
            </a:r>
            <a:endParaRPr lang="en-US" sz="2000" dirty="0"/>
          </a:p>
        </p:txBody>
      </p:sp>
      <p:pic>
        <p:nvPicPr>
          <p:cNvPr id="22"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23" name="Text 20"/>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4" name="Text 21"/>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Technik &amp; Datenschutz</a:t>
            </a:r>
            <a:endParaRPr lang="en-US" sz="1000" dirty="0"/>
          </a:p>
        </p:txBody>
      </p:sp>
      <p:sp>
        <p:nvSpPr>
          <p:cNvPr id="25" name="Text 22"/>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Regeln zuerst, KI danach</a:t>
            </a:r>
            <a:endParaRPr lang="en-US" sz="3800" dirty="0"/>
          </a:p>
        </p:txBody>
      </p:sp>
      <p:sp>
        <p:nvSpPr>
          <p:cNvPr id="3" name="Shape 1"/>
          <p:cNvSpPr/>
          <p:nvPr/>
        </p:nvSpPr>
        <p:spPr>
          <a:xfrm>
            <a:off x="640080" y="2240280"/>
            <a:ext cx="2419274" cy="2651760"/>
          </a:xfrm>
          <a:prstGeom prst="roundRect">
            <a:avLst>
              <a:gd name="adj" fmla="val 8315"/>
            </a:avLst>
          </a:prstGeom>
          <a:solidFill>
            <a:schemeClr val="bg2"/>
          </a:solidFill>
          <a:ln/>
        </p:spPr>
      </p:sp>
      <p:sp>
        <p:nvSpPr>
          <p:cNvPr id="4" name="Shape 2"/>
          <p:cNvSpPr/>
          <p:nvPr/>
        </p:nvSpPr>
        <p:spPr>
          <a:xfrm>
            <a:off x="868680" y="2514600"/>
            <a:ext cx="548640" cy="548640"/>
          </a:xfrm>
          <a:prstGeom prst="ellipse">
            <a:avLst/>
          </a:prstGeom>
          <a:solidFill>
            <a:schemeClr val="accent1"/>
          </a:solidFill>
          <a:ln/>
        </p:spPr>
      </p:sp>
      <p:sp>
        <p:nvSpPr>
          <p:cNvPr id="5" name="Text 3"/>
          <p:cNvSpPr txBox="1"/>
          <p:nvPr/>
        </p:nvSpPr>
        <p:spPr>
          <a:xfrm>
            <a:off x="868680"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1</a:t>
            </a:r>
            <a:endParaRPr lang="en-US" sz="2000" dirty="0"/>
          </a:p>
        </p:txBody>
      </p:sp>
      <p:sp>
        <p:nvSpPr>
          <p:cNvPr id="6" name="Text 4"/>
          <p:cNvSpPr txBox="1"/>
          <p:nvPr/>
        </p:nvSpPr>
        <p:spPr>
          <a:xfrm>
            <a:off x="868680"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E-Rechnungen werden exakt gelesen, ohne KI</a:t>
            </a:r>
            <a:endParaRPr lang="en-US" sz="2000" dirty="0"/>
          </a:p>
        </p:txBody>
      </p:sp>
      <p:sp>
        <p:nvSpPr>
          <p:cNvPr id="7" name="Shape 5"/>
          <p:cNvSpPr/>
          <p:nvPr/>
        </p:nvSpPr>
        <p:spPr>
          <a:xfrm>
            <a:off x="3123362" y="3566160"/>
            <a:ext cx="283464" cy="91"/>
          </a:xfrm>
          <a:prstGeom prst="line">
            <a:avLst/>
          </a:prstGeom>
          <a:noFill/>
          <a:ln w="25400">
            <a:solidFill>
              <a:schemeClr val="tx1"/>
            </a:solidFill>
            <a:prstDash val="solid"/>
            <a:tailEnd type="triangle"/>
          </a:ln>
        </p:spPr>
      </p:sp>
      <p:sp>
        <p:nvSpPr>
          <p:cNvPr id="8" name="Shape 6"/>
          <p:cNvSpPr/>
          <p:nvPr/>
        </p:nvSpPr>
        <p:spPr>
          <a:xfrm>
            <a:off x="3470834" y="2240280"/>
            <a:ext cx="2419274" cy="2651760"/>
          </a:xfrm>
          <a:prstGeom prst="roundRect">
            <a:avLst>
              <a:gd name="adj" fmla="val 8315"/>
            </a:avLst>
          </a:prstGeom>
          <a:solidFill>
            <a:schemeClr val="bg2"/>
          </a:solidFill>
          <a:ln/>
        </p:spPr>
      </p:sp>
      <p:sp>
        <p:nvSpPr>
          <p:cNvPr id="9" name="Shape 7"/>
          <p:cNvSpPr/>
          <p:nvPr/>
        </p:nvSpPr>
        <p:spPr>
          <a:xfrm>
            <a:off x="3699434" y="2514600"/>
            <a:ext cx="548640" cy="548640"/>
          </a:xfrm>
          <a:prstGeom prst="ellipse">
            <a:avLst/>
          </a:prstGeom>
          <a:solidFill>
            <a:schemeClr val="accent1"/>
          </a:solidFill>
          <a:ln/>
        </p:spPr>
      </p:sp>
      <p:sp>
        <p:nvSpPr>
          <p:cNvPr id="10" name="Text 8"/>
          <p:cNvSpPr txBox="1"/>
          <p:nvPr/>
        </p:nvSpPr>
        <p:spPr>
          <a:xfrm>
            <a:off x="3699434"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2</a:t>
            </a:r>
            <a:endParaRPr lang="en-US" sz="2000" dirty="0"/>
          </a:p>
        </p:txBody>
      </p:sp>
      <p:sp>
        <p:nvSpPr>
          <p:cNvPr id="11" name="Text 9"/>
          <p:cNvSpPr txBox="1"/>
          <p:nvPr/>
        </p:nvSpPr>
        <p:spPr>
          <a:xfrm>
            <a:off x="3699434"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IBAN, Beträge, Daten, USt-IdNr. per Regel</a:t>
            </a:r>
            <a:endParaRPr lang="en-US" sz="2000" dirty="0"/>
          </a:p>
        </p:txBody>
      </p:sp>
      <p:sp>
        <p:nvSpPr>
          <p:cNvPr id="12" name="Shape 10"/>
          <p:cNvSpPr/>
          <p:nvPr/>
        </p:nvSpPr>
        <p:spPr>
          <a:xfrm>
            <a:off x="5954116" y="3566160"/>
            <a:ext cx="283464" cy="91"/>
          </a:xfrm>
          <a:prstGeom prst="line">
            <a:avLst/>
          </a:prstGeom>
          <a:noFill/>
          <a:ln w="25400">
            <a:solidFill>
              <a:schemeClr val="tx1"/>
            </a:solidFill>
            <a:prstDash val="solid"/>
            <a:tailEnd type="triangle"/>
          </a:ln>
        </p:spPr>
      </p:sp>
      <p:sp>
        <p:nvSpPr>
          <p:cNvPr id="13" name="Shape 11"/>
          <p:cNvSpPr/>
          <p:nvPr/>
        </p:nvSpPr>
        <p:spPr>
          <a:xfrm>
            <a:off x="6301588" y="2240280"/>
            <a:ext cx="2419274" cy="2651760"/>
          </a:xfrm>
          <a:prstGeom prst="roundRect">
            <a:avLst>
              <a:gd name="adj" fmla="val 8315"/>
            </a:avLst>
          </a:prstGeom>
          <a:solidFill>
            <a:schemeClr val="bg2"/>
          </a:solidFill>
          <a:ln/>
        </p:spPr>
      </p:sp>
      <p:sp>
        <p:nvSpPr>
          <p:cNvPr id="14" name="Shape 12"/>
          <p:cNvSpPr/>
          <p:nvPr/>
        </p:nvSpPr>
        <p:spPr>
          <a:xfrm>
            <a:off x="6530188" y="2514600"/>
            <a:ext cx="548640" cy="548640"/>
          </a:xfrm>
          <a:prstGeom prst="ellipse">
            <a:avLst/>
          </a:prstGeom>
          <a:solidFill>
            <a:schemeClr val="accent1"/>
          </a:solidFill>
          <a:ln/>
        </p:spPr>
      </p:sp>
      <p:sp>
        <p:nvSpPr>
          <p:cNvPr id="15" name="Text 13"/>
          <p:cNvSpPr txBox="1"/>
          <p:nvPr/>
        </p:nvSpPr>
        <p:spPr>
          <a:xfrm>
            <a:off x="6530188"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3</a:t>
            </a:r>
            <a:endParaRPr lang="en-US" sz="2000" dirty="0"/>
          </a:p>
        </p:txBody>
      </p:sp>
      <p:sp>
        <p:nvSpPr>
          <p:cNvPr id="16" name="Text 14"/>
          <p:cNvSpPr txBox="1"/>
          <p:nvPr/>
        </p:nvSpPr>
        <p:spPr>
          <a:xfrm>
            <a:off x="6530188"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Gelernte Vorlagen je Absender</a:t>
            </a:r>
            <a:endParaRPr lang="en-US" sz="2000" dirty="0"/>
          </a:p>
        </p:txBody>
      </p:sp>
      <p:sp>
        <p:nvSpPr>
          <p:cNvPr id="17" name="Shape 15"/>
          <p:cNvSpPr/>
          <p:nvPr/>
        </p:nvSpPr>
        <p:spPr>
          <a:xfrm>
            <a:off x="8784869" y="3566160"/>
            <a:ext cx="283464" cy="91"/>
          </a:xfrm>
          <a:prstGeom prst="line">
            <a:avLst/>
          </a:prstGeom>
          <a:noFill/>
          <a:ln w="25400">
            <a:solidFill>
              <a:schemeClr val="tx1"/>
            </a:solidFill>
            <a:prstDash val="solid"/>
            <a:tailEnd type="triangle"/>
          </a:ln>
        </p:spPr>
      </p:sp>
      <p:sp>
        <p:nvSpPr>
          <p:cNvPr id="18" name="Shape 16"/>
          <p:cNvSpPr/>
          <p:nvPr/>
        </p:nvSpPr>
        <p:spPr>
          <a:xfrm>
            <a:off x="9132341" y="2240280"/>
            <a:ext cx="2419274" cy="2651760"/>
          </a:xfrm>
          <a:prstGeom prst="roundRect">
            <a:avLst>
              <a:gd name="adj" fmla="val 8315"/>
            </a:avLst>
          </a:prstGeom>
          <a:solidFill>
            <a:schemeClr val="accent4"/>
          </a:solidFill>
          <a:ln/>
        </p:spPr>
      </p:sp>
      <p:sp>
        <p:nvSpPr>
          <p:cNvPr id="19" name="Shape 17"/>
          <p:cNvSpPr/>
          <p:nvPr/>
        </p:nvSpPr>
        <p:spPr>
          <a:xfrm>
            <a:off x="9360941" y="2514600"/>
            <a:ext cx="548640" cy="548640"/>
          </a:xfrm>
          <a:prstGeom prst="ellipse">
            <a:avLst/>
          </a:prstGeom>
          <a:solidFill>
            <a:schemeClr val="accent1"/>
          </a:solidFill>
          <a:ln/>
        </p:spPr>
      </p:sp>
      <p:sp>
        <p:nvSpPr>
          <p:cNvPr id="20" name="Text 18"/>
          <p:cNvSpPr txBox="1"/>
          <p:nvPr/>
        </p:nvSpPr>
        <p:spPr>
          <a:xfrm>
            <a:off x="9360941"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4</a:t>
            </a:r>
            <a:endParaRPr lang="en-US" sz="2000" dirty="0"/>
          </a:p>
        </p:txBody>
      </p:sp>
      <p:sp>
        <p:nvSpPr>
          <p:cNvPr id="21" name="Text 19"/>
          <p:cNvSpPr txBox="1"/>
          <p:nvPr/>
        </p:nvSpPr>
        <p:spPr>
          <a:xfrm>
            <a:off x="9360941"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Ohne KI läuft die Ablage weiter</a:t>
            </a:r>
            <a:endParaRPr lang="en-US" sz="2000" dirty="0"/>
          </a:p>
        </p:txBody>
      </p:sp>
      <p:pic>
        <p:nvPicPr>
          <p:cNvPr id="22"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23" name="Text 20"/>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4" name="Text 21"/>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Technik &amp; Datenschutz</a:t>
            </a:r>
            <a:endParaRPr lang="en-US" sz="1000" dirty="0"/>
          </a:p>
        </p:txBody>
      </p:sp>
      <p:sp>
        <p:nvSpPr>
          <p:cNvPr id="25" name="Text 22"/>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Standard-KI: Claude Haiku</a:t>
            </a:r>
            <a:endParaRPr lang="en-US" sz="3800" dirty="0"/>
          </a:p>
        </p:txBody>
      </p:sp>
      <p:sp>
        <p:nvSpPr>
          <p:cNvPr id="3" name="Shape 1"/>
          <p:cNvSpPr/>
          <p:nvPr/>
        </p:nvSpPr>
        <p:spPr>
          <a:xfrm>
            <a:off x="640080" y="2240280"/>
            <a:ext cx="2522144" cy="3017520"/>
          </a:xfrm>
          <a:prstGeom prst="roundRect">
            <a:avLst>
              <a:gd name="adj" fmla="val 7976"/>
            </a:avLst>
          </a:prstGeom>
          <a:solidFill>
            <a:schemeClr val="bg2"/>
          </a:solidFill>
          <a:ln/>
        </p:spPr>
      </p:sp>
      <p:sp>
        <p:nvSpPr>
          <p:cNvPr id="4" name="Shape 2"/>
          <p:cNvSpPr/>
          <p:nvPr/>
        </p:nvSpPr>
        <p:spPr>
          <a:xfrm>
            <a:off x="914400" y="2532888"/>
            <a:ext cx="457200" cy="91440"/>
          </a:xfrm>
          <a:prstGeom prst="roundRect">
            <a:avLst>
              <a:gd name="adj" fmla="val 50000"/>
            </a:avLst>
          </a:prstGeom>
          <a:solidFill>
            <a:schemeClr val="accent1"/>
          </a:solidFill>
          <a:ln/>
        </p:spPr>
      </p:sp>
      <p:sp>
        <p:nvSpPr>
          <p:cNvPr id="5" name="Text 3"/>
          <p:cNvSpPr txBox="1"/>
          <p:nvPr/>
        </p:nvSpPr>
        <p:spPr>
          <a:xfrm>
            <a:off x="914400"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Schnell und sehr günstig je Anfrage</a:t>
            </a:r>
            <a:endParaRPr lang="en-US" sz="2200" dirty="0"/>
          </a:p>
        </p:txBody>
      </p:sp>
      <p:sp>
        <p:nvSpPr>
          <p:cNvPr id="6" name="Shape 4"/>
          <p:cNvSpPr/>
          <p:nvPr/>
        </p:nvSpPr>
        <p:spPr>
          <a:xfrm>
            <a:off x="3436544" y="2240280"/>
            <a:ext cx="2522144" cy="3017520"/>
          </a:xfrm>
          <a:prstGeom prst="roundRect">
            <a:avLst>
              <a:gd name="adj" fmla="val 7976"/>
            </a:avLst>
          </a:prstGeom>
          <a:solidFill>
            <a:schemeClr val="bg2"/>
          </a:solidFill>
          <a:ln/>
        </p:spPr>
      </p:sp>
      <p:sp>
        <p:nvSpPr>
          <p:cNvPr id="7" name="Shape 5"/>
          <p:cNvSpPr/>
          <p:nvPr/>
        </p:nvSpPr>
        <p:spPr>
          <a:xfrm>
            <a:off x="3710864" y="2532888"/>
            <a:ext cx="457200" cy="91440"/>
          </a:xfrm>
          <a:prstGeom prst="roundRect">
            <a:avLst>
              <a:gd name="adj" fmla="val 50000"/>
            </a:avLst>
          </a:prstGeom>
          <a:solidFill>
            <a:schemeClr val="accent1"/>
          </a:solidFill>
          <a:ln/>
        </p:spPr>
      </p:sp>
      <p:sp>
        <p:nvSpPr>
          <p:cNvPr id="8" name="Text 6"/>
          <p:cNvSpPr txBox="1"/>
          <p:nvPr/>
        </p:nvSpPr>
        <p:spPr>
          <a:xfrm>
            <a:off x="3710864"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Stark beim Lesen, Zuordnen, Schreiben auf Deutsch</a:t>
            </a:r>
            <a:endParaRPr lang="en-US" sz="2200" dirty="0"/>
          </a:p>
        </p:txBody>
      </p:sp>
      <p:sp>
        <p:nvSpPr>
          <p:cNvPr id="9" name="Shape 7"/>
          <p:cNvSpPr/>
          <p:nvPr/>
        </p:nvSpPr>
        <p:spPr>
          <a:xfrm>
            <a:off x="6233008" y="2240280"/>
            <a:ext cx="2522144" cy="3017520"/>
          </a:xfrm>
          <a:prstGeom prst="roundRect">
            <a:avLst>
              <a:gd name="adj" fmla="val 7976"/>
            </a:avLst>
          </a:prstGeom>
          <a:solidFill>
            <a:schemeClr val="bg2"/>
          </a:solidFill>
          <a:ln/>
        </p:spPr>
      </p:sp>
      <p:sp>
        <p:nvSpPr>
          <p:cNvPr id="10" name="Shape 8"/>
          <p:cNvSpPr/>
          <p:nvPr/>
        </p:nvSpPr>
        <p:spPr>
          <a:xfrm>
            <a:off x="6507328" y="2532888"/>
            <a:ext cx="457200" cy="91440"/>
          </a:xfrm>
          <a:prstGeom prst="roundRect">
            <a:avLst>
              <a:gd name="adj" fmla="val 50000"/>
            </a:avLst>
          </a:prstGeom>
          <a:solidFill>
            <a:schemeClr val="accent1"/>
          </a:solidFill>
          <a:ln/>
        </p:spPr>
      </p:sp>
      <p:sp>
        <p:nvSpPr>
          <p:cNvPr id="11" name="Text 9"/>
          <p:cNvSpPr txBox="1"/>
          <p:nvPr/>
        </p:nvSpPr>
        <p:spPr>
          <a:xfrm>
            <a:off x="6507328"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Nur nötige Ausschnitte, nie das ganze Archiv</a:t>
            </a:r>
            <a:endParaRPr lang="en-US" sz="2200" dirty="0"/>
          </a:p>
        </p:txBody>
      </p:sp>
      <p:sp>
        <p:nvSpPr>
          <p:cNvPr id="12" name="Shape 10"/>
          <p:cNvSpPr/>
          <p:nvPr/>
        </p:nvSpPr>
        <p:spPr>
          <a:xfrm>
            <a:off x="9029471" y="2240280"/>
            <a:ext cx="2522144" cy="3017520"/>
          </a:xfrm>
          <a:prstGeom prst="roundRect">
            <a:avLst>
              <a:gd name="adj" fmla="val 7976"/>
            </a:avLst>
          </a:prstGeom>
          <a:solidFill>
            <a:schemeClr val="bg2"/>
          </a:solidFill>
          <a:ln/>
        </p:spPr>
      </p:sp>
      <p:sp>
        <p:nvSpPr>
          <p:cNvPr id="13" name="Shape 11"/>
          <p:cNvSpPr/>
          <p:nvPr/>
        </p:nvSpPr>
        <p:spPr>
          <a:xfrm>
            <a:off x="9303791" y="2532888"/>
            <a:ext cx="457200" cy="91440"/>
          </a:xfrm>
          <a:prstGeom prst="roundRect">
            <a:avLst>
              <a:gd name="adj" fmla="val 50000"/>
            </a:avLst>
          </a:prstGeom>
          <a:solidFill>
            <a:schemeClr val="accent1"/>
          </a:solidFill>
          <a:ln/>
        </p:spPr>
      </p:sp>
      <p:sp>
        <p:nvSpPr>
          <p:cNvPr id="14" name="Text 12"/>
          <p:cNvSpPr txBox="1"/>
          <p:nvPr/>
        </p:nvSpPr>
        <p:spPr>
          <a:xfrm>
            <a:off x="9303791"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Für große Entwürfe optional „Komplex“</a:t>
            </a:r>
            <a:endParaRPr lang="en-US" sz="2200" dirty="0"/>
          </a:p>
        </p:txBody>
      </p:sp>
      <p:pic>
        <p:nvPicPr>
          <p:cNvPr id="15"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6" name="Text 13"/>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7" name="Text 14"/>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Technik &amp; Datenschutz</a:t>
            </a:r>
            <a:endParaRPr lang="en-US" sz="1000" dirty="0"/>
          </a:p>
        </p:txBody>
      </p:sp>
      <p:sp>
        <p:nvSpPr>
          <p:cNvPr id="18" name="Text 15"/>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640080" y="548640"/>
            <a:ext cx="1165860" cy="292608"/>
          </a:xfrm>
          <a:prstGeom prst="roundRect">
            <a:avLst>
              <a:gd name="adj" fmla="val 50000"/>
            </a:avLst>
          </a:prstGeom>
          <a:solidFill>
            <a:schemeClr val="accent4"/>
          </a:solidFill>
          <a:ln/>
        </p:spPr>
      </p:sp>
      <p:sp>
        <p:nvSpPr>
          <p:cNvPr id="3" name="Text 1"/>
          <p:cNvSpPr txBox="1"/>
          <p:nvPr/>
        </p:nvSpPr>
        <p:spPr>
          <a:xfrm>
            <a:off x="640080" y="548640"/>
            <a:ext cx="116586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IN ZAHLEN</a:t>
            </a:r>
            <a:endParaRPr lang="en-US" sz="1100" dirty="0"/>
          </a:p>
        </p:txBody>
      </p:sp>
      <p:sp>
        <p:nvSpPr>
          <p:cNvPr id="4" name="Text 2"/>
          <p:cNvSpPr txBox="1"/>
          <p:nvPr/>
        </p:nvSpPr>
        <p:spPr>
          <a:xfrm>
            <a:off x="640080" y="1051560"/>
            <a:ext cx="10911535" cy="1737360"/>
          </a:xfrm>
          <a:prstGeom prst="rect">
            <a:avLst/>
          </a:prstGeom>
          <a:noFill/>
          <a:ln/>
        </p:spPr>
        <p:txBody>
          <a:bodyPr wrap="square" lIns="0" tIns="0" rIns="0" bIns="0" rtlCol="0" anchor="t"/>
          <a:lstStyle/>
          <a:p>
            <a:pPr indent="0" marL="0">
              <a:lnSpc>
                <a:spcPct val="95000"/>
              </a:lnSpc>
              <a:buNone/>
            </a:pPr>
            <a:r>
              <a:rPr lang="en-US" sz="5400" b="1" dirty="0">
                <a:solidFill>
                  <a:schemeClr val="tx1"/>
                </a:solidFill>
              </a:rPr>
              <a:t>Unter 100.000 Token je Anfrage</a:t>
            </a:r>
            <a:endParaRPr lang="en-US" sz="5400" dirty="0"/>
          </a:p>
        </p:txBody>
      </p:sp>
      <p:sp>
        <p:nvSpPr>
          <p:cNvPr id="5" name="Shape 3"/>
          <p:cNvSpPr/>
          <p:nvPr/>
        </p:nvSpPr>
        <p:spPr>
          <a:xfrm>
            <a:off x="640080" y="1983562"/>
            <a:ext cx="1097280" cy="109728"/>
          </a:xfrm>
          <a:prstGeom prst="roundRect">
            <a:avLst>
              <a:gd name="adj" fmla="val 50000"/>
            </a:avLst>
          </a:prstGeom>
          <a:solidFill>
            <a:schemeClr val="accent1"/>
          </a:solidFill>
          <a:ln/>
        </p:spPr>
      </p:sp>
      <p:sp>
        <p:nvSpPr>
          <p:cNvPr id="6" name="Text 4"/>
          <p:cNvSpPr txBox="1"/>
          <p:nvPr/>
        </p:nvSpPr>
        <p:spPr>
          <a:xfrm>
            <a:off x="640080" y="2303602"/>
            <a:ext cx="10911535" cy="731520"/>
          </a:xfrm>
          <a:prstGeom prst="rect">
            <a:avLst/>
          </a:prstGeom>
          <a:noFill/>
          <a:ln/>
        </p:spPr>
        <p:txBody>
          <a:bodyPr wrap="square" lIns="0" tIns="0" rIns="0" bIns="0" rtlCol="0" anchor="t"/>
          <a:lstStyle/>
          <a:p>
            <a:pPr indent="0" marL="0">
              <a:lnSpc>
                <a:spcPct val="100000"/>
              </a:lnSpc>
              <a:buNone/>
            </a:pPr>
            <a:r>
              <a:rPr lang="en-US" sz="2000" dirty="0">
                <a:solidFill>
                  <a:schemeClr val="tx2"/>
                </a:solidFill>
              </a:rPr>
              <a:t>harter Wächter im Server – dazu ein Monatsbudget je Firma</a:t>
            </a:r>
            <a:endParaRPr lang="en-US" sz="2000" dirty="0"/>
          </a:p>
        </p:txBody>
      </p:sp>
      <p:sp>
        <p:nvSpPr>
          <p:cNvPr id="7" name="Shape 5"/>
          <p:cNvSpPr/>
          <p:nvPr/>
        </p:nvSpPr>
        <p:spPr>
          <a:xfrm>
            <a:off x="640080" y="3749040"/>
            <a:ext cx="3454298" cy="2286000"/>
          </a:xfrm>
          <a:prstGeom prst="roundRect">
            <a:avLst>
              <a:gd name="adj" fmla="val 8800"/>
            </a:avLst>
          </a:prstGeom>
          <a:solidFill>
            <a:schemeClr val="bg2"/>
          </a:solidFill>
          <a:ln/>
        </p:spPr>
      </p:sp>
      <p:sp>
        <p:nvSpPr>
          <p:cNvPr id="8" name="Shape 6"/>
          <p:cNvSpPr/>
          <p:nvPr/>
        </p:nvSpPr>
        <p:spPr>
          <a:xfrm>
            <a:off x="914400" y="4041648"/>
            <a:ext cx="457200" cy="91440"/>
          </a:xfrm>
          <a:prstGeom prst="roundRect">
            <a:avLst>
              <a:gd name="adj" fmla="val 50000"/>
            </a:avLst>
          </a:prstGeom>
          <a:solidFill>
            <a:schemeClr val="accent1"/>
          </a:solidFill>
          <a:ln/>
        </p:spPr>
      </p:sp>
      <p:sp>
        <p:nvSpPr>
          <p:cNvPr id="9" name="Text 7"/>
          <p:cNvSpPr txBox="1"/>
          <p:nvPr/>
        </p:nvSpPr>
        <p:spPr>
          <a:xfrm>
            <a:off x="914400" y="4297680"/>
            <a:ext cx="2905658" cy="1554480"/>
          </a:xfrm>
          <a:prstGeom prst="rect">
            <a:avLst/>
          </a:prstGeom>
          <a:noFill/>
          <a:ln/>
        </p:spPr>
        <p:txBody>
          <a:bodyPr wrap="square" lIns="0" tIns="0" rIns="0" bIns="0" rtlCol="0" anchor="t"/>
          <a:lstStyle/>
          <a:p>
            <a:pPr indent="0" marL="0">
              <a:lnSpc>
                <a:spcPct val="100000"/>
              </a:lnSpc>
              <a:buNone/>
            </a:pPr>
            <a:r>
              <a:rPr lang="en-US" sz="2000" dirty="0">
                <a:solidFill>
                  <a:schemeClr val="accent3"/>
                </a:solidFill>
              </a:rPr>
              <a:t>Zu groß? Kürzen oder nichts senden</a:t>
            </a:r>
            <a:endParaRPr lang="en-US" sz="2000" dirty="0"/>
          </a:p>
        </p:txBody>
      </p:sp>
      <p:sp>
        <p:nvSpPr>
          <p:cNvPr id="10" name="Shape 8"/>
          <p:cNvSpPr/>
          <p:nvPr/>
        </p:nvSpPr>
        <p:spPr>
          <a:xfrm>
            <a:off x="4368698" y="3749040"/>
            <a:ext cx="3454298" cy="2286000"/>
          </a:xfrm>
          <a:prstGeom prst="roundRect">
            <a:avLst>
              <a:gd name="adj" fmla="val 8800"/>
            </a:avLst>
          </a:prstGeom>
          <a:solidFill>
            <a:schemeClr val="bg2"/>
          </a:solidFill>
          <a:ln/>
        </p:spPr>
      </p:sp>
      <p:sp>
        <p:nvSpPr>
          <p:cNvPr id="11" name="Shape 9"/>
          <p:cNvSpPr/>
          <p:nvPr/>
        </p:nvSpPr>
        <p:spPr>
          <a:xfrm>
            <a:off x="4643018" y="4041648"/>
            <a:ext cx="457200" cy="91440"/>
          </a:xfrm>
          <a:prstGeom prst="roundRect">
            <a:avLst>
              <a:gd name="adj" fmla="val 50000"/>
            </a:avLst>
          </a:prstGeom>
          <a:solidFill>
            <a:schemeClr val="accent1"/>
          </a:solidFill>
          <a:ln/>
        </p:spPr>
      </p:sp>
      <p:sp>
        <p:nvSpPr>
          <p:cNvPr id="12" name="Text 10"/>
          <p:cNvSpPr txBox="1"/>
          <p:nvPr/>
        </p:nvSpPr>
        <p:spPr>
          <a:xfrm>
            <a:off x="4643018" y="4297680"/>
            <a:ext cx="2905658" cy="1554480"/>
          </a:xfrm>
          <a:prstGeom prst="rect">
            <a:avLst/>
          </a:prstGeom>
          <a:noFill/>
          <a:ln/>
        </p:spPr>
        <p:txBody>
          <a:bodyPr wrap="square" lIns="0" tIns="0" rIns="0" bIns="0" rtlCol="0" anchor="t"/>
          <a:lstStyle/>
          <a:p>
            <a:pPr indent="0" marL="0">
              <a:lnSpc>
                <a:spcPct val="100000"/>
              </a:lnSpc>
              <a:buNone/>
            </a:pPr>
            <a:r>
              <a:rPr lang="en-US" sz="2000" dirty="0">
                <a:solidFill>
                  <a:schemeClr val="accent3"/>
                </a:solidFill>
              </a:rPr>
              <a:t>Budget erreicht: Regeln laufen weiter</a:t>
            </a:r>
            <a:endParaRPr lang="en-US" sz="2000" dirty="0"/>
          </a:p>
        </p:txBody>
      </p:sp>
      <p:sp>
        <p:nvSpPr>
          <p:cNvPr id="13" name="Shape 11"/>
          <p:cNvSpPr/>
          <p:nvPr/>
        </p:nvSpPr>
        <p:spPr>
          <a:xfrm>
            <a:off x="8097317" y="3749040"/>
            <a:ext cx="3454298" cy="2286000"/>
          </a:xfrm>
          <a:prstGeom prst="roundRect">
            <a:avLst>
              <a:gd name="adj" fmla="val 8800"/>
            </a:avLst>
          </a:prstGeom>
          <a:solidFill>
            <a:schemeClr val="bg2"/>
          </a:solidFill>
          <a:ln/>
        </p:spPr>
      </p:sp>
      <p:sp>
        <p:nvSpPr>
          <p:cNvPr id="14" name="Shape 12"/>
          <p:cNvSpPr/>
          <p:nvPr/>
        </p:nvSpPr>
        <p:spPr>
          <a:xfrm>
            <a:off x="8371637" y="4041648"/>
            <a:ext cx="457200" cy="91440"/>
          </a:xfrm>
          <a:prstGeom prst="roundRect">
            <a:avLst>
              <a:gd name="adj" fmla="val 50000"/>
            </a:avLst>
          </a:prstGeom>
          <a:solidFill>
            <a:schemeClr val="accent1"/>
          </a:solidFill>
          <a:ln/>
        </p:spPr>
      </p:sp>
      <p:sp>
        <p:nvSpPr>
          <p:cNvPr id="15" name="Text 13"/>
          <p:cNvSpPr txBox="1"/>
          <p:nvPr/>
        </p:nvSpPr>
        <p:spPr>
          <a:xfrm>
            <a:off x="8371637" y="4297680"/>
            <a:ext cx="2905658" cy="1554480"/>
          </a:xfrm>
          <a:prstGeom prst="rect">
            <a:avLst/>
          </a:prstGeom>
          <a:noFill/>
          <a:ln/>
        </p:spPr>
        <p:txBody>
          <a:bodyPr wrap="square" lIns="0" tIns="0" rIns="0" bIns="0" rtlCol="0" anchor="t"/>
          <a:lstStyle/>
          <a:p>
            <a:pPr indent="0" marL="0">
              <a:lnSpc>
                <a:spcPct val="100000"/>
              </a:lnSpc>
              <a:buNone/>
            </a:pPr>
            <a:r>
              <a:rPr lang="en-US" sz="2000" dirty="0">
                <a:solidFill>
                  <a:schemeClr val="accent3"/>
                </a:solidFill>
              </a:rPr>
              <a:t>Kosten je Antwort sichtbar</a:t>
            </a:r>
            <a:endParaRPr lang="en-US" sz="2000" dirty="0"/>
          </a:p>
        </p:txBody>
      </p:sp>
      <p:pic>
        <p:nvPicPr>
          <p:cNvPr id="16"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7" name="Text 14"/>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8" name="Text 15"/>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Technik &amp; Datenschutz</a:t>
            </a:r>
            <a:endParaRPr lang="en-US" sz="1000" dirty="0"/>
          </a:p>
        </p:txBody>
      </p:sp>
      <p:sp>
        <p:nvSpPr>
          <p:cNvPr id="19" name="Text 16"/>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Sensible Daten: je Datenklasse</a:t>
            </a:r>
            <a:endParaRPr lang="en-US" sz="3800" dirty="0"/>
          </a:p>
        </p:txBody>
      </p:sp>
      <p:sp>
        <p:nvSpPr>
          <p:cNvPr id="3" name="Shape 1"/>
          <p:cNvSpPr/>
          <p:nvPr/>
        </p:nvSpPr>
        <p:spPr>
          <a:xfrm>
            <a:off x="640080" y="2240280"/>
            <a:ext cx="2522144" cy="3017520"/>
          </a:xfrm>
          <a:prstGeom prst="roundRect">
            <a:avLst>
              <a:gd name="adj" fmla="val 7976"/>
            </a:avLst>
          </a:prstGeom>
          <a:solidFill>
            <a:schemeClr val="bg2"/>
          </a:solidFill>
          <a:ln/>
        </p:spPr>
      </p:sp>
      <p:sp>
        <p:nvSpPr>
          <p:cNvPr id="4" name="Shape 2"/>
          <p:cNvSpPr/>
          <p:nvPr/>
        </p:nvSpPr>
        <p:spPr>
          <a:xfrm>
            <a:off x="914400" y="2532888"/>
            <a:ext cx="457200" cy="91440"/>
          </a:xfrm>
          <a:prstGeom prst="roundRect">
            <a:avLst>
              <a:gd name="adj" fmla="val 50000"/>
            </a:avLst>
          </a:prstGeom>
          <a:solidFill>
            <a:schemeClr val="accent1"/>
          </a:solidFill>
          <a:ln/>
        </p:spPr>
      </p:sp>
      <p:sp>
        <p:nvSpPr>
          <p:cNvPr id="5" name="Text 3"/>
          <p:cNvSpPr txBox="1"/>
          <p:nvPr/>
        </p:nvSpPr>
        <p:spPr>
          <a:xfrm>
            <a:off x="914400" y="2788920"/>
            <a:ext cx="1973504" cy="685800"/>
          </a:xfrm>
          <a:prstGeom prst="rect">
            <a:avLst/>
          </a:prstGeom>
          <a:noFill/>
          <a:ln/>
        </p:spPr>
        <p:txBody>
          <a:bodyPr wrap="square" lIns="0" tIns="0" rIns="0" bIns="0" rtlCol="0" anchor="t"/>
          <a:lstStyle/>
          <a:p>
            <a:pPr indent="0" marL="0">
              <a:lnSpc>
                <a:spcPct val="95000"/>
              </a:lnSpc>
              <a:buNone/>
            </a:pPr>
            <a:r>
              <a:rPr lang="en-US" sz="2000" b="1" dirty="0">
                <a:solidFill>
                  <a:schemeClr val="tx1"/>
                </a:solidFill>
              </a:rPr>
              <a:t>Allgemein und Finanzen</a:t>
            </a:r>
            <a:endParaRPr lang="en-US" sz="2000" dirty="0"/>
          </a:p>
        </p:txBody>
      </p:sp>
      <p:sp>
        <p:nvSpPr>
          <p:cNvPr id="6" name="Text 4"/>
          <p:cNvSpPr txBox="1"/>
          <p:nvPr/>
        </p:nvSpPr>
        <p:spPr>
          <a:xfrm>
            <a:off x="914400" y="3514852"/>
            <a:ext cx="1973504" cy="1560068"/>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Standard-KI</a:t>
            </a:r>
            <a:endParaRPr lang="en-US" sz="2200" dirty="0"/>
          </a:p>
        </p:txBody>
      </p:sp>
      <p:sp>
        <p:nvSpPr>
          <p:cNvPr id="7" name="Shape 5"/>
          <p:cNvSpPr/>
          <p:nvPr/>
        </p:nvSpPr>
        <p:spPr>
          <a:xfrm>
            <a:off x="3436544" y="2240280"/>
            <a:ext cx="2522144" cy="3017520"/>
          </a:xfrm>
          <a:prstGeom prst="roundRect">
            <a:avLst>
              <a:gd name="adj" fmla="val 7976"/>
            </a:avLst>
          </a:prstGeom>
          <a:solidFill>
            <a:schemeClr val="bg2"/>
          </a:solidFill>
          <a:ln/>
        </p:spPr>
      </p:sp>
      <p:sp>
        <p:nvSpPr>
          <p:cNvPr id="8" name="Shape 6"/>
          <p:cNvSpPr/>
          <p:nvPr/>
        </p:nvSpPr>
        <p:spPr>
          <a:xfrm>
            <a:off x="3710864" y="2532888"/>
            <a:ext cx="457200" cy="91440"/>
          </a:xfrm>
          <a:prstGeom prst="roundRect">
            <a:avLst>
              <a:gd name="adj" fmla="val 50000"/>
            </a:avLst>
          </a:prstGeom>
          <a:solidFill>
            <a:schemeClr val="accent1"/>
          </a:solidFill>
          <a:ln/>
        </p:spPr>
      </p:sp>
      <p:sp>
        <p:nvSpPr>
          <p:cNvPr id="9" name="Text 7"/>
          <p:cNvSpPr txBox="1"/>
          <p:nvPr/>
        </p:nvSpPr>
        <p:spPr>
          <a:xfrm>
            <a:off x="3710864" y="2788920"/>
            <a:ext cx="1973504" cy="685800"/>
          </a:xfrm>
          <a:prstGeom prst="rect">
            <a:avLst/>
          </a:prstGeom>
          <a:noFill/>
          <a:ln/>
        </p:spPr>
        <p:txBody>
          <a:bodyPr wrap="square" lIns="0" tIns="0" rIns="0" bIns="0" rtlCol="0" anchor="t"/>
          <a:lstStyle/>
          <a:p>
            <a:pPr indent="0" marL="0">
              <a:lnSpc>
                <a:spcPct val="95000"/>
              </a:lnSpc>
              <a:buNone/>
            </a:pPr>
            <a:r>
              <a:rPr lang="en-US" sz="2000" b="1" dirty="0">
                <a:solidFill>
                  <a:schemeClr val="tx1"/>
                </a:solidFill>
              </a:rPr>
              <a:t>Personaldaten</a:t>
            </a:r>
            <a:endParaRPr lang="en-US" sz="2000" dirty="0"/>
          </a:p>
        </p:txBody>
      </p:sp>
      <p:sp>
        <p:nvSpPr>
          <p:cNvPr id="10" name="Text 8"/>
          <p:cNvSpPr txBox="1"/>
          <p:nvPr/>
        </p:nvSpPr>
        <p:spPr>
          <a:xfrm>
            <a:off x="3710864" y="3220466"/>
            <a:ext cx="1973504" cy="1854454"/>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Vorgabe EU-Anbieter</a:t>
            </a:r>
            <a:endParaRPr lang="en-US" sz="2200" dirty="0"/>
          </a:p>
        </p:txBody>
      </p:sp>
      <p:sp>
        <p:nvSpPr>
          <p:cNvPr id="11" name="Shape 9"/>
          <p:cNvSpPr/>
          <p:nvPr/>
        </p:nvSpPr>
        <p:spPr>
          <a:xfrm>
            <a:off x="6233008" y="2240280"/>
            <a:ext cx="2522144" cy="3017520"/>
          </a:xfrm>
          <a:prstGeom prst="roundRect">
            <a:avLst>
              <a:gd name="adj" fmla="val 7976"/>
            </a:avLst>
          </a:prstGeom>
          <a:solidFill>
            <a:schemeClr val="bg2"/>
          </a:solidFill>
          <a:ln/>
        </p:spPr>
      </p:sp>
      <p:sp>
        <p:nvSpPr>
          <p:cNvPr id="12" name="Shape 10"/>
          <p:cNvSpPr/>
          <p:nvPr/>
        </p:nvSpPr>
        <p:spPr>
          <a:xfrm>
            <a:off x="6507328" y="2532888"/>
            <a:ext cx="457200" cy="91440"/>
          </a:xfrm>
          <a:prstGeom prst="roundRect">
            <a:avLst>
              <a:gd name="adj" fmla="val 50000"/>
            </a:avLst>
          </a:prstGeom>
          <a:solidFill>
            <a:schemeClr val="accent1"/>
          </a:solidFill>
          <a:ln/>
        </p:spPr>
      </p:sp>
      <p:sp>
        <p:nvSpPr>
          <p:cNvPr id="13" name="Text 11"/>
          <p:cNvSpPr txBox="1"/>
          <p:nvPr/>
        </p:nvSpPr>
        <p:spPr>
          <a:xfrm>
            <a:off x="6507328" y="2788920"/>
            <a:ext cx="1973504" cy="685800"/>
          </a:xfrm>
          <a:prstGeom prst="rect">
            <a:avLst/>
          </a:prstGeom>
          <a:noFill/>
          <a:ln/>
        </p:spPr>
        <p:txBody>
          <a:bodyPr wrap="square" lIns="0" tIns="0" rIns="0" bIns="0" rtlCol="0" anchor="t"/>
          <a:lstStyle/>
          <a:p>
            <a:pPr indent="0" marL="0">
              <a:lnSpc>
                <a:spcPct val="95000"/>
              </a:lnSpc>
              <a:buNone/>
            </a:pPr>
            <a:r>
              <a:rPr lang="en-US" sz="2000" b="1" dirty="0">
                <a:solidFill>
                  <a:schemeClr val="tx1"/>
                </a:solidFill>
              </a:rPr>
              <a:t>Gesundheitsdaten</a:t>
            </a:r>
            <a:endParaRPr lang="en-US" sz="2000" dirty="0"/>
          </a:p>
        </p:txBody>
      </p:sp>
      <p:sp>
        <p:nvSpPr>
          <p:cNvPr id="14" name="Text 12"/>
          <p:cNvSpPr txBox="1"/>
          <p:nvPr/>
        </p:nvSpPr>
        <p:spPr>
          <a:xfrm>
            <a:off x="6507328" y="3220466"/>
            <a:ext cx="1973504" cy="1854454"/>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Vorgabe nur lokal</a:t>
            </a:r>
            <a:endParaRPr lang="en-US" sz="2200" dirty="0"/>
          </a:p>
        </p:txBody>
      </p:sp>
      <p:sp>
        <p:nvSpPr>
          <p:cNvPr id="15" name="Shape 13"/>
          <p:cNvSpPr/>
          <p:nvPr/>
        </p:nvSpPr>
        <p:spPr>
          <a:xfrm>
            <a:off x="9029471" y="2240280"/>
            <a:ext cx="2522144" cy="3017520"/>
          </a:xfrm>
          <a:prstGeom prst="roundRect">
            <a:avLst>
              <a:gd name="adj" fmla="val 7976"/>
            </a:avLst>
          </a:prstGeom>
          <a:solidFill>
            <a:schemeClr val="bg2"/>
          </a:solidFill>
          <a:ln/>
        </p:spPr>
      </p:sp>
      <p:sp>
        <p:nvSpPr>
          <p:cNvPr id="16" name="Shape 14"/>
          <p:cNvSpPr/>
          <p:nvPr/>
        </p:nvSpPr>
        <p:spPr>
          <a:xfrm>
            <a:off x="9303791" y="2532888"/>
            <a:ext cx="457200" cy="91440"/>
          </a:xfrm>
          <a:prstGeom prst="roundRect">
            <a:avLst>
              <a:gd name="adj" fmla="val 50000"/>
            </a:avLst>
          </a:prstGeom>
          <a:solidFill>
            <a:schemeClr val="accent1"/>
          </a:solidFill>
          <a:ln/>
        </p:spPr>
      </p:sp>
      <p:sp>
        <p:nvSpPr>
          <p:cNvPr id="17" name="Text 15"/>
          <p:cNvSpPr txBox="1"/>
          <p:nvPr/>
        </p:nvSpPr>
        <p:spPr>
          <a:xfrm>
            <a:off x="9303791" y="2788920"/>
            <a:ext cx="1973504" cy="685800"/>
          </a:xfrm>
          <a:prstGeom prst="rect">
            <a:avLst/>
          </a:prstGeom>
          <a:noFill/>
          <a:ln/>
        </p:spPr>
        <p:txBody>
          <a:bodyPr wrap="square" lIns="0" tIns="0" rIns="0" bIns="0" rtlCol="0" anchor="t"/>
          <a:lstStyle/>
          <a:p>
            <a:pPr indent="0" marL="0">
              <a:lnSpc>
                <a:spcPct val="95000"/>
              </a:lnSpc>
              <a:buNone/>
            </a:pPr>
            <a:r>
              <a:rPr lang="en-US" sz="2000" b="1" dirty="0">
                <a:solidFill>
                  <a:schemeClr val="tx1"/>
                </a:solidFill>
              </a:rPr>
              <a:t>Krankmeldungen</a:t>
            </a:r>
            <a:endParaRPr lang="en-US" sz="2000" dirty="0"/>
          </a:p>
        </p:txBody>
      </p:sp>
      <p:sp>
        <p:nvSpPr>
          <p:cNvPr id="18" name="Text 16"/>
          <p:cNvSpPr txBox="1"/>
          <p:nvPr/>
        </p:nvSpPr>
        <p:spPr>
          <a:xfrm>
            <a:off x="9303791" y="3220466"/>
            <a:ext cx="1973504" cy="1854454"/>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an gar keine KI</a:t>
            </a:r>
            <a:endParaRPr lang="en-US" sz="2200" dirty="0"/>
          </a:p>
        </p:txBody>
      </p:sp>
      <p:pic>
        <p:nvPicPr>
          <p:cNvPr id="19"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20" name="Text 17"/>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8"/>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Technik &amp; Datenschutz</a:t>
            </a:r>
            <a:endParaRPr lang="en-US" sz="1000" dirty="0"/>
          </a:p>
        </p:txBody>
      </p:sp>
      <p:sp>
        <p:nvSpPr>
          <p:cNvPr id="22" name="Text 19"/>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Welche KI ist möglich?</a:t>
            </a:r>
            <a:endParaRPr lang="en-US" sz="3800" dirty="0"/>
          </a:p>
        </p:txBody>
      </p:sp>
      <p:sp>
        <p:nvSpPr>
          <p:cNvPr id="3" name="Shape 1"/>
          <p:cNvSpPr/>
          <p:nvPr/>
        </p:nvSpPr>
        <p:spPr>
          <a:xfrm>
            <a:off x="640080" y="2240280"/>
            <a:ext cx="2522144" cy="3017520"/>
          </a:xfrm>
          <a:prstGeom prst="roundRect">
            <a:avLst>
              <a:gd name="adj" fmla="val 7976"/>
            </a:avLst>
          </a:prstGeom>
          <a:solidFill>
            <a:schemeClr val="accent1"/>
          </a:solidFill>
          <a:ln/>
        </p:spPr>
      </p:sp>
      <p:sp>
        <p:nvSpPr>
          <p:cNvPr id="4" name="Text 2"/>
          <p:cNvSpPr txBox="1"/>
          <p:nvPr/>
        </p:nvSpPr>
        <p:spPr>
          <a:xfrm>
            <a:off x="914400" y="2788920"/>
            <a:ext cx="1973504" cy="685800"/>
          </a:xfrm>
          <a:prstGeom prst="rect">
            <a:avLst/>
          </a:prstGeom>
          <a:noFill/>
          <a:ln/>
        </p:spPr>
        <p:txBody>
          <a:bodyPr wrap="square" lIns="0" tIns="0" rIns="0" bIns="0" rtlCol="0" anchor="t"/>
          <a:lstStyle/>
          <a:p>
            <a:pPr indent="0" marL="0">
              <a:lnSpc>
                <a:spcPct val="95000"/>
              </a:lnSpc>
              <a:buNone/>
            </a:pPr>
            <a:r>
              <a:rPr lang="en-US" sz="2300" b="1" dirty="0">
                <a:solidFill>
                  <a:schemeClr val="tx1"/>
                </a:solidFill>
              </a:rPr>
              <a:t>Claude (Anthropic)</a:t>
            </a:r>
            <a:endParaRPr lang="en-US" sz="2300" dirty="0"/>
          </a:p>
        </p:txBody>
      </p:sp>
      <p:sp>
        <p:nvSpPr>
          <p:cNvPr id="5" name="Text 3"/>
          <p:cNvSpPr txBox="1"/>
          <p:nvPr/>
        </p:nvSpPr>
        <p:spPr>
          <a:xfrm>
            <a:off x="914400" y="3603168"/>
            <a:ext cx="1973504" cy="1471752"/>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Standard, USA</a:t>
            </a:r>
            <a:endParaRPr lang="en-US" sz="2200" dirty="0"/>
          </a:p>
        </p:txBody>
      </p:sp>
      <p:sp>
        <p:nvSpPr>
          <p:cNvPr id="6" name="Shape 4"/>
          <p:cNvSpPr/>
          <p:nvPr/>
        </p:nvSpPr>
        <p:spPr>
          <a:xfrm>
            <a:off x="3436544" y="2240280"/>
            <a:ext cx="2522144" cy="3017520"/>
          </a:xfrm>
          <a:prstGeom prst="roundRect">
            <a:avLst>
              <a:gd name="adj" fmla="val 7976"/>
            </a:avLst>
          </a:prstGeom>
          <a:solidFill>
            <a:schemeClr val="bg2"/>
          </a:solidFill>
          <a:ln/>
        </p:spPr>
      </p:sp>
      <p:sp>
        <p:nvSpPr>
          <p:cNvPr id="7" name="Shape 5"/>
          <p:cNvSpPr/>
          <p:nvPr/>
        </p:nvSpPr>
        <p:spPr>
          <a:xfrm>
            <a:off x="3710864" y="2532888"/>
            <a:ext cx="457200" cy="91440"/>
          </a:xfrm>
          <a:prstGeom prst="roundRect">
            <a:avLst>
              <a:gd name="adj" fmla="val 50000"/>
            </a:avLst>
          </a:prstGeom>
          <a:solidFill>
            <a:schemeClr val="accent1"/>
          </a:solidFill>
          <a:ln/>
        </p:spPr>
      </p:sp>
      <p:sp>
        <p:nvSpPr>
          <p:cNvPr id="8" name="Text 6"/>
          <p:cNvSpPr txBox="1"/>
          <p:nvPr/>
        </p:nvSpPr>
        <p:spPr>
          <a:xfrm>
            <a:off x="3710864"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Mistral (EU-Anbieter), Azure OpenAI im EU-Rechenzentrum</a:t>
            </a:r>
            <a:endParaRPr lang="en-US" sz="2200" dirty="0"/>
          </a:p>
        </p:txBody>
      </p:sp>
      <p:sp>
        <p:nvSpPr>
          <p:cNvPr id="9" name="Shape 7"/>
          <p:cNvSpPr/>
          <p:nvPr/>
        </p:nvSpPr>
        <p:spPr>
          <a:xfrm>
            <a:off x="6233008" y="2240280"/>
            <a:ext cx="2522144" cy="3017520"/>
          </a:xfrm>
          <a:prstGeom prst="roundRect">
            <a:avLst>
              <a:gd name="adj" fmla="val 7976"/>
            </a:avLst>
          </a:prstGeom>
          <a:solidFill>
            <a:schemeClr val="bg2"/>
          </a:solidFill>
          <a:ln/>
        </p:spPr>
      </p:sp>
      <p:sp>
        <p:nvSpPr>
          <p:cNvPr id="10" name="Shape 8"/>
          <p:cNvSpPr/>
          <p:nvPr/>
        </p:nvSpPr>
        <p:spPr>
          <a:xfrm>
            <a:off x="6507328" y="2532888"/>
            <a:ext cx="457200" cy="91440"/>
          </a:xfrm>
          <a:prstGeom prst="roundRect">
            <a:avLst>
              <a:gd name="adj" fmla="val 50000"/>
            </a:avLst>
          </a:prstGeom>
          <a:solidFill>
            <a:schemeClr val="accent1"/>
          </a:solidFill>
          <a:ln/>
        </p:spPr>
      </p:sp>
      <p:sp>
        <p:nvSpPr>
          <p:cNvPr id="11" name="Text 9"/>
          <p:cNvSpPr txBox="1"/>
          <p:nvPr/>
        </p:nvSpPr>
        <p:spPr>
          <a:xfrm>
            <a:off x="6507328" y="2788920"/>
            <a:ext cx="1973504" cy="685800"/>
          </a:xfrm>
          <a:prstGeom prst="rect">
            <a:avLst/>
          </a:prstGeom>
          <a:noFill/>
          <a:ln/>
        </p:spPr>
        <p:txBody>
          <a:bodyPr wrap="square" lIns="0" tIns="0" rIns="0" bIns="0" rtlCol="0" anchor="t"/>
          <a:lstStyle/>
          <a:p>
            <a:pPr indent="0" marL="0">
              <a:lnSpc>
                <a:spcPct val="95000"/>
              </a:lnSpc>
              <a:buNone/>
            </a:pPr>
            <a:r>
              <a:rPr lang="en-US" sz="2300" b="1" dirty="0">
                <a:solidFill>
                  <a:schemeClr val="tx1"/>
                </a:solidFill>
              </a:rPr>
              <a:t>Lokal</a:t>
            </a:r>
            <a:endParaRPr lang="en-US" sz="2300" dirty="0"/>
          </a:p>
        </p:txBody>
      </p:sp>
      <p:sp>
        <p:nvSpPr>
          <p:cNvPr id="12" name="Text 10"/>
          <p:cNvSpPr txBox="1"/>
          <p:nvPr/>
        </p:nvSpPr>
        <p:spPr>
          <a:xfrm>
            <a:off x="6507328" y="3264624"/>
            <a:ext cx="1973504" cy="1810296"/>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Ollama im eigenen Netz</a:t>
            </a:r>
            <a:endParaRPr lang="en-US" sz="2200" dirty="0"/>
          </a:p>
        </p:txBody>
      </p:sp>
      <p:sp>
        <p:nvSpPr>
          <p:cNvPr id="13" name="Shape 11"/>
          <p:cNvSpPr/>
          <p:nvPr/>
        </p:nvSpPr>
        <p:spPr>
          <a:xfrm>
            <a:off x="9029471" y="2240280"/>
            <a:ext cx="2522144" cy="3017520"/>
          </a:xfrm>
          <a:prstGeom prst="roundRect">
            <a:avLst>
              <a:gd name="adj" fmla="val 7976"/>
            </a:avLst>
          </a:prstGeom>
          <a:solidFill>
            <a:schemeClr val="bg2"/>
          </a:solidFill>
          <a:ln/>
        </p:spPr>
      </p:sp>
      <p:sp>
        <p:nvSpPr>
          <p:cNvPr id="14" name="Shape 12"/>
          <p:cNvSpPr/>
          <p:nvPr/>
        </p:nvSpPr>
        <p:spPr>
          <a:xfrm>
            <a:off x="9303791" y="2532888"/>
            <a:ext cx="457200" cy="91440"/>
          </a:xfrm>
          <a:prstGeom prst="roundRect">
            <a:avLst>
              <a:gd name="adj" fmla="val 50000"/>
            </a:avLst>
          </a:prstGeom>
          <a:solidFill>
            <a:schemeClr val="accent1"/>
          </a:solidFill>
          <a:ln/>
        </p:spPr>
      </p:sp>
      <p:sp>
        <p:nvSpPr>
          <p:cNvPr id="15" name="Text 13"/>
          <p:cNvSpPr txBox="1"/>
          <p:nvPr/>
        </p:nvSpPr>
        <p:spPr>
          <a:xfrm>
            <a:off x="9303791" y="2788920"/>
            <a:ext cx="1973504" cy="685800"/>
          </a:xfrm>
          <a:prstGeom prst="rect">
            <a:avLst/>
          </a:prstGeom>
          <a:noFill/>
          <a:ln/>
        </p:spPr>
        <p:txBody>
          <a:bodyPr wrap="square" lIns="0" tIns="0" rIns="0" bIns="0" rtlCol="0" anchor="t"/>
          <a:lstStyle/>
          <a:p>
            <a:pPr indent="0" marL="0">
              <a:lnSpc>
                <a:spcPct val="95000"/>
              </a:lnSpc>
              <a:buNone/>
            </a:pPr>
            <a:r>
              <a:rPr lang="en-US" sz="2300" b="1" dirty="0">
                <a:solidFill>
                  <a:schemeClr val="tx1"/>
                </a:solidFill>
              </a:rPr>
              <a:t>Ohne KI</a:t>
            </a:r>
            <a:endParaRPr lang="en-US" sz="2300" dirty="0"/>
          </a:p>
        </p:txBody>
      </p:sp>
      <p:sp>
        <p:nvSpPr>
          <p:cNvPr id="16" name="Text 14"/>
          <p:cNvSpPr txBox="1"/>
          <p:nvPr/>
        </p:nvSpPr>
        <p:spPr>
          <a:xfrm>
            <a:off x="9303791" y="3264624"/>
            <a:ext cx="1973504" cy="1810296"/>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nur Regeln</a:t>
            </a:r>
            <a:endParaRPr lang="en-US" sz="2200" dirty="0"/>
          </a:p>
        </p:txBody>
      </p:sp>
      <p:pic>
        <p:nvPicPr>
          <p:cNvPr id="17"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8"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9"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Technik &amp; Datenschutz</a:t>
            </a:r>
            <a:endParaRPr lang="en-US" sz="1000" dirty="0"/>
          </a:p>
        </p:txBody>
      </p:sp>
      <p:sp>
        <p:nvSpPr>
          <p:cNvPr id="20"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Eigener Server im Büro</a:t>
            </a:r>
            <a:endParaRPr lang="en-US" sz="3800" dirty="0"/>
          </a:p>
        </p:txBody>
      </p:sp>
      <p:sp>
        <p:nvSpPr>
          <p:cNvPr id="3" name="Shape 1"/>
          <p:cNvSpPr/>
          <p:nvPr/>
        </p:nvSpPr>
        <p:spPr>
          <a:xfrm>
            <a:off x="640080" y="2240280"/>
            <a:ext cx="2419274" cy="2651760"/>
          </a:xfrm>
          <a:prstGeom prst="roundRect">
            <a:avLst>
              <a:gd name="adj" fmla="val 8315"/>
            </a:avLst>
          </a:prstGeom>
          <a:solidFill>
            <a:schemeClr val="bg2"/>
          </a:solidFill>
          <a:ln/>
        </p:spPr>
      </p:sp>
      <p:sp>
        <p:nvSpPr>
          <p:cNvPr id="4" name="Shape 2"/>
          <p:cNvSpPr/>
          <p:nvPr/>
        </p:nvSpPr>
        <p:spPr>
          <a:xfrm>
            <a:off x="868680" y="2514600"/>
            <a:ext cx="548640" cy="548640"/>
          </a:xfrm>
          <a:prstGeom prst="ellipse">
            <a:avLst/>
          </a:prstGeom>
          <a:solidFill>
            <a:schemeClr val="accent1"/>
          </a:solidFill>
          <a:ln/>
        </p:spPr>
      </p:sp>
      <p:sp>
        <p:nvSpPr>
          <p:cNvPr id="5" name="Text 3"/>
          <p:cNvSpPr txBox="1"/>
          <p:nvPr/>
        </p:nvSpPr>
        <p:spPr>
          <a:xfrm>
            <a:off x="868680"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1</a:t>
            </a:r>
            <a:endParaRPr lang="en-US" sz="2000" dirty="0"/>
          </a:p>
        </p:txBody>
      </p:sp>
      <p:sp>
        <p:nvSpPr>
          <p:cNvPr id="6" name="Text 4"/>
          <p:cNvSpPr txBox="1"/>
          <p:nvPr/>
        </p:nvSpPr>
        <p:spPr>
          <a:xfrm>
            <a:off x="868680"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Paket zum Selbstbetrieb mit Docker</a:t>
            </a:r>
            <a:endParaRPr lang="en-US" sz="2000" dirty="0"/>
          </a:p>
        </p:txBody>
      </p:sp>
      <p:sp>
        <p:nvSpPr>
          <p:cNvPr id="7" name="Shape 5"/>
          <p:cNvSpPr/>
          <p:nvPr/>
        </p:nvSpPr>
        <p:spPr>
          <a:xfrm>
            <a:off x="3123362" y="3566160"/>
            <a:ext cx="283464" cy="91"/>
          </a:xfrm>
          <a:prstGeom prst="line">
            <a:avLst/>
          </a:prstGeom>
          <a:noFill/>
          <a:ln w="25400">
            <a:solidFill>
              <a:schemeClr val="tx1"/>
            </a:solidFill>
            <a:prstDash val="solid"/>
            <a:tailEnd type="triangle"/>
          </a:ln>
        </p:spPr>
      </p:sp>
      <p:sp>
        <p:nvSpPr>
          <p:cNvPr id="8" name="Shape 6"/>
          <p:cNvSpPr/>
          <p:nvPr/>
        </p:nvSpPr>
        <p:spPr>
          <a:xfrm>
            <a:off x="3470834" y="2240280"/>
            <a:ext cx="2419274" cy="2651760"/>
          </a:xfrm>
          <a:prstGeom prst="roundRect">
            <a:avLst>
              <a:gd name="adj" fmla="val 8315"/>
            </a:avLst>
          </a:prstGeom>
          <a:solidFill>
            <a:schemeClr val="bg2"/>
          </a:solidFill>
          <a:ln/>
        </p:spPr>
      </p:sp>
      <p:sp>
        <p:nvSpPr>
          <p:cNvPr id="9" name="Shape 7"/>
          <p:cNvSpPr/>
          <p:nvPr/>
        </p:nvSpPr>
        <p:spPr>
          <a:xfrm>
            <a:off x="3699434" y="2514600"/>
            <a:ext cx="548640" cy="548640"/>
          </a:xfrm>
          <a:prstGeom prst="ellipse">
            <a:avLst/>
          </a:prstGeom>
          <a:solidFill>
            <a:schemeClr val="accent1"/>
          </a:solidFill>
          <a:ln/>
        </p:spPr>
      </p:sp>
      <p:sp>
        <p:nvSpPr>
          <p:cNvPr id="10" name="Text 8"/>
          <p:cNvSpPr txBox="1"/>
          <p:nvPr/>
        </p:nvSpPr>
        <p:spPr>
          <a:xfrm>
            <a:off x="3699434"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2</a:t>
            </a:r>
            <a:endParaRPr lang="en-US" sz="2000" dirty="0"/>
          </a:p>
        </p:txBody>
      </p:sp>
      <p:sp>
        <p:nvSpPr>
          <p:cNvPr id="11" name="Text 9"/>
          <p:cNvSpPr txBox="1"/>
          <p:nvPr/>
        </p:nvSpPr>
        <p:spPr>
          <a:xfrm>
            <a:off x="3699434"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Lokale KI läuft im selben Netz</a:t>
            </a:r>
            <a:endParaRPr lang="en-US" sz="2000" dirty="0"/>
          </a:p>
        </p:txBody>
      </p:sp>
      <p:sp>
        <p:nvSpPr>
          <p:cNvPr id="12" name="Shape 10"/>
          <p:cNvSpPr/>
          <p:nvPr/>
        </p:nvSpPr>
        <p:spPr>
          <a:xfrm>
            <a:off x="5954116" y="3566160"/>
            <a:ext cx="283464" cy="91"/>
          </a:xfrm>
          <a:prstGeom prst="line">
            <a:avLst/>
          </a:prstGeom>
          <a:noFill/>
          <a:ln w="25400">
            <a:solidFill>
              <a:schemeClr val="tx1"/>
            </a:solidFill>
            <a:prstDash val="solid"/>
            <a:tailEnd type="triangle"/>
          </a:ln>
        </p:spPr>
      </p:sp>
      <p:sp>
        <p:nvSpPr>
          <p:cNvPr id="13" name="Shape 11"/>
          <p:cNvSpPr/>
          <p:nvPr/>
        </p:nvSpPr>
        <p:spPr>
          <a:xfrm>
            <a:off x="6301588" y="2240280"/>
            <a:ext cx="2419274" cy="2651760"/>
          </a:xfrm>
          <a:prstGeom prst="roundRect">
            <a:avLst>
              <a:gd name="adj" fmla="val 8315"/>
            </a:avLst>
          </a:prstGeom>
          <a:solidFill>
            <a:schemeClr val="bg2"/>
          </a:solidFill>
          <a:ln/>
        </p:spPr>
      </p:sp>
      <p:sp>
        <p:nvSpPr>
          <p:cNvPr id="14" name="Shape 12"/>
          <p:cNvSpPr/>
          <p:nvPr/>
        </p:nvSpPr>
        <p:spPr>
          <a:xfrm>
            <a:off x="6530188" y="2514600"/>
            <a:ext cx="548640" cy="548640"/>
          </a:xfrm>
          <a:prstGeom prst="ellipse">
            <a:avLst/>
          </a:prstGeom>
          <a:solidFill>
            <a:schemeClr val="accent1"/>
          </a:solidFill>
          <a:ln/>
        </p:spPr>
      </p:sp>
      <p:sp>
        <p:nvSpPr>
          <p:cNvPr id="15" name="Text 13"/>
          <p:cNvSpPr txBox="1"/>
          <p:nvPr/>
        </p:nvSpPr>
        <p:spPr>
          <a:xfrm>
            <a:off x="6530188"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3</a:t>
            </a:r>
            <a:endParaRPr lang="en-US" sz="2000" dirty="0"/>
          </a:p>
        </p:txBody>
      </p:sp>
      <p:sp>
        <p:nvSpPr>
          <p:cNvPr id="16" name="Text 14"/>
          <p:cNvSpPr txBox="1"/>
          <p:nvPr/>
        </p:nvSpPr>
        <p:spPr>
          <a:xfrm>
            <a:off x="6530188"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Virenprüfung der Uploads eingebaut</a:t>
            </a:r>
            <a:endParaRPr lang="en-US" sz="2000" dirty="0"/>
          </a:p>
        </p:txBody>
      </p:sp>
      <p:sp>
        <p:nvSpPr>
          <p:cNvPr id="17" name="Shape 15"/>
          <p:cNvSpPr/>
          <p:nvPr/>
        </p:nvSpPr>
        <p:spPr>
          <a:xfrm>
            <a:off x="8784869" y="3566160"/>
            <a:ext cx="283464" cy="91"/>
          </a:xfrm>
          <a:prstGeom prst="line">
            <a:avLst/>
          </a:prstGeom>
          <a:noFill/>
          <a:ln w="25400">
            <a:solidFill>
              <a:schemeClr val="tx1"/>
            </a:solidFill>
            <a:prstDash val="solid"/>
            <a:tailEnd type="triangle"/>
          </a:ln>
        </p:spPr>
      </p:sp>
      <p:sp>
        <p:nvSpPr>
          <p:cNvPr id="18" name="Shape 16"/>
          <p:cNvSpPr/>
          <p:nvPr/>
        </p:nvSpPr>
        <p:spPr>
          <a:xfrm>
            <a:off x="9132341" y="2240280"/>
            <a:ext cx="2419274" cy="2651760"/>
          </a:xfrm>
          <a:prstGeom prst="roundRect">
            <a:avLst>
              <a:gd name="adj" fmla="val 8315"/>
            </a:avLst>
          </a:prstGeom>
          <a:solidFill>
            <a:schemeClr val="accent4"/>
          </a:solidFill>
          <a:ln/>
        </p:spPr>
      </p:sp>
      <p:sp>
        <p:nvSpPr>
          <p:cNvPr id="19" name="Shape 17"/>
          <p:cNvSpPr/>
          <p:nvPr/>
        </p:nvSpPr>
        <p:spPr>
          <a:xfrm>
            <a:off x="9360941" y="2514600"/>
            <a:ext cx="548640" cy="548640"/>
          </a:xfrm>
          <a:prstGeom prst="ellipse">
            <a:avLst/>
          </a:prstGeom>
          <a:solidFill>
            <a:schemeClr val="accent1"/>
          </a:solidFill>
          <a:ln/>
        </p:spPr>
      </p:sp>
      <p:sp>
        <p:nvSpPr>
          <p:cNvPr id="20" name="Text 18"/>
          <p:cNvSpPr txBox="1"/>
          <p:nvPr/>
        </p:nvSpPr>
        <p:spPr>
          <a:xfrm>
            <a:off x="9360941"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4</a:t>
            </a:r>
            <a:endParaRPr lang="en-US" sz="2000" dirty="0"/>
          </a:p>
        </p:txBody>
      </p:sp>
      <p:sp>
        <p:nvSpPr>
          <p:cNvPr id="21" name="Text 19"/>
          <p:cNvSpPr txBox="1"/>
          <p:nvPr/>
        </p:nvSpPr>
        <p:spPr>
          <a:xfrm>
            <a:off x="9360941"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Eigener GPU-Server für Praxen: geplant</a:t>
            </a:r>
            <a:endParaRPr lang="en-US" sz="2000" dirty="0"/>
          </a:p>
        </p:txBody>
      </p:sp>
      <p:pic>
        <p:nvPicPr>
          <p:cNvPr id="22"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23" name="Text 20"/>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4" name="Text 21"/>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Technik &amp; Datenschutz</a:t>
            </a:r>
            <a:endParaRPr lang="en-US" sz="1000" dirty="0"/>
          </a:p>
        </p:txBody>
      </p:sp>
      <p:sp>
        <p:nvSpPr>
          <p:cNvPr id="25" name="Text 22"/>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86868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Erst bestätigen, dann handeln</a:t>
            </a:r>
            <a:endParaRPr lang="en-US" sz="3600" dirty="0"/>
          </a:p>
        </p:txBody>
      </p:sp>
      <p:sp>
        <p:nvSpPr>
          <p:cNvPr id="3" name="Shape 1"/>
          <p:cNvSpPr/>
          <p:nvPr/>
        </p:nvSpPr>
        <p:spPr>
          <a:xfrm>
            <a:off x="694944" y="2391512"/>
            <a:ext cx="146304" cy="146304"/>
          </a:xfrm>
          <a:prstGeom prst="roundRect">
            <a:avLst>
              <a:gd name="adj" fmla="val 25000"/>
            </a:avLst>
          </a:prstGeom>
          <a:solidFill>
            <a:schemeClr val="accent1"/>
          </a:solidFill>
          <a:ln/>
        </p:spPr>
      </p:sp>
      <p:sp>
        <p:nvSpPr>
          <p:cNvPr id="4" name="Text 2"/>
          <p:cNvSpPr txBox="1"/>
          <p:nvPr/>
        </p:nvSpPr>
        <p:spPr>
          <a:xfrm>
            <a:off x="1097280" y="2294230"/>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Schreiben, senden, löschen: nur nach „Ja“</a:t>
            </a:r>
            <a:endParaRPr lang="en-US" sz="2200" dirty="0"/>
          </a:p>
        </p:txBody>
      </p:sp>
      <p:sp>
        <p:nvSpPr>
          <p:cNvPr id="5" name="Shape 3"/>
          <p:cNvSpPr/>
          <p:nvPr/>
        </p:nvSpPr>
        <p:spPr>
          <a:xfrm>
            <a:off x="694944" y="3329280"/>
            <a:ext cx="146304" cy="146304"/>
          </a:xfrm>
          <a:prstGeom prst="roundRect">
            <a:avLst>
              <a:gd name="adj" fmla="val 25000"/>
            </a:avLst>
          </a:prstGeom>
          <a:solidFill>
            <a:schemeClr val="accent1"/>
          </a:solidFill>
          <a:ln/>
        </p:spPr>
      </p:sp>
      <p:sp>
        <p:nvSpPr>
          <p:cNvPr id="6" name="Text 4"/>
          <p:cNvSpPr txBox="1"/>
          <p:nvPr/>
        </p:nvSpPr>
        <p:spPr>
          <a:xfrm>
            <a:off x="1097280" y="3231998"/>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Mails und Mahnungen entstehen als Entwurf</a:t>
            </a:r>
            <a:endParaRPr lang="en-US" sz="2200" dirty="0"/>
          </a:p>
        </p:txBody>
      </p:sp>
      <p:sp>
        <p:nvSpPr>
          <p:cNvPr id="7" name="Shape 5"/>
          <p:cNvSpPr/>
          <p:nvPr/>
        </p:nvSpPr>
        <p:spPr>
          <a:xfrm>
            <a:off x="694944" y="4267048"/>
            <a:ext cx="146304" cy="146304"/>
          </a:xfrm>
          <a:prstGeom prst="roundRect">
            <a:avLst>
              <a:gd name="adj" fmla="val 25000"/>
            </a:avLst>
          </a:prstGeom>
          <a:solidFill>
            <a:schemeClr val="accent1"/>
          </a:solidFill>
          <a:ln/>
        </p:spPr>
      </p:sp>
      <p:sp>
        <p:nvSpPr>
          <p:cNvPr id="8" name="Text 6"/>
          <p:cNvSpPr txBox="1"/>
          <p:nvPr/>
        </p:nvSpPr>
        <p:spPr>
          <a:xfrm>
            <a:off x="1097280" y="4169766"/>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Dokumenttext gilt als fremd, nie als Befehl</a:t>
            </a:r>
            <a:endParaRPr lang="en-US" sz="2200" dirty="0"/>
          </a:p>
        </p:txBody>
      </p:sp>
      <p:sp>
        <p:nvSpPr>
          <p:cNvPr id="9" name="Shape 7"/>
          <p:cNvSpPr/>
          <p:nvPr/>
        </p:nvSpPr>
        <p:spPr>
          <a:xfrm>
            <a:off x="694944" y="5204816"/>
            <a:ext cx="146304" cy="146304"/>
          </a:xfrm>
          <a:prstGeom prst="roundRect">
            <a:avLst>
              <a:gd name="adj" fmla="val 25000"/>
            </a:avLst>
          </a:prstGeom>
          <a:solidFill>
            <a:schemeClr val="accent1"/>
          </a:solidFill>
          <a:ln/>
        </p:spPr>
      </p:sp>
      <p:sp>
        <p:nvSpPr>
          <p:cNvPr id="10" name="Text 8"/>
          <p:cNvSpPr txBox="1"/>
          <p:nvPr/>
        </p:nvSpPr>
        <p:spPr>
          <a:xfrm>
            <a:off x="1097280" y="5107534"/>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Abläufe starten nur, wenn eingeschaltet</a:t>
            </a:r>
            <a:endParaRPr lang="en-US" sz="2200" dirty="0"/>
          </a:p>
        </p:txBody>
      </p:sp>
      <p:sp>
        <p:nvSpPr>
          <p:cNvPr id="11" name="Bildschirmfoto Rahmen"/>
          <p:cNvSpPr/>
          <p:nvPr/>
        </p:nvSpPr>
        <p:spPr>
          <a:xfrm>
            <a:off x="6080760" y="753307"/>
            <a:ext cx="5470855" cy="5122786"/>
          </a:xfrm>
          <a:prstGeom prst="roundRect">
            <a:avLst>
              <a:gd name="adj" fmla="val 3213"/>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2" name="Bildschirmfoto" descr="Bildschirmfoto aus HeyButler: erinnerung-bestaetigen">    </p:cNvPr>
          <p:cNvPicPr>
            <a:picLocks noChangeAspect="1"/>
          </p:cNvPicPr>
          <p:nvPr/>
        </p:nvPicPr>
        <p:blipFill>
          <a:blip r:embed="rId1"/>
          <a:stretch>
            <a:fillRect/>
          </a:stretch>
        </p:blipFill>
        <p:spPr>
          <a:xfrm>
            <a:off x="6172200" y="844747"/>
            <a:ext cx="5287975" cy="4939906"/>
          </a:xfrm>
          <a:prstGeom prst="rect">
            <a:avLst/>
          </a:prstGeom>
        </p:spPr>
      </p:pic>
      <p:pic>
        <p:nvPicPr>
          <p:cNvPr id="13"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4" name="Text 10"/>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5" name="Text 11"/>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Technik &amp; Datenschutz</a:t>
            </a:r>
            <a:endParaRPr lang="en-US" sz="1000" dirty="0"/>
          </a:p>
        </p:txBody>
      </p:sp>
      <p:sp>
        <p:nvSpPr>
          <p:cNvPr id="16" name="Text 12"/>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86868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Jede Aussage mit Quelle</a:t>
            </a:r>
            <a:endParaRPr lang="en-US" sz="3600" dirty="0"/>
          </a:p>
        </p:txBody>
      </p:sp>
      <p:sp>
        <p:nvSpPr>
          <p:cNvPr id="3" name="Shape 1"/>
          <p:cNvSpPr/>
          <p:nvPr/>
        </p:nvSpPr>
        <p:spPr>
          <a:xfrm>
            <a:off x="694944" y="1861617"/>
            <a:ext cx="146304" cy="146304"/>
          </a:xfrm>
          <a:prstGeom prst="roundRect">
            <a:avLst>
              <a:gd name="adj" fmla="val 25000"/>
            </a:avLst>
          </a:prstGeom>
          <a:solidFill>
            <a:schemeClr val="accent1"/>
          </a:solidFill>
          <a:ln/>
        </p:spPr>
      </p:sp>
      <p:sp>
        <p:nvSpPr>
          <p:cNvPr id="4" name="Text 2"/>
          <p:cNvSpPr txBox="1"/>
          <p:nvPr/>
        </p:nvSpPr>
        <p:spPr>
          <a:xfrm>
            <a:off x="1097280" y="1764335"/>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Antworten verlinken das Dokument</a:t>
            </a:r>
            <a:endParaRPr lang="en-US" sz="2200" dirty="0"/>
          </a:p>
        </p:txBody>
      </p:sp>
      <p:sp>
        <p:nvSpPr>
          <p:cNvPr id="5" name="Shape 3"/>
          <p:cNvSpPr/>
          <p:nvPr/>
        </p:nvSpPr>
        <p:spPr>
          <a:xfrm>
            <a:off x="694944" y="2458517"/>
            <a:ext cx="146304" cy="146304"/>
          </a:xfrm>
          <a:prstGeom prst="roundRect">
            <a:avLst>
              <a:gd name="adj" fmla="val 25000"/>
            </a:avLst>
          </a:prstGeom>
          <a:solidFill>
            <a:schemeClr val="accent1"/>
          </a:solidFill>
          <a:ln/>
        </p:spPr>
      </p:sp>
      <p:sp>
        <p:nvSpPr>
          <p:cNvPr id="6" name="Text 4"/>
          <p:cNvSpPr txBox="1"/>
          <p:nvPr/>
        </p:nvSpPr>
        <p:spPr>
          <a:xfrm>
            <a:off x="1097280" y="2361235"/>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Werte mit Seite, Zitat und Markierung</a:t>
            </a:r>
            <a:endParaRPr lang="en-US" sz="2200" dirty="0"/>
          </a:p>
        </p:txBody>
      </p:sp>
      <p:sp>
        <p:nvSpPr>
          <p:cNvPr id="7" name="Shape 5"/>
          <p:cNvSpPr/>
          <p:nvPr/>
        </p:nvSpPr>
        <p:spPr>
          <a:xfrm>
            <a:off x="694944" y="3055417"/>
            <a:ext cx="146304" cy="146304"/>
          </a:xfrm>
          <a:prstGeom prst="roundRect">
            <a:avLst>
              <a:gd name="adj" fmla="val 25000"/>
            </a:avLst>
          </a:prstGeom>
          <a:solidFill>
            <a:schemeClr val="accent1"/>
          </a:solidFill>
          <a:ln/>
        </p:spPr>
      </p:sp>
      <p:sp>
        <p:nvSpPr>
          <p:cNvPr id="8" name="Text 6"/>
          <p:cNvSpPr txBox="1"/>
          <p:nvPr/>
        </p:nvSpPr>
        <p:spPr>
          <a:xfrm>
            <a:off x="1097280" y="2958135"/>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Unbelegte KI-Werte werden abgewertet</a:t>
            </a:r>
            <a:endParaRPr lang="en-US" sz="2200" dirty="0"/>
          </a:p>
        </p:txBody>
      </p:sp>
      <p:sp>
        <p:nvSpPr>
          <p:cNvPr id="9" name="Shape 7"/>
          <p:cNvSpPr/>
          <p:nvPr/>
        </p:nvSpPr>
        <p:spPr>
          <a:xfrm>
            <a:off x="694944" y="3993185"/>
            <a:ext cx="146304" cy="146304"/>
          </a:xfrm>
          <a:prstGeom prst="roundRect">
            <a:avLst>
              <a:gd name="adj" fmla="val 25000"/>
            </a:avLst>
          </a:prstGeom>
          <a:solidFill>
            <a:schemeClr val="accent1"/>
          </a:solidFill>
          <a:ln/>
        </p:spPr>
      </p:sp>
      <p:sp>
        <p:nvSpPr>
          <p:cNvPr id="10" name="Text 8"/>
          <p:cNvSpPr txBox="1"/>
          <p:nvPr/>
        </p:nvSpPr>
        <p:spPr>
          <a:xfrm>
            <a:off x="1097280" y="3895903"/>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Korrekturen bleiben als neue Fassung</a:t>
            </a:r>
            <a:endParaRPr lang="en-US" sz="2200" dirty="0"/>
          </a:p>
        </p:txBody>
      </p:sp>
      <p:sp>
        <p:nvSpPr>
          <p:cNvPr id="11" name="Bildschirmfoto Rahmen"/>
          <p:cNvSpPr/>
          <p:nvPr/>
        </p:nvSpPr>
        <p:spPr>
          <a:xfrm>
            <a:off x="6080760" y="753307"/>
            <a:ext cx="5470855" cy="5122786"/>
          </a:xfrm>
          <a:prstGeom prst="roundRect">
            <a:avLst>
              <a:gd name="adj" fmla="val 3213"/>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2" name="Bildschirmfoto" descr="Bildschirmfoto aus HeyButler: erklaer-mit-quelle">    </p:cNvPr>
          <p:cNvPicPr>
            <a:picLocks noChangeAspect="1"/>
          </p:cNvPicPr>
          <p:nvPr/>
        </p:nvPicPr>
        <p:blipFill>
          <a:blip r:embed="rId1"/>
          <a:stretch>
            <a:fillRect/>
          </a:stretch>
        </p:blipFill>
        <p:spPr>
          <a:xfrm>
            <a:off x="6172200" y="844747"/>
            <a:ext cx="5287975" cy="4939906"/>
          </a:xfrm>
          <a:prstGeom prst="rect">
            <a:avLst/>
          </a:prstGeom>
        </p:spPr>
      </p:pic>
      <p:pic>
        <p:nvPicPr>
          <p:cNvPr id="13"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4" name="Text 10"/>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5" name="Text 11"/>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Technik &amp; Datenschutz</a:t>
            </a:r>
            <a:endParaRPr lang="en-US" sz="1000" dirty="0"/>
          </a:p>
        </p:txBody>
      </p:sp>
      <p:sp>
        <p:nvSpPr>
          <p:cNvPr id="16" name="Text 12"/>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GoBD: nachvollziehbar und unveränderbar</a:t>
            </a:r>
            <a:endParaRPr lang="en-US" sz="3800" dirty="0"/>
          </a:p>
        </p:txBody>
      </p:sp>
      <p:sp>
        <p:nvSpPr>
          <p:cNvPr id="3" name="Shape 1"/>
          <p:cNvSpPr/>
          <p:nvPr/>
        </p:nvSpPr>
        <p:spPr>
          <a:xfrm>
            <a:off x="640080" y="2240280"/>
            <a:ext cx="2419274" cy="2651760"/>
          </a:xfrm>
          <a:prstGeom prst="roundRect">
            <a:avLst>
              <a:gd name="adj" fmla="val 8315"/>
            </a:avLst>
          </a:prstGeom>
          <a:solidFill>
            <a:schemeClr val="bg2"/>
          </a:solidFill>
          <a:ln/>
        </p:spPr>
      </p:sp>
      <p:sp>
        <p:nvSpPr>
          <p:cNvPr id="4" name="Shape 2"/>
          <p:cNvSpPr/>
          <p:nvPr/>
        </p:nvSpPr>
        <p:spPr>
          <a:xfrm>
            <a:off x="868680" y="2514600"/>
            <a:ext cx="548640" cy="548640"/>
          </a:xfrm>
          <a:prstGeom prst="ellipse">
            <a:avLst/>
          </a:prstGeom>
          <a:solidFill>
            <a:schemeClr val="accent1"/>
          </a:solidFill>
          <a:ln/>
        </p:spPr>
      </p:sp>
      <p:sp>
        <p:nvSpPr>
          <p:cNvPr id="5" name="Text 3"/>
          <p:cNvSpPr txBox="1"/>
          <p:nvPr/>
        </p:nvSpPr>
        <p:spPr>
          <a:xfrm>
            <a:off x="868680"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1</a:t>
            </a:r>
            <a:endParaRPr lang="en-US" sz="2000" dirty="0"/>
          </a:p>
        </p:txBody>
      </p:sp>
      <p:sp>
        <p:nvSpPr>
          <p:cNvPr id="6" name="Text 4"/>
          <p:cNvSpPr txBox="1"/>
          <p:nvPr/>
        </p:nvSpPr>
        <p:spPr>
          <a:xfrm>
            <a:off x="868680"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Originale unveränderbar, mit Fingerabdruck</a:t>
            </a:r>
            <a:endParaRPr lang="en-US" sz="2000" dirty="0"/>
          </a:p>
        </p:txBody>
      </p:sp>
      <p:sp>
        <p:nvSpPr>
          <p:cNvPr id="7" name="Shape 5"/>
          <p:cNvSpPr/>
          <p:nvPr/>
        </p:nvSpPr>
        <p:spPr>
          <a:xfrm>
            <a:off x="3123362" y="3566160"/>
            <a:ext cx="283464" cy="91"/>
          </a:xfrm>
          <a:prstGeom prst="line">
            <a:avLst/>
          </a:prstGeom>
          <a:noFill/>
          <a:ln w="25400">
            <a:solidFill>
              <a:schemeClr val="tx1"/>
            </a:solidFill>
            <a:prstDash val="solid"/>
            <a:tailEnd type="triangle"/>
          </a:ln>
        </p:spPr>
      </p:sp>
      <p:sp>
        <p:nvSpPr>
          <p:cNvPr id="8" name="Shape 6"/>
          <p:cNvSpPr/>
          <p:nvPr/>
        </p:nvSpPr>
        <p:spPr>
          <a:xfrm>
            <a:off x="3470834" y="2240280"/>
            <a:ext cx="2419274" cy="2651760"/>
          </a:xfrm>
          <a:prstGeom prst="roundRect">
            <a:avLst>
              <a:gd name="adj" fmla="val 8315"/>
            </a:avLst>
          </a:prstGeom>
          <a:solidFill>
            <a:schemeClr val="bg2"/>
          </a:solidFill>
          <a:ln/>
        </p:spPr>
      </p:sp>
      <p:sp>
        <p:nvSpPr>
          <p:cNvPr id="9" name="Shape 7"/>
          <p:cNvSpPr/>
          <p:nvPr/>
        </p:nvSpPr>
        <p:spPr>
          <a:xfrm>
            <a:off x="3699434" y="2514600"/>
            <a:ext cx="548640" cy="548640"/>
          </a:xfrm>
          <a:prstGeom prst="ellipse">
            <a:avLst/>
          </a:prstGeom>
          <a:solidFill>
            <a:schemeClr val="accent1"/>
          </a:solidFill>
          <a:ln/>
        </p:spPr>
      </p:sp>
      <p:sp>
        <p:nvSpPr>
          <p:cNvPr id="10" name="Text 8"/>
          <p:cNvSpPr txBox="1"/>
          <p:nvPr/>
        </p:nvSpPr>
        <p:spPr>
          <a:xfrm>
            <a:off x="3699434"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2</a:t>
            </a:r>
            <a:endParaRPr lang="en-US" sz="2000" dirty="0"/>
          </a:p>
        </p:txBody>
      </p:sp>
      <p:sp>
        <p:nvSpPr>
          <p:cNvPr id="11" name="Text 9"/>
          <p:cNvSpPr txBox="1"/>
          <p:nvPr/>
        </p:nvSpPr>
        <p:spPr>
          <a:xfrm>
            <a:off x="3699434"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Protokoll als Hash-Kette, prüfbar</a:t>
            </a:r>
            <a:endParaRPr lang="en-US" sz="2000" dirty="0"/>
          </a:p>
        </p:txBody>
      </p:sp>
      <p:sp>
        <p:nvSpPr>
          <p:cNvPr id="12" name="Shape 10"/>
          <p:cNvSpPr/>
          <p:nvPr/>
        </p:nvSpPr>
        <p:spPr>
          <a:xfrm>
            <a:off x="5954116" y="3566160"/>
            <a:ext cx="283464" cy="91"/>
          </a:xfrm>
          <a:prstGeom prst="line">
            <a:avLst/>
          </a:prstGeom>
          <a:noFill/>
          <a:ln w="25400">
            <a:solidFill>
              <a:schemeClr val="tx1"/>
            </a:solidFill>
            <a:prstDash val="solid"/>
            <a:tailEnd type="triangle"/>
          </a:ln>
        </p:spPr>
      </p:sp>
      <p:sp>
        <p:nvSpPr>
          <p:cNvPr id="13" name="Shape 11"/>
          <p:cNvSpPr/>
          <p:nvPr/>
        </p:nvSpPr>
        <p:spPr>
          <a:xfrm>
            <a:off x="6301588" y="2240280"/>
            <a:ext cx="2419274" cy="2651760"/>
          </a:xfrm>
          <a:prstGeom prst="roundRect">
            <a:avLst>
              <a:gd name="adj" fmla="val 8315"/>
            </a:avLst>
          </a:prstGeom>
          <a:solidFill>
            <a:schemeClr val="bg2"/>
          </a:solidFill>
          <a:ln/>
        </p:spPr>
      </p:sp>
      <p:sp>
        <p:nvSpPr>
          <p:cNvPr id="14" name="Shape 12"/>
          <p:cNvSpPr/>
          <p:nvPr/>
        </p:nvSpPr>
        <p:spPr>
          <a:xfrm>
            <a:off x="6530188" y="2514600"/>
            <a:ext cx="548640" cy="548640"/>
          </a:xfrm>
          <a:prstGeom prst="ellipse">
            <a:avLst/>
          </a:prstGeom>
          <a:solidFill>
            <a:schemeClr val="accent1"/>
          </a:solidFill>
          <a:ln/>
        </p:spPr>
      </p:sp>
      <p:sp>
        <p:nvSpPr>
          <p:cNvPr id="15" name="Text 13"/>
          <p:cNvSpPr txBox="1"/>
          <p:nvPr/>
        </p:nvSpPr>
        <p:spPr>
          <a:xfrm>
            <a:off x="6530188"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3</a:t>
            </a:r>
            <a:endParaRPr lang="en-US" sz="2000" dirty="0"/>
          </a:p>
        </p:txBody>
      </p:sp>
      <p:sp>
        <p:nvSpPr>
          <p:cNvPr id="16" name="Text 14"/>
          <p:cNvSpPr txBox="1"/>
          <p:nvPr/>
        </p:nvSpPr>
        <p:spPr>
          <a:xfrm>
            <a:off x="6530188"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Export für die Betriebs­prüfung</a:t>
            </a:r>
            <a:endParaRPr lang="en-US" sz="2000" dirty="0"/>
          </a:p>
        </p:txBody>
      </p:sp>
      <p:sp>
        <p:nvSpPr>
          <p:cNvPr id="17" name="Shape 15"/>
          <p:cNvSpPr/>
          <p:nvPr/>
        </p:nvSpPr>
        <p:spPr>
          <a:xfrm>
            <a:off x="8784869" y="3566160"/>
            <a:ext cx="283464" cy="91"/>
          </a:xfrm>
          <a:prstGeom prst="line">
            <a:avLst/>
          </a:prstGeom>
          <a:noFill/>
          <a:ln w="25400">
            <a:solidFill>
              <a:schemeClr val="tx1"/>
            </a:solidFill>
            <a:prstDash val="solid"/>
            <a:tailEnd type="triangle"/>
          </a:ln>
        </p:spPr>
      </p:sp>
      <p:sp>
        <p:nvSpPr>
          <p:cNvPr id="18" name="Shape 16"/>
          <p:cNvSpPr/>
          <p:nvPr/>
        </p:nvSpPr>
        <p:spPr>
          <a:xfrm>
            <a:off x="9132341" y="2240280"/>
            <a:ext cx="2419274" cy="2651760"/>
          </a:xfrm>
          <a:prstGeom prst="roundRect">
            <a:avLst>
              <a:gd name="adj" fmla="val 8315"/>
            </a:avLst>
          </a:prstGeom>
          <a:solidFill>
            <a:schemeClr val="accent4"/>
          </a:solidFill>
          <a:ln/>
        </p:spPr>
      </p:sp>
      <p:sp>
        <p:nvSpPr>
          <p:cNvPr id="19" name="Shape 17"/>
          <p:cNvSpPr/>
          <p:nvPr/>
        </p:nvSpPr>
        <p:spPr>
          <a:xfrm>
            <a:off x="9360941" y="2514600"/>
            <a:ext cx="548640" cy="548640"/>
          </a:xfrm>
          <a:prstGeom prst="ellipse">
            <a:avLst/>
          </a:prstGeom>
          <a:solidFill>
            <a:schemeClr val="accent1"/>
          </a:solidFill>
          <a:ln/>
        </p:spPr>
      </p:sp>
      <p:sp>
        <p:nvSpPr>
          <p:cNvPr id="20" name="Text 18"/>
          <p:cNvSpPr txBox="1"/>
          <p:nvPr/>
        </p:nvSpPr>
        <p:spPr>
          <a:xfrm>
            <a:off x="9360941"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4</a:t>
            </a:r>
            <a:endParaRPr lang="en-US" sz="2000" dirty="0"/>
          </a:p>
        </p:txBody>
      </p:sp>
      <p:sp>
        <p:nvSpPr>
          <p:cNvPr id="21" name="Text 19"/>
          <p:cNvSpPr txBox="1"/>
          <p:nvPr/>
        </p:nvSpPr>
        <p:spPr>
          <a:xfrm>
            <a:off x="9360941"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Verfahrens­dokumentation als Vorlage</a:t>
            </a:r>
            <a:endParaRPr lang="en-US" sz="2000" dirty="0"/>
          </a:p>
        </p:txBody>
      </p:sp>
      <p:pic>
        <p:nvPicPr>
          <p:cNvPr id="22"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23" name="Text 20"/>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4" name="Text 21"/>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Technik &amp; Datenschutz</a:t>
            </a:r>
            <a:endParaRPr lang="en-US" sz="1000" dirty="0"/>
          </a:p>
        </p:txBody>
      </p:sp>
      <p:sp>
        <p:nvSpPr>
          <p:cNvPr id="25" name="Text 22"/>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Aufbewahren und löschen</a:t>
            </a:r>
            <a:endParaRPr lang="en-US" sz="3800" dirty="0"/>
          </a:p>
        </p:txBody>
      </p:sp>
      <p:sp>
        <p:nvSpPr>
          <p:cNvPr id="3" name="Shape 1"/>
          <p:cNvSpPr/>
          <p:nvPr/>
        </p:nvSpPr>
        <p:spPr>
          <a:xfrm>
            <a:off x="640080" y="2240280"/>
            <a:ext cx="2522144" cy="3017520"/>
          </a:xfrm>
          <a:prstGeom prst="roundRect">
            <a:avLst>
              <a:gd name="adj" fmla="val 7976"/>
            </a:avLst>
          </a:prstGeom>
          <a:solidFill>
            <a:schemeClr val="bg2"/>
          </a:solidFill>
          <a:ln/>
        </p:spPr>
      </p:sp>
      <p:sp>
        <p:nvSpPr>
          <p:cNvPr id="4" name="Shape 2"/>
          <p:cNvSpPr/>
          <p:nvPr/>
        </p:nvSpPr>
        <p:spPr>
          <a:xfrm>
            <a:off x="914400" y="2532888"/>
            <a:ext cx="457200" cy="91440"/>
          </a:xfrm>
          <a:prstGeom prst="roundRect">
            <a:avLst>
              <a:gd name="adj" fmla="val 50000"/>
            </a:avLst>
          </a:prstGeom>
          <a:solidFill>
            <a:schemeClr val="accent1"/>
          </a:solidFill>
          <a:ln/>
        </p:spPr>
      </p:sp>
      <p:sp>
        <p:nvSpPr>
          <p:cNvPr id="5" name="Text 3"/>
          <p:cNvSpPr txBox="1"/>
          <p:nvPr/>
        </p:nvSpPr>
        <p:spPr>
          <a:xfrm>
            <a:off x="914400"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Fristen je Dokumentart nach HGB und AO</a:t>
            </a:r>
            <a:endParaRPr lang="en-US" sz="2200" dirty="0"/>
          </a:p>
        </p:txBody>
      </p:sp>
      <p:sp>
        <p:nvSpPr>
          <p:cNvPr id="6" name="Shape 4"/>
          <p:cNvSpPr/>
          <p:nvPr/>
        </p:nvSpPr>
        <p:spPr>
          <a:xfrm>
            <a:off x="3436544" y="2240280"/>
            <a:ext cx="2522144" cy="3017520"/>
          </a:xfrm>
          <a:prstGeom prst="roundRect">
            <a:avLst>
              <a:gd name="adj" fmla="val 7976"/>
            </a:avLst>
          </a:prstGeom>
          <a:solidFill>
            <a:schemeClr val="bg2"/>
          </a:solidFill>
          <a:ln/>
        </p:spPr>
      </p:sp>
      <p:sp>
        <p:nvSpPr>
          <p:cNvPr id="7" name="Shape 5"/>
          <p:cNvSpPr/>
          <p:nvPr/>
        </p:nvSpPr>
        <p:spPr>
          <a:xfrm>
            <a:off x="3710864" y="2532888"/>
            <a:ext cx="457200" cy="91440"/>
          </a:xfrm>
          <a:prstGeom prst="roundRect">
            <a:avLst>
              <a:gd name="adj" fmla="val 50000"/>
            </a:avLst>
          </a:prstGeom>
          <a:solidFill>
            <a:schemeClr val="accent1"/>
          </a:solidFill>
          <a:ln/>
        </p:spPr>
      </p:sp>
      <p:sp>
        <p:nvSpPr>
          <p:cNvPr id="8" name="Text 6"/>
          <p:cNvSpPr txBox="1"/>
          <p:nvPr/>
        </p:nvSpPr>
        <p:spPr>
          <a:xfrm>
            <a:off x="3710864"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Sichtbar am Ordner</a:t>
            </a:r>
            <a:endParaRPr lang="en-US" sz="2200" dirty="0"/>
          </a:p>
        </p:txBody>
      </p:sp>
      <p:sp>
        <p:nvSpPr>
          <p:cNvPr id="9" name="Shape 7"/>
          <p:cNvSpPr/>
          <p:nvPr/>
        </p:nvSpPr>
        <p:spPr>
          <a:xfrm>
            <a:off x="6233008" y="2240280"/>
            <a:ext cx="2522144" cy="3017520"/>
          </a:xfrm>
          <a:prstGeom prst="roundRect">
            <a:avLst>
              <a:gd name="adj" fmla="val 7976"/>
            </a:avLst>
          </a:prstGeom>
          <a:solidFill>
            <a:schemeClr val="bg2"/>
          </a:solidFill>
          <a:ln/>
        </p:spPr>
      </p:sp>
      <p:sp>
        <p:nvSpPr>
          <p:cNvPr id="10" name="Shape 8"/>
          <p:cNvSpPr/>
          <p:nvPr/>
        </p:nvSpPr>
        <p:spPr>
          <a:xfrm>
            <a:off x="6507328" y="2532888"/>
            <a:ext cx="457200" cy="91440"/>
          </a:xfrm>
          <a:prstGeom prst="roundRect">
            <a:avLst>
              <a:gd name="adj" fmla="val 50000"/>
            </a:avLst>
          </a:prstGeom>
          <a:solidFill>
            <a:schemeClr val="accent1"/>
          </a:solidFill>
          <a:ln/>
        </p:spPr>
      </p:sp>
      <p:sp>
        <p:nvSpPr>
          <p:cNvPr id="11" name="Text 9"/>
          <p:cNvSpPr txBox="1"/>
          <p:nvPr/>
        </p:nvSpPr>
        <p:spPr>
          <a:xfrm>
            <a:off x="6507328"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Nach Fristende Löschung mit Protokoll</a:t>
            </a:r>
            <a:endParaRPr lang="en-US" sz="2200" dirty="0"/>
          </a:p>
        </p:txBody>
      </p:sp>
      <p:sp>
        <p:nvSpPr>
          <p:cNvPr id="12" name="Shape 10"/>
          <p:cNvSpPr/>
          <p:nvPr/>
        </p:nvSpPr>
        <p:spPr>
          <a:xfrm>
            <a:off x="9029471" y="2240280"/>
            <a:ext cx="2522144" cy="3017520"/>
          </a:xfrm>
          <a:prstGeom prst="roundRect">
            <a:avLst>
              <a:gd name="adj" fmla="val 7976"/>
            </a:avLst>
          </a:prstGeom>
          <a:solidFill>
            <a:schemeClr val="bg2"/>
          </a:solidFill>
          <a:ln/>
        </p:spPr>
      </p:sp>
      <p:sp>
        <p:nvSpPr>
          <p:cNvPr id="13" name="Shape 11"/>
          <p:cNvSpPr/>
          <p:nvPr/>
        </p:nvSpPr>
        <p:spPr>
          <a:xfrm>
            <a:off x="9303791" y="2532888"/>
            <a:ext cx="457200" cy="91440"/>
          </a:xfrm>
          <a:prstGeom prst="roundRect">
            <a:avLst>
              <a:gd name="adj" fmla="val 50000"/>
            </a:avLst>
          </a:prstGeom>
          <a:solidFill>
            <a:schemeClr val="accent1"/>
          </a:solidFill>
          <a:ln/>
        </p:spPr>
      </p:sp>
      <p:sp>
        <p:nvSpPr>
          <p:cNvPr id="14" name="Text 12"/>
          <p:cNvSpPr txBox="1"/>
          <p:nvPr/>
        </p:nvSpPr>
        <p:spPr>
          <a:xfrm>
            <a:off x="9303791"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Sperre bei Rechts­streit (Legal Hold)</a:t>
            </a:r>
            <a:endParaRPr lang="en-US" sz="2200" dirty="0"/>
          </a:p>
        </p:txBody>
      </p:sp>
      <p:pic>
        <p:nvPicPr>
          <p:cNvPr id="15"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6" name="Text 13"/>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7" name="Text 14"/>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Technik &amp; Datenschutz</a:t>
            </a:r>
            <a:endParaRPr lang="en-US" sz="1000" dirty="0"/>
          </a:p>
        </p:txBody>
      </p:sp>
      <p:sp>
        <p:nvSpPr>
          <p:cNvPr id="18" name="Text 15"/>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DSGVO: Auskunft und Löschung</a:t>
            </a:r>
            <a:endParaRPr lang="en-US" sz="3800" dirty="0"/>
          </a:p>
        </p:txBody>
      </p:sp>
      <p:sp>
        <p:nvSpPr>
          <p:cNvPr id="3" name="Shape 1"/>
          <p:cNvSpPr/>
          <p:nvPr/>
        </p:nvSpPr>
        <p:spPr>
          <a:xfrm>
            <a:off x="640080" y="2240280"/>
            <a:ext cx="2522144" cy="3017520"/>
          </a:xfrm>
          <a:prstGeom prst="roundRect">
            <a:avLst>
              <a:gd name="adj" fmla="val 7976"/>
            </a:avLst>
          </a:prstGeom>
          <a:solidFill>
            <a:schemeClr val="bg2"/>
          </a:solidFill>
          <a:ln/>
        </p:spPr>
      </p:sp>
      <p:sp>
        <p:nvSpPr>
          <p:cNvPr id="4" name="Shape 2"/>
          <p:cNvSpPr/>
          <p:nvPr/>
        </p:nvSpPr>
        <p:spPr>
          <a:xfrm>
            <a:off x="914400" y="2532888"/>
            <a:ext cx="457200" cy="91440"/>
          </a:xfrm>
          <a:prstGeom prst="roundRect">
            <a:avLst>
              <a:gd name="adj" fmla="val 50000"/>
            </a:avLst>
          </a:prstGeom>
          <a:solidFill>
            <a:schemeClr val="accent1"/>
          </a:solidFill>
          <a:ln/>
        </p:spPr>
      </p:sp>
      <p:sp>
        <p:nvSpPr>
          <p:cNvPr id="5" name="Text 3"/>
          <p:cNvSpPr txBox="1"/>
          <p:nvPr/>
        </p:nvSpPr>
        <p:spPr>
          <a:xfrm>
            <a:off x="914400"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Alles zu einer Person finden und exportieren</a:t>
            </a:r>
            <a:endParaRPr lang="en-US" sz="2200" dirty="0"/>
          </a:p>
        </p:txBody>
      </p:sp>
      <p:sp>
        <p:nvSpPr>
          <p:cNvPr id="6" name="Shape 4"/>
          <p:cNvSpPr/>
          <p:nvPr/>
        </p:nvSpPr>
        <p:spPr>
          <a:xfrm>
            <a:off x="3436544" y="2240280"/>
            <a:ext cx="2522144" cy="3017520"/>
          </a:xfrm>
          <a:prstGeom prst="roundRect">
            <a:avLst>
              <a:gd name="adj" fmla="val 7976"/>
            </a:avLst>
          </a:prstGeom>
          <a:solidFill>
            <a:schemeClr val="bg2"/>
          </a:solidFill>
          <a:ln/>
        </p:spPr>
      </p:sp>
      <p:sp>
        <p:nvSpPr>
          <p:cNvPr id="7" name="Shape 5"/>
          <p:cNvSpPr/>
          <p:nvPr/>
        </p:nvSpPr>
        <p:spPr>
          <a:xfrm>
            <a:off x="3710864" y="2532888"/>
            <a:ext cx="457200" cy="91440"/>
          </a:xfrm>
          <a:prstGeom prst="roundRect">
            <a:avLst>
              <a:gd name="adj" fmla="val 50000"/>
            </a:avLst>
          </a:prstGeom>
          <a:solidFill>
            <a:schemeClr val="accent1"/>
          </a:solidFill>
          <a:ln/>
        </p:spPr>
      </p:sp>
      <p:sp>
        <p:nvSpPr>
          <p:cNvPr id="8" name="Text 6"/>
          <p:cNvSpPr txBox="1"/>
          <p:nvPr/>
        </p:nvSpPr>
        <p:spPr>
          <a:xfrm>
            <a:off x="3710864"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Löschantrag: sperren oder löschen, je nach Pflicht</a:t>
            </a:r>
            <a:endParaRPr lang="en-US" sz="2200" dirty="0"/>
          </a:p>
        </p:txBody>
      </p:sp>
      <p:sp>
        <p:nvSpPr>
          <p:cNvPr id="9" name="Shape 7"/>
          <p:cNvSpPr/>
          <p:nvPr/>
        </p:nvSpPr>
        <p:spPr>
          <a:xfrm>
            <a:off x="6233008" y="2240280"/>
            <a:ext cx="2522144" cy="3017520"/>
          </a:xfrm>
          <a:prstGeom prst="roundRect">
            <a:avLst>
              <a:gd name="adj" fmla="val 7976"/>
            </a:avLst>
          </a:prstGeom>
          <a:solidFill>
            <a:schemeClr val="bg2"/>
          </a:solidFill>
          <a:ln/>
        </p:spPr>
      </p:sp>
      <p:sp>
        <p:nvSpPr>
          <p:cNvPr id="10" name="Shape 8"/>
          <p:cNvSpPr/>
          <p:nvPr/>
        </p:nvSpPr>
        <p:spPr>
          <a:xfrm>
            <a:off x="6507328" y="2532888"/>
            <a:ext cx="457200" cy="91440"/>
          </a:xfrm>
          <a:prstGeom prst="roundRect">
            <a:avLst>
              <a:gd name="adj" fmla="val 50000"/>
            </a:avLst>
          </a:prstGeom>
          <a:solidFill>
            <a:schemeClr val="accent1"/>
          </a:solidFill>
          <a:ln/>
        </p:spPr>
      </p:sp>
      <p:sp>
        <p:nvSpPr>
          <p:cNvPr id="11" name="Text 9"/>
          <p:cNvSpPr txBox="1"/>
          <p:nvPr/>
        </p:nvSpPr>
        <p:spPr>
          <a:xfrm>
            <a:off x="6507328"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Auch KI-Kopien und Suchindex</a:t>
            </a:r>
            <a:endParaRPr lang="en-US" sz="2200" dirty="0"/>
          </a:p>
        </p:txBody>
      </p:sp>
      <p:sp>
        <p:nvSpPr>
          <p:cNvPr id="12" name="Shape 10"/>
          <p:cNvSpPr/>
          <p:nvPr/>
        </p:nvSpPr>
        <p:spPr>
          <a:xfrm>
            <a:off x="9029471" y="2240280"/>
            <a:ext cx="2522144" cy="3017520"/>
          </a:xfrm>
          <a:prstGeom prst="roundRect">
            <a:avLst>
              <a:gd name="adj" fmla="val 7976"/>
            </a:avLst>
          </a:prstGeom>
          <a:solidFill>
            <a:schemeClr val="bg2"/>
          </a:solidFill>
          <a:ln/>
        </p:spPr>
      </p:sp>
      <p:sp>
        <p:nvSpPr>
          <p:cNvPr id="13" name="Shape 11"/>
          <p:cNvSpPr/>
          <p:nvPr/>
        </p:nvSpPr>
        <p:spPr>
          <a:xfrm>
            <a:off x="9303791" y="2532888"/>
            <a:ext cx="457200" cy="91440"/>
          </a:xfrm>
          <a:prstGeom prst="roundRect">
            <a:avLst>
              <a:gd name="adj" fmla="val 50000"/>
            </a:avLst>
          </a:prstGeom>
          <a:solidFill>
            <a:schemeClr val="accent1"/>
          </a:solidFill>
          <a:ln/>
        </p:spPr>
      </p:sp>
      <p:sp>
        <p:nvSpPr>
          <p:cNvPr id="14" name="Text 12"/>
          <p:cNvSpPr txBox="1"/>
          <p:nvPr/>
        </p:nvSpPr>
        <p:spPr>
          <a:xfrm>
            <a:off x="9303791"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Fristen der Anfrage im Blick</a:t>
            </a:r>
            <a:endParaRPr lang="en-US" sz="2200" dirty="0"/>
          </a:p>
        </p:txBody>
      </p:sp>
      <p:pic>
        <p:nvPicPr>
          <p:cNvPr id="15"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6" name="Text 13"/>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7" name="Text 14"/>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Technik &amp; Datenschutz</a:t>
            </a:r>
            <a:endParaRPr lang="en-US" sz="1000" dirty="0"/>
          </a:p>
        </p:txBody>
      </p:sp>
      <p:sp>
        <p:nvSpPr>
          <p:cNvPr id="18" name="Text 15"/>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Wer sieht was?</a:t>
            </a:r>
            <a:endParaRPr lang="en-US" sz="3800" dirty="0"/>
          </a:p>
        </p:txBody>
      </p:sp>
      <p:sp>
        <p:nvSpPr>
          <p:cNvPr id="3" name="Shape 1"/>
          <p:cNvSpPr/>
          <p:nvPr/>
        </p:nvSpPr>
        <p:spPr>
          <a:xfrm>
            <a:off x="640080" y="2240280"/>
            <a:ext cx="2522144" cy="3017520"/>
          </a:xfrm>
          <a:prstGeom prst="roundRect">
            <a:avLst>
              <a:gd name="adj" fmla="val 7976"/>
            </a:avLst>
          </a:prstGeom>
          <a:solidFill>
            <a:schemeClr val="bg2"/>
          </a:solidFill>
          <a:ln/>
        </p:spPr>
      </p:sp>
      <p:sp>
        <p:nvSpPr>
          <p:cNvPr id="4" name="Shape 2"/>
          <p:cNvSpPr/>
          <p:nvPr/>
        </p:nvSpPr>
        <p:spPr>
          <a:xfrm>
            <a:off x="914400" y="2532888"/>
            <a:ext cx="457200" cy="91440"/>
          </a:xfrm>
          <a:prstGeom prst="roundRect">
            <a:avLst>
              <a:gd name="adj" fmla="val 50000"/>
            </a:avLst>
          </a:prstGeom>
          <a:solidFill>
            <a:schemeClr val="accent1"/>
          </a:solidFill>
          <a:ln/>
        </p:spPr>
      </p:sp>
      <p:sp>
        <p:nvSpPr>
          <p:cNvPr id="5" name="Text 3"/>
          <p:cNvSpPr txBox="1"/>
          <p:nvPr/>
        </p:nvSpPr>
        <p:spPr>
          <a:xfrm>
            <a:off x="914400"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Rollen: Inhaber, Admin, Mitglied, Gast</a:t>
            </a:r>
            <a:endParaRPr lang="en-US" sz="2200" dirty="0"/>
          </a:p>
        </p:txBody>
      </p:sp>
      <p:sp>
        <p:nvSpPr>
          <p:cNvPr id="6" name="Shape 4"/>
          <p:cNvSpPr/>
          <p:nvPr/>
        </p:nvSpPr>
        <p:spPr>
          <a:xfrm>
            <a:off x="3436544" y="2240280"/>
            <a:ext cx="2522144" cy="3017520"/>
          </a:xfrm>
          <a:prstGeom prst="roundRect">
            <a:avLst>
              <a:gd name="adj" fmla="val 7976"/>
            </a:avLst>
          </a:prstGeom>
          <a:solidFill>
            <a:schemeClr val="bg2"/>
          </a:solidFill>
          <a:ln/>
        </p:spPr>
      </p:sp>
      <p:sp>
        <p:nvSpPr>
          <p:cNvPr id="7" name="Shape 5"/>
          <p:cNvSpPr/>
          <p:nvPr/>
        </p:nvSpPr>
        <p:spPr>
          <a:xfrm>
            <a:off x="3710864" y="2532888"/>
            <a:ext cx="457200" cy="91440"/>
          </a:xfrm>
          <a:prstGeom prst="roundRect">
            <a:avLst>
              <a:gd name="adj" fmla="val 50000"/>
            </a:avLst>
          </a:prstGeom>
          <a:solidFill>
            <a:schemeClr val="accent1"/>
          </a:solidFill>
          <a:ln/>
        </p:spPr>
      </p:sp>
      <p:sp>
        <p:nvSpPr>
          <p:cNvPr id="8" name="Text 6"/>
          <p:cNvSpPr txBox="1"/>
          <p:nvPr/>
        </p:nvSpPr>
        <p:spPr>
          <a:xfrm>
            <a:off x="3710864"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Rechte am Ordner, mit Vererbung</a:t>
            </a:r>
            <a:endParaRPr lang="en-US" sz="2200" dirty="0"/>
          </a:p>
        </p:txBody>
      </p:sp>
      <p:sp>
        <p:nvSpPr>
          <p:cNvPr id="9" name="Shape 7"/>
          <p:cNvSpPr/>
          <p:nvPr/>
        </p:nvSpPr>
        <p:spPr>
          <a:xfrm>
            <a:off x="6233008" y="2240280"/>
            <a:ext cx="2522144" cy="3017520"/>
          </a:xfrm>
          <a:prstGeom prst="roundRect">
            <a:avLst>
              <a:gd name="adj" fmla="val 7976"/>
            </a:avLst>
          </a:prstGeom>
          <a:solidFill>
            <a:schemeClr val="bg2"/>
          </a:solidFill>
          <a:ln/>
        </p:spPr>
      </p:sp>
      <p:sp>
        <p:nvSpPr>
          <p:cNvPr id="10" name="Shape 8"/>
          <p:cNvSpPr/>
          <p:nvPr/>
        </p:nvSpPr>
        <p:spPr>
          <a:xfrm>
            <a:off x="6507328" y="2532888"/>
            <a:ext cx="457200" cy="91440"/>
          </a:xfrm>
          <a:prstGeom prst="roundRect">
            <a:avLst>
              <a:gd name="adj" fmla="val 50000"/>
            </a:avLst>
          </a:prstGeom>
          <a:solidFill>
            <a:schemeClr val="accent1"/>
          </a:solidFill>
          <a:ln/>
        </p:spPr>
      </p:sp>
      <p:sp>
        <p:nvSpPr>
          <p:cNvPr id="11" name="Text 9"/>
          <p:cNvSpPr txBox="1"/>
          <p:nvPr/>
        </p:nvSpPr>
        <p:spPr>
          <a:xfrm>
            <a:off x="6507328"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Die KI sieht nur, was die Person sehen darf</a:t>
            </a:r>
            <a:endParaRPr lang="en-US" sz="2200" dirty="0"/>
          </a:p>
        </p:txBody>
      </p:sp>
      <p:sp>
        <p:nvSpPr>
          <p:cNvPr id="12" name="Shape 10"/>
          <p:cNvSpPr/>
          <p:nvPr/>
        </p:nvSpPr>
        <p:spPr>
          <a:xfrm>
            <a:off x="9029471" y="2240280"/>
            <a:ext cx="2522144" cy="3017520"/>
          </a:xfrm>
          <a:prstGeom prst="roundRect">
            <a:avLst>
              <a:gd name="adj" fmla="val 7976"/>
            </a:avLst>
          </a:prstGeom>
          <a:solidFill>
            <a:schemeClr val="bg2"/>
          </a:solidFill>
          <a:ln/>
        </p:spPr>
      </p:sp>
      <p:sp>
        <p:nvSpPr>
          <p:cNvPr id="13" name="Shape 11"/>
          <p:cNvSpPr/>
          <p:nvPr/>
        </p:nvSpPr>
        <p:spPr>
          <a:xfrm>
            <a:off x="9303791" y="2532888"/>
            <a:ext cx="457200" cy="91440"/>
          </a:xfrm>
          <a:prstGeom prst="roundRect">
            <a:avLst>
              <a:gd name="adj" fmla="val 50000"/>
            </a:avLst>
          </a:prstGeom>
          <a:solidFill>
            <a:schemeClr val="accent1"/>
          </a:solidFill>
          <a:ln/>
        </p:spPr>
      </p:sp>
      <p:sp>
        <p:nvSpPr>
          <p:cNvPr id="14" name="Text 12"/>
          <p:cNvSpPr txBox="1"/>
          <p:nvPr/>
        </p:nvSpPr>
        <p:spPr>
          <a:xfrm>
            <a:off x="9303791"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„Ansehen als …“ zum Prüfen</a:t>
            </a:r>
            <a:endParaRPr lang="en-US" sz="2200" dirty="0"/>
          </a:p>
        </p:txBody>
      </p:sp>
      <p:pic>
        <p:nvPicPr>
          <p:cNvPr id="15"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6" name="Text 13"/>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7" name="Text 14"/>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Technik &amp; Datenschutz</a:t>
            </a:r>
            <a:endParaRPr lang="en-US" sz="1000" dirty="0"/>
          </a:p>
        </p:txBody>
      </p:sp>
      <p:sp>
        <p:nvSpPr>
          <p:cNvPr id="18" name="Text 15"/>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Schutz vor Betrug</a:t>
            </a:r>
            <a:endParaRPr lang="en-US" sz="3800" dirty="0"/>
          </a:p>
        </p:txBody>
      </p:sp>
      <p:sp>
        <p:nvSpPr>
          <p:cNvPr id="3" name="Shape 1"/>
          <p:cNvSpPr/>
          <p:nvPr/>
        </p:nvSpPr>
        <p:spPr>
          <a:xfrm>
            <a:off x="640080" y="2240280"/>
            <a:ext cx="2522144" cy="3017520"/>
          </a:xfrm>
          <a:prstGeom prst="roundRect">
            <a:avLst>
              <a:gd name="adj" fmla="val 7976"/>
            </a:avLst>
          </a:prstGeom>
          <a:solidFill>
            <a:schemeClr val="bg2"/>
          </a:solidFill>
          <a:ln/>
        </p:spPr>
      </p:sp>
      <p:sp>
        <p:nvSpPr>
          <p:cNvPr id="4" name="Shape 2"/>
          <p:cNvSpPr/>
          <p:nvPr/>
        </p:nvSpPr>
        <p:spPr>
          <a:xfrm>
            <a:off x="914400" y="2532888"/>
            <a:ext cx="457200" cy="91440"/>
          </a:xfrm>
          <a:prstGeom prst="roundRect">
            <a:avLst>
              <a:gd name="adj" fmla="val 50000"/>
            </a:avLst>
          </a:prstGeom>
          <a:solidFill>
            <a:schemeClr val="accent1"/>
          </a:solidFill>
          <a:ln/>
        </p:spPr>
      </p:sp>
      <p:sp>
        <p:nvSpPr>
          <p:cNvPr id="5" name="Text 3"/>
          <p:cNvSpPr txBox="1"/>
          <p:nvPr/>
        </p:nvSpPr>
        <p:spPr>
          <a:xfrm>
            <a:off x="914400"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Neue oder geänderte IBAN fällt auf</a:t>
            </a:r>
            <a:endParaRPr lang="en-US" sz="2200" dirty="0"/>
          </a:p>
        </p:txBody>
      </p:sp>
      <p:sp>
        <p:nvSpPr>
          <p:cNvPr id="6" name="Shape 4"/>
          <p:cNvSpPr/>
          <p:nvPr/>
        </p:nvSpPr>
        <p:spPr>
          <a:xfrm>
            <a:off x="3436544" y="2240280"/>
            <a:ext cx="2522144" cy="3017520"/>
          </a:xfrm>
          <a:prstGeom prst="roundRect">
            <a:avLst>
              <a:gd name="adj" fmla="val 7976"/>
            </a:avLst>
          </a:prstGeom>
          <a:solidFill>
            <a:schemeClr val="bg2"/>
          </a:solidFill>
          <a:ln/>
        </p:spPr>
      </p:sp>
      <p:sp>
        <p:nvSpPr>
          <p:cNvPr id="7" name="Shape 5"/>
          <p:cNvSpPr/>
          <p:nvPr/>
        </p:nvSpPr>
        <p:spPr>
          <a:xfrm>
            <a:off x="3710864" y="2532888"/>
            <a:ext cx="457200" cy="91440"/>
          </a:xfrm>
          <a:prstGeom prst="roundRect">
            <a:avLst>
              <a:gd name="adj" fmla="val 50000"/>
            </a:avLst>
          </a:prstGeom>
          <a:solidFill>
            <a:schemeClr val="accent1"/>
          </a:solidFill>
          <a:ln/>
        </p:spPr>
      </p:sp>
      <p:sp>
        <p:nvSpPr>
          <p:cNvPr id="8" name="Text 6"/>
          <p:cNvSpPr txBox="1"/>
          <p:nvPr/>
        </p:nvSpPr>
        <p:spPr>
          <a:xfrm>
            <a:off x="3710864"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Fake-Rechnungen, Phishing, gefährliche Anhänge</a:t>
            </a:r>
            <a:endParaRPr lang="en-US" sz="2200" dirty="0"/>
          </a:p>
        </p:txBody>
      </p:sp>
      <p:sp>
        <p:nvSpPr>
          <p:cNvPr id="9" name="Shape 7"/>
          <p:cNvSpPr/>
          <p:nvPr/>
        </p:nvSpPr>
        <p:spPr>
          <a:xfrm>
            <a:off x="6233008" y="2240280"/>
            <a:ext cx="2522144" cy="3017520"/>
          </a:xfrm>
          <a:prstGeom prst="roundRect">
            <a:avLst>
              <a:gd name="adj" fmla="val 7976"/>
            </a:avLst>
          </a:prstGeom>
          <a:solidFill>
            <a:schemeClr val="bg2"/>
          </a:solidFill>
          <a:ln/>
        </p:spPr>
      </p:sp>
      <p:sp>
        <p:nvSpPr>
          <p:cNvPr id="10" name="Shape 8"/>
          <p:cNvSpPr/>
          <p:nvPr/>
        </p:nvSpPr>
        <p:spPr>
          <a:xfrm>
            <a:off x="6507328" y="2532888"/>
            <a:ext cx="457200" cy="91440"/>
          </a:xfrm>
          <a:prstGeom prst="roundRect">
            <a:avLst>
              <a:gd name="adj" fmla="val 50000"/>
            </a:avLst>
          </a:prstGeom>
          <a:solidFill>
            <a:schemeClr val="accent1"/>
          </a:solidFill>
          <a:ln/>
        </p:spPr>
      </p:sp>
      <p:sp>
        <p:nvSpPr>
          <p:cNvPr id="11" name="Text 9"/>
          <p:cNvSpPr txBox="1"/>
          <p:nvPr/>
        </p:nvSpPr>
        <p:spPr>
          <a:xfrm>
            <a:off x="6507328"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Zahlungs-Export gesperrt, solange Risiko offen</a:t>
            </a:r>
            <a:endParaRPr lang="en-US" sz="2200" dirty="0"/>
          </a:p>
        </p:txBody>
      </p:sp>
      <p:sp>
        <p:nvSpPr>
          <p:cNvPr id="12" name="Shape 10"/>
          <p:cNvSpPr/>
          <p:nvPr/>
        </p:nvSpPr>
        <p:spPr>
          <a:xfrm>
            <a:off x="9029471" y="2240280"/>
            <a:ext cx="2522144" cy="3017520"/>
          </a:xfrm>
          <a:prstGeom prst="roundRect">
            <a:avLst>
              <a:gd name="adj" fmla="val 7976"/>
            </a:avLst>
          </a:prstGeom>
          <a:solidFill>
            <a:schemeClr val="bg2"/>
          </a:solidFill>
          <a:ln/>
        </p:spPr>
      </p:sp>
      <p:sp>
        <p:nvSpPr>
          <p:cNvPr id="13" name="Shape 11"/>
          <p:cNvSpPr/>
          <p:nvPr/>
        </p:nvSpPr>
        <p:spPr>
          <a:xfrm>
            <a:off x="9303791" y="2532888"/>
            <a:ext cx="457200" cy="91440"/>
          </a:xfrm>
          <a:prstGeom prst="roundRect">
            <a:avLst>
              <a:gd name="adj" fmla="val 50000"/>
            </a:avLst>
          </a:prstGeom>
          <a:solidFill>
            <a:schemeClr val="accent1"/>
          </a:solidFill>
          <a:ln/>
        </p:spPr>
      </p:sp>
      <p:sp>
        <p:nvSpPr>
          <p:cNvPr id="14" name="Text 12"/>
          <p:cNvSpPr txBox="1"/>
          <p:nvPr/>
        </p:nvSpPr>
        <p:spPr>
          <a:xfrm>
            <a:off x="9303791"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Ruhige Warnkarten, „Als sicher markieren“</a:t>
            </a:r>
            <a:endParaRPr lang="en-US" sz="2200" dirty="0"/>
          </a:p>
        </p:txBody>
      </p:sp>
      <p:pic>
        <p:nvPicPr>
          <p:cNvPr id="15"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6" name="Text 13"/>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7" name="Text 14"/>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Technik &amp; Datenschutz</a:t>
            </a:r>
            <a:endParaRPr lang="en-US" sz="1000" dirty="0"/>
          </a:p>
        </p:txBody>
      </p:sp>
      <p:sp>
        <p:nvSpPr>
          <p:cNvPr id="18" name="Text 15"/>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Betrieb und Sicherung</a:t>
            </a:r>
            <a:endParaRPr lang="en-US" sz="3800" dirty="0"/>
          </a:p>
        </p:txBody>
      </p:sp>
      <p:sp>
        <p:nvSpPr>
          <p:cNvPr id="3" name="Shape 1"/>
          <p:cNvSpPr/>
          <p:nvPr/>
        </p:nvSpPr>
        <p:spPr>
          <a:xfrm>
            <a:off x="640080" y="2240280"/>
            <a:ext cx="2419274" cy="2651760"/>
          </a:xfrm>
          <a:prstGeom prst="roundRect">
            <a:avLst>
              <a:gd name="adj" fmla="val 8315"/>
            </a:avLst>
          </a:prstGeom>
          <a:solidFill>
            <a:schemeClr val="bg2"/>
          </a:solidFill>
          <a:ln/>
        </p:spPr>
      </p:sp>
      <p:sp>
        <p:nvSpPr>
          <p:cNvPr id="4" name="Shape 2"/>
          <p:cNvSpPr/>
          <p:nvPr/>
        </p:nvSpPr>
        <p:spPr>
          <a:xfrm>
            <a:off x="868680" y="2514600"/>
            <a:ext cx="548640" cy="548640"/>
          </a:xfrm>
          <a:prstGeom prst="ellipse">
            <a:avLst/>
          </a:prstGeom>
          <a:solidFill>
            <a:schemeClr val="accent1"/>
          </a:solidFill>
          <a:ln/>
        </p:spPr>
      </p:sp>
      <p:sp>
        <p:nvSpPr>
          <p:cNvPr id="5" name="Text 3"/>
          <p:cNvSpPr txBox="1"/>
          <p:nvPr/>
        </p:nvSpPr>
        <p:spPr>
          <a:xfrm>
            <a:off x="868680"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1</a:t>
            </a:r>
            <a:endParaRPr lang="en-US" sz="2000" dirty="0"/>
          </a:p>
        </p:txBody>
      </p:sp>
      <p:sp>
        <p:nvSpPr>
          <p:cNvPr id="6" name="Text 4"/>
          <p:cNvSpPr txBox="1"/>
          <p:nvPr/>
        </p:nvSpPr>
        <p:spPr>
          <a:xfrm>
            <a:off x="868680"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Heute: gemieteter Server bei Contabo</a:t>
            </a:r>
            <a:endParaRPr lang="en-US" sz="2000" dirty="0"/>
          </a:p>
        </p:txBody>
      </p:sp>
      <p:sp>
        <p:nvSpPr>
          <p:cNvPr id="7" name="Shape 5"/>
          <p:cNvSpPr/>
          <p:nvPr/>
        </p:nvSpPr>
        <p:spPr>
          <a:xfrm>
            <a:off x="3123362" y="3566160"/>
            <a:ext cx="283464" cy="91"/>
          </a:xfrm>
          <a:prstGeom prst="line">
            <a:avLst/>
          </a:prstGeom>
          <a:noFill/>
          <a:ln w="25400">
            <a:solidFill>
              <a:schemeClr val="tx1"/>
            </a:solidFill>
            <a:prstDash val="solid"/>
            <a:tailEnd type="triangle"/>
          </a:ln>
        </p:spPr>
      </p:sp>
      <p:sp>
        <p:nvSpPr>
          <p:cNvPr id="8" name="Shape 6"/>
          <p:cNvSpPr/>
          <p:nvPr/>
        </p:nvSpPr>
        <p:spPr>
          <a:xfrm>
            <a:off x="3470834" y="2240280"/>
            <a:ext cx="2419274" cy="2651760"/>
          </a:xfrm>
          <a:prstGeom prst="roundRect">
            <a:avLst>
              <a:gd name="adj" fmla="val 8315"/>
            </a:avLst>
          </a:prstGeom>
          <a:solidFill>
            <a:schemeClr val="bg2"/>
          </a:solidFill>
          <a:ln/>
        </p:spPr>
      </p:sp>
      <p:sp>
        <p:nvSpPr>
          <p:cNvPr id="9" name="Shape 7"/>
          <p:cNvSpPr/>
          <p:nvPr/>
        </p:nvSpPr>
        <p:spPr>
          <a:xfrm>
            <a:off x="3699434" y="2514600"/>
            <a:ext cx="548640" cy="548640"/>
          </a:xfrm>
          <a:prstGeom prst="ellipse">
            <a:avLst/>
          </a:prstGeom>
          <a:solidFill>
            <a:schemeClr val="accent1"/>
          </a:solidFill>
          <a:ln/>
        </p:spPr>
      </p:sp>
      <p:sp>
        <p:nvSpPr>
          <p:cNvPr id="10" name="Text 8"/>
          <p:cNvSpPr txBox="1"/>
          <p:nvPr/>
        </p:nvSpPr>
        <p:spPr>
          <a:xfrm>
            <a:off x="3699434"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2</a:t>
            </a:r>
            <a:endParaRPr lang="en-US" sz="2000" dirty="0"/>
          </a:p>
        </p:txBody>
      </p:sp>
      <p:sp>
        <p:nvSpPr>
          <p:cNvPr id="11" name="Text 9"/>
          <p:cNvSpPr txBox="1"/>
          <p:nvPr/>
        </p:nvSpPr>
        <p:spPr>
          <a:xfrm>
            <a:off x="3699434"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Speicher anbieterneutral, Wechsel zu Hetzner geplant</a:t>
            </a:r>
            <a:endParaRPr lang="en-US" sz="2000" dirty="0"/>
          </a:p>
        </p:txBody>
      </p:sp>
      <p:sp>
        <p:nvSpPr>
          <p:cNvPr id="12" name="Shape 10"/>
          <p:cNvSpPr/>
          <p:nvPr/>
        </p:nvSpPr>
        <p:spPr>
          <a:xfrm>
            <a:off x="5954116" y="3566160"/>
            <a:ext cx="283464" cy="91"/>
          </a:xfrm>
          <a:prstGeom prst="line">
            <a:avLst/>
          </a:prstGeom>
          <a:noFill/>
          <a:ln w="25400">
            <a:solidFill>
              <a:schemeClr val="tx1"/>
            </a:solidFill>
            <a:prstDash val="solid"/>
            <a:tailEnd type="triangle"/>
          </a:ln>
        </p:spPr>
      </p:sp>
      <p:sp>
        <p:nvSpPr>
          <p:cNvPr id="13" name="Shape 11"/>
          <p:cNvSpPr/>
          <p:nvPr/>
        </p:nvSpPr>
        <p:spPr>
          <a:xfrm>
            <a:off x="6301588" y="2240280"/>
            <a:ext cx="2419274" cy="2651760"/>
          </a:xfrm>
          <a:prstGeom prst="roundRect">
            <a:avLst>
              <a:gd name="adj" fmla="val 8315"/>
            </a:avLst>
          </a:prstGeom>
          <a:solidFill>
            <a:schemeClr val="bg2"/>
          </a:solidFill>
          <a:ln/>
        </p:spPr>
      </p:sp>
      <p:sp>
        <p:nvSpPr>
          <p:cNvPr id="14" name="Shape 12"/>
          <p:cNvSpPr/>
          <p:nvPr/>
        </p:nvSpPr>
        <p:spPr>
          <a:xfrm>
            <a:off x="6530188" y="2514600"/>
            <a:ext cx="548640" cy="548640"/>
          </a:xfrm>
          <a:prstGeom prst="ellipse">
            <a:avLst/>
          </a:prstGeom>
          <a:solidFill>
            <a:schemeClr val="accent1"/>
          </a:solidFill>
          <a:ln/>
        </p:spPr>
      </p:sp>
      <p:sp>
        <p:nvSpPr>
          <p:cNvPr id="15" name="Text 13"/>
          <p:cNvSpPr txBox="1"/>
          <p:nvPr/>
        </p:nvSpPr>
        <p:spPr>
          <a:xfrm>
            <a:off x="6530188"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3</a:t>
            </a:r>
            <a:endParaRPr lang="en-US" sz="2000" dirty="0"/>
          </a:p>
        </p:txBody>
      </p:sp>
      <p:sp>
        <p:nvSpPr>
          <p:cNvPr id="16" name="Text 14"/>
          <p:cNvSpPr txBox="1"/>
          <p:nvPr/>
        </p:nvSpPr>
        <p:spPr>
          <a:xfrm>
            <a:off x="6530188"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Jede Nacht verschlüsselte Sicherung</a:t>
            </a:r>
            <a:endParaRPr lang="en-US" sz="2000" dirty="0"/>
          </a:p>
        </p:txBody>
      </p:sp>
      <p:sp>
        <p:nvSpPr>
          <p:cNvPr id="17" name="Shape 15"/>
          <p:cNvSpPr/>
          <p:nvPr/>
        </p:nvSpPr>
        <p:spPr>
          <a:xfrm>
            <a:off x="8784869" y="3566160"/>
            <a:ext cx="283464" cy="91"/>
          </a:xfrm>
          <a:prstGeom prst="line">
            <a:avLst/>
          </a:prstGeom>
          <a:noFill/>
          <a:ln w="25400">
            <a:solidFill>
              <a:schemeClr val="tx1"/>
            </a:solidFill>
            <a:prstDash val="solid"/>
            <a:tailEnd type="triangle"/>
          </a:ln>
        </p:spPr>
      </p:sp>
      <p:sp>
        <p:nvSpPr>
          <p:cNvPr id="18" name="Shape 16"/>
          <p:cNvSpPr/>
          <p:nvPr/>
        </p:nvSpPr>
        <p:spPr>
          <a:xfrm>
            <a:off x="9132341" y="2240280"/>
            <a:ext cx="2419274" cy="2651760"/>
          </a:xfrm>
          <a:prstGeom prst="roundRect">
            <a:avLst>
              <a:gd name="adj" fmla="val 8315"/>
            </a:avLst>
          </a:prstGeom>
          <a:solidFill>
            <a:schemeClr val="accent4"/>
          </a:solidFill>
          <a:ln/>
        </p:spPr>
      </p:sp>
      <p:sp>
        <p:nvSpPr>
          <p:cNvPr id="19" name="Shape 17"/>
          <p:cNvSpPr/>
          <p:nvPr/>
        </p:nvSpPr>
        <p:spPr>
          <a:xfrm>
            <a:off x="9360941" y="2514600"/>
            <a:ext cx="548640" cy="548640"/>
          </a:xfrm>
          <a:prstGeom prst="ellipse">
            <a:avLst/>
          </a:prstGeom>
          <a:solidFill>
            <a:schemeClr val="accent1"/>
          </a:solidFill>
          <a:ln/>
        </p:spPr>
      </p:sp>
      <p:sp>
        <p:nvSpPr>
          <p:cNvPr id="20" name="Text 18"/>
          <p:cNvSpPr txBox="1"/>
          <p:nvPr/>
        </p:nvSpPr>
        <p:spPr>
          <a:xfrm>
            <a:off x="9360941"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4</a:t>
            </a:r>
            <a:endParaRPr lang="en-US" sz="2000" dirty="0"/>
          </a:p>
        </p:txBody>
      </p:sp>
      <p:sp>
        <p:nvSpPr>
          <p:cNvPr id="21" name="Text 19"/>
          <p:cNvSpPr txBox="1"/>
          <p:nvPr/>
        </p:nvSpPr>
        <p:spPr>
          <a:xfrm>
            <a:off x="9360941"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Alles jederzeit als ZIP exportieren</a:t>
            </a:r>
            <a:endParaRPr lang="en-US" sz="2000" dirty="0"/>
          </a:p>
        </p:txBody>
      </p:sp>
      <p:pic>
        <p:nvPicPr>
          <p:cNvPr id="22"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23" name="Text 20"/>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4" name="Text 21"/>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Technik &amp; Datenschutz</a:t>
            </a:r>
            <a:endParaRPr lang="en-US" sz="1000" dirty="0"/>
          </a:p>
        </p:txBody>
      </p:sp>
      <p:sp>
        <p:nvSpPr>
          <p:cNvPr id="25" name="Text 22"/>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640080" y="86868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Sichere Anmeldung</a:t>
            </a:r>
            <a:endParaRPr lang="en-US" sz="3600" dirty="0"/>
          </a:p>
        </p:txBody>
      </p:sp>
      <p:sp>
        <p:nvSpPr>
          <p:cNvPr id="3" name="Shape 1"/>
          <p:cNvSpPr/>
          <p:nvPr/>
        </p:nvSpPr>
        <p:spPr>
          <a:xfrm>
            <a:off x="694944" y="1861617"/>
            <a:ext cx="146304" cy="146304"/>
          </a:xfrm>
          <a:prstGeom prst="roundRect">
            <a:avLst>
              <a:gd name="adj" fmla="val 25000"/>
            </a:avLst>
          </a:prstGeom>
          <a:solidFill>
            <a:schemeClr val="accent1"/>
          </a:solidFill>
          <a:ln/>
        </p:spPr>
      </p:sp>
      <p:sp>
        <p:nvSpPr>
          <p:cNvPr id="4" name="Text 2"/>
          <p:cNvSpPr txBox="1"/>
          <p:nvPr/>
        </p:nvSpPr>
        <p:spPr>
          <a:xfrm>
            <a:off x="1097280" y="1764335"/>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Mit dem Handy per QR-Code anmelden</a:t>
            </a:r>
            <a:endParaRPr lang="en-US" sz="2200" dirty="0"/>
          </a:p>
        </p:txBody>
      </p:sp>
      <p:sp>
        <p:nvSpPr>
          <p:cNvPr id="5" name="Shape 3"/>
          <p:cNvSpPr/>
          <p:nvPr/>
        </p:nvSpPr>
        <p:spPr>
          <a:xfrm>
            <a:off x="694944" y="2458517"/>
            <a:ext cx="146304" cy="146304"/>
          </a:xfrm>
          <a:prstGeom prst="roundRect">
            <a:avLst>
              <a:gd name="adj" fmla="val 25000"/>
            </a:avLst>
          </a:prstGeom>
          <a:solidFill>
            <a:schemeClr val="accent1"/>
          </a:solidFill>
          <a:ln/>
        </p:spPr>
      </p:sp>
      <p:sp>
        <p:nvSpPr>
          <p:cNvPr id="6" name="Text 4"/>
          <p:cNvSpPr txBox="1"/>
          <p:nvPr/>
        </p:nvSpPr>
        <p:spPr>
          <a:xfrm>
            <a:off x="1097280" y="2361235"/>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Zwei-Schritt: Zahl am Handy wählen</a:t>
            </a:r>
            <a:endParaRPr lang="en-US" sz="2200" dirty="0"/>
          </a:p>
        </p:txBody>
      </p:sp>
      <p:sp>
        <p:nvSpPr>
          <p:cNvPr id="7" name="Shape 5"/>
          <p:cNvSpPr/>
          <p:nvPr/>
        </p:nvSpPr>
        <p:spPr>
          <a:xfrm>
            <a:off x="694944" y="3055417"/>
            <a:ext cx="146304" cy="146304"/>
          </a:xfrm>
          <a:prstGeom prst="roundRect">
            <a:avLst>
              <a:gd name="adj" fmla="val 25000"/>
            </a:avLst>
          </a:prstGeom>
          <a:solidFill>
            <a:schemeClr val="accent1"/>
          </a:solidFill>
          <a:ln/>
        </p:spPr>
      </p:sp>
      <p:sp>
        <p:nvSpPr>
          <p:cNvPr id="8" name="Text 6"/>
          <p:cNvSpPr txBox="1"/>
          <p:nvPr/>
        </p:nvSpPr>
        <p:spPr>
          <a:xfrm>
            <a:off x="1097280" y="2958135"/>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„Das war ich nicht“ meldet und sperrt</a:t>
            </a:r>
            <a:endParaRPr lang="en-US" sz="2200" dirty="0"/>
          </a:p>
        </p:txBody>
      </p:sp>
      <p:sp>
        <p:nvSpPr>
          <p:cNvPr id="9" name="Shape 7"/>
          <p:cNvSpPr/>
          <p:nvPr/>
        </p:nvSpPr>
        <p:spPr>
          <a:xfrm>
            <a:off x="694944" y="3652317"/>
            <a:ext cx="146304" cy="146304"/>
          </a:xfrm>
          <a:prstGeom prst="roundRect">
            <a:avLst>
              <a:gd name="adj" fmla="val 25000"/>
            </a:avLst>
          </a:prstGeom>
          <a:solidFill>
            <a:schemeClr val="accent1"/>
          </a:solidFill>
          <a:ln/>
        </p:spPr>
      </p:sp>
      <p:sp>
        <p:nvSpPr>
          <p:cNvPr id="10" name="Text 8"/>
          <p:cNvSpPr txBox="1"/>
          <p:nvPr/>
        </p:nvSpPr>
        <p:spPr>
          <a:xfrm>
            <a:off x="1097280" y="3555035"/>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Datei-Links nur kurz gültig</a:t>
            </a:r>
            <a:endParaRPr lang="en-US" sz="2200" dirty="0"/>
          </a:p>
        </p:txBody>
      </p:sp>
      <p:sp>
        <p:nvSpPr>
          <p:cNvPr id="11" name="Bildschirmfoto Rahmen"/>
          <p:cNvSpPr/>
          <p:nvPr/>
        </p:nvSpPr>
        <p:spPr>
          <a:xfrm>
            <a:off x="6080760" y="1570768"/>
            <a:ext cx="5470855" cy="3487865"/>
          </a:xfrm>
          <a:prstGeom prst="roundRect">
            <a:avLst>
              <a:gd name="adj" fmla="val 4719"/>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2" name="Bildschirmfoto" descr="Bildschirmfoto aus HeyButler: passwort-festlegen">    </p:cNvPr>
          <p:cNvPicPr>
            <a:picLocks noChangeAspect="1"/>
          </p:cNvPicPr>
          <p:nvPr/>
        </p:nvPicPr>
        <p:blipFill>
          <a:blip r:embed="rId1"/>
          <a:stretch>
            <a:fillRect/>
          </a:stretch>
        </p:blipFill>
        <p:spPr>
          <a:xfrm>
            <a:off x="6172200" y="1662208"/>
            <a:ext cx="5287975" cy="3304985"/>
          </a:xfrm>
          <a:prstGeom prst="rect">
            <a:avLst/>
          </a:prstGeom>
        </p:spPr>
      </p:pic>
      <p:pic>
        <p:nvPicPr>
          <p:cNvPr id="13"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4" name="Text 10"/>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5" name="Text 11"/>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Technik &amp; Datenschutz</a:t>
            </a:r>
            <a:endParaRPr lang="en-US" sz="1000" dirty="0"/>
          </a:p>
        </p:txBody>
      </p:sp>
      <p:sp>
        <p:nvSpPr>
          <p:cNvPr id="16" name="Text 12"/>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640080" y="86868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Offline</a:t>
            </a:r>
            <a:endParaRPr lang="en-US" sz="3600" dirty="0"/>
          </a:p>
        </p:txBody>
      </p:sp>
      <p:sp>
        <p:nvSpPr>
          <p:cNvPr id="3" name="Shape 1"/>
          <p:cNvSpPr/>
          <p:nvPr/>
        </p:nvSpPr>
        <p:spPr>
          <a:xfrm>
            <a:off x="694944" y="1861617"/>
            <a:ext cx="146304" cy="146304"/>
          </a:xfrm>
          <a:prstGeom prst="roundRect">
            <a:avLst>
              <a:gd name="adj" fmla="val 25000"/>
            </a:avLst>
          </a:prstGeom>
          <a:solidFill>
            <a:schemeClr val="accent1"/>
          </a:solidFill>
          <a:ln/>
        </p:spPr>
      </p:sp>
      <p:sp>
        <p:nvSpPr>
          <p:cNvPr id="4" name="Text 2"/>
          <p:cNvSpPr txBox="1"/>
          <p:nvPr/>
        </p:nvSpPr>
        <p:spPr>
          <a:xfrm>
            <a:off x="1097280" y="1764335"/>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Fotos, Formulare, Einträge warten auf dem Gerät</a:t>
            </a:r>
            <a:endParaRPr lang="en-US" sz="2200" dirty="0"/>
          </a:p>
        </p:txBody>
      </p:sp>
      <p:sp>
        <p:nvSpPr>
          <p:cNvPr id="5" name="Shape 3"/>
          <p:cNvSpPr/>
          <p:nvPr/>
        </p:nvSpPr>
        <p:spPr>
          <a:xfrm>
            <a:off x="694944" y="2799385"/>
            <a:ext cx="146304" cy="146304"/>
          </a:xfrm>
          <a:prstGeom prst="roundRect">
            <a:avLst>
              <a:gd name="adj" fmla="val 25000"/>
            </a:avLst>
          </a:prstGeom>
          <a:solidFill>
            <a:schemeClr val="accent1"/>
          </a:solidFill>
          <a:ln/>
        </p:spPr>
      </p:sp>
      <p:sp>
        <p:nvSpPr>
          <p:cNvPr id="6" name="Text 4"/>
          <p:cNvSpPr txBox="1"/>
          <p:nvPr/>
        </p:nvSpPr>
        <p:spPr>
          <a:xfrm>
            <a:off x="1097280" y="2702103"/>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Bis zu 30 Dokumente offline, verschlüsselt</a:t>
            </a:r>
            <a:endParaRPr lang="en-US" sz="2200" dirty="0"/>
          </a:p>
        </p:txBody>
      </p:sp>
      <p:sp>
        <p:nvSpPr>
          <p:cNvPr id="7" name="Shape 5"/>
          <p:cNvSpPr/>
          <p:nvPr/>
        </p:nvSpPr>
        <p:spPr>
          <a:xfrm>
            <a:off x="694944" y="3737153"/>
            <a:ext cx="146304" cy="146304"/>
          </a:xfrm>
          <a:prstGeom prst="roundRect">
            <a:avLst>
              <a:gd name="adj" fmla="val 25000"/>
            </a:avLst>
          </a:prstGeom>
          <a:solidFill>
            <a:schemeClr val="accent1"/>
          </a:solidFill>
          <a:ln/>
        </p:spPr>
      </p:sp>
      <p:sp>
        <p:nvSpPr>
          <p:cNvPr id="8" name="Text 6"/>
          <p:cNvSpPr txBox="1"/>
          <p:nvPr/>
        </p:nvSpPr>
        <p:spPr>
          <a:xfrm>
            <a:off x="1097280" y="3639871"/>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Große Dateien laden in Stücken hoch</a:t>
            </a:r>
            <a:endParaRPr lang="en-US" sz="2200" dirty="0"/>
          </a:p>
        </p:txBody>
      </p:sp>
      <p:sp>
        <p:nvSpPr>
          <p:cNvPr id="9" name="Shape 7"/>
          <p:cNvSpPr/>
          <p:nvPr/>
        </p:nvSpPr>
        <p:spPr>
          <a:xfrm>
            <a:off x="694944" y="4334053"/>
            <a:ext cx="146304" cy="146304"/>
          </a:xfrm>
          <a:prstGeom prst="roundRect">
            <a:avLst>
              <a:gd name="adj" fmla="val 25000"/>
            </a:avLst>
          </a:prstGeom>
          <a:solidFill>
            <a:schemeClr val="accent1"/>
          </a:solidFill>
          <a:ln/>
        </p:spPr>
      </p:sp>
      <p:sp>
        <p:nvSpPr>
          <p:cNvPr id="10" name="Text 8"/>
          <p:cNvSpPr txBox="1"/>
          <p:nvPr/>
        </p:nvSpPr>
        <p:spPr>
          <a:xfrm>
            <a:off x="1097280" y="4236771"/>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Diktieren auch auf dem Gerät möglich</a:t>
            </a:r>
            <a:endParaRPr lang="en-US" sz="2200" dirty="0"/>
          </a:p>
        </p:txBody>
      </p:sp>
      <p:sp>
        <p:nvSpPr>
          <p:cNvPr id="11" name="Bildschirmfoto Rahmen"/>
          <p:cNvSpPr/>
          <p:nvPr/>
        </p:nvSpPr>
        <p:spPr>
          <a:xfrm>
            <a:off x="8641023" y="502920"/>
            <a:ext cx="2910592" cy="5623560"/>
          </a:xfrm>
          <a:prstGeom prst="roundRect">
            <a:avLst>
              <a:gd name="adj" fmla="val 5655"/>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2" name="Bildschirmfoto" descr="Bildschirmfoto aus HeyButler: handy-heute">    </p:cNvPr>
          <p:cNvPicPr>
            <a:picLocks noChangeAspect="1"/>
          </p:cNvPicPr>
          <p:nvPr/>
        </p:nvPicPr>
        <p:blipFill>
          <a:blip r:embed="rId1"/>
          <a:stretch>
            <a:fillRect/>
          </a:stretch>
        </p:blipFill>
        <p:spPr>
          <a:xfrm>
            <a:off x="8732463" y="594360"/>
            <a:ext cx="2727712" cy="5440680"/>
          </a:xfrm>
          <a:prstGeom prst="rect">
            <a:avLst/>
          </a:prstGeom>
        </p:spPr>
      </p:pic>
      <p:pic>
        <p:nvPicPr>
          <p:cNvPr id="13"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4" name="Text 10"/>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5" name="Text 11"/>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Technik &amp; Datenschutz</a:t>
            </a:r>
            <a:endParaRPr lang="en-US" sz="1000" dirty="0"/>
          </a:p>
        </p:txBody>
      </p:sp>
      <p:sp>
        <p:nvSpPr>
          <p:cNvPr id="16" name="Text 12"/>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Ehrlich: was noch offen ist</a:t>
            </a:r>
            <a:endParaRPr lang="en-US" sz="3800" dirty="0"/>
          </a:p>
        </p:txBody>
      </p:sp>
      <p:sp>
        <p:nvSpPr>
          <p:cNvPr id="3" name="Shape 1"/>
          <p:cNvSpPr/>
          <p:nvPr/>
        </p:nvSpPr>
        <p:spPr>
          <a:xfrm>
            <a:off x="640080" y="2240280"/>
            <a:ext cx="2522144" cy="3017520"/>
          </a:xfrm>
          <a:prstGeom prst="roundRect">
            <a:avLst>
              <a:gd name="adj" fmla="val 7976"/>
            </a:avLst>
          </a:prstGeom>
          <a:solidFill>
            <a:schemeClr val="bg2"/>
          </a:solidFill>
          <a:ln/>
        </p:spPr>
      </p:sp>
      <p:sp>
        <p:nvSpPr>
          <p:cNvPr id="4" name="Shape 2"/>
          <p:cNvSpPr/>
          <p:nvPr/>
        </p:nvSpPr>
        <p:spPr>
          <a:xfrm>
            <a:off x="914400" y="2532888"/>
            <a:ext cx="457200" cy="91440"/>
          </a:xfrm>
          <a:prstGeom prst="roundRect">
            <a:avLst>
              <a:gd name="adj" fmla="val 50000"/>
            </a:avLst>
          </a:prstGeom>
          <a:solidFill>
            <a:schemeClr val="accent1"/>
          </a:solidFill>
          <a:ln/>
        </p:spPr>
      </p:sp>
      <p:sp>
        <p:nvSpPr>
          <p:cNvPr id="5" name="Text 3"/>
          <p:cNvSpPr txBox="1"/>
          <p:nvPr/>
        </p:nvSpPr>
        <p:spPr>
          <a:xfrm>
            <a:off x="914400"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Eigener GPU-Server für Praxis und § 203: geplant</a:t>
            </a:r>
            <a:endParaRPr lang="en-US" sz="2200" dirty="0"/>
          </a:p>
        </p:txBody>
      </p:sp>
      <p:sp>
        <p:nvSpPr>
          <p:cNvPr id="6" name="Shape 4"/>
          <p:cNvSpPr/>
          <p:nvPr/>
        </p:nvSpPr>
        <p:spPr>
          <a:xfrm>
            <a:off x="3436544" y="2240280"/>
            <a:ext cx="2522144" cy="3017520"/>
          </a:xfrm>
          <a:prstGeom prst="roundRect">
            <a:avLst>
              <a:gd name="adj" fmla="val 7976"/>
            </a:avLst>
          </a:prstGeom>
          <a:solidFill>
            <a:schemeClr val="bg2"/>
          </a:solidFill>
          <a:ln/>
        </p:spPr>
      </p:sp>
      <p:sp>
        <p:nvSpPr>
          <p:cNvPr id="7" name="Shape 5"/>
          <p:cNvSpPr/>
          <p:nvPr/>
        </p:nvSpPr>
        <p:spPr>
          <a:xfrm>
            <a:off x="3710864" y="2532888"/>
            <a:ext cx="457200" cy="91440"/>
          </a:xfrm>
          <a:prstGeom prst="roundRect">
            <a:avLst>
              <a:gd name="adj" fmla="val 50000"/>
            </a:avLst>
          </a:prstGeom>
          <a:solidFill>
            <a:schemeClr val="accent1"/>
          </a:solidFill>
          <a:ln/>
        </p:spPr>
      </p:sp>
      <p:sp>
        <p:nvSpPr>
          <p:cNvPr id="8" name="Text 6"/>
          <p:cNvSpPr txBox="1"/>
          <p:nvPr/>
        </p:nvSpPr>
        <p:spPr>
          <a:xfrm>
            <a:off x="3710864"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Texterkennung mit lokaler KI: geplant</a:t>
            </a:r>
            <a:endParaRPr lang="en-US" sz="2200" dirty="0"/>
          </a:p>
        </p:txBody>
      </p:sp>
      <p:sp>
        <p:nvSpPr>
          <p:cNvPr id="9" name="Shape 7"/>
          <p:cNvSpPr/>
          <p:nvPr/>
        </p:nvSpPr>
        <p:spPr>
          <a:xfrm>
            <a:off x="6233008" y="2240280"/>
            <a:ext cx="2522144" cy="3017520"/>
          </a:xfrm>
          <a:prstGeom prst="roundRect">
            <a:avLst>
              <a:gd name="adj" fmla="val 7976"/>
            </a:avLst>
          </a:prstGeom>
          <a:solidFill>
            <a:schemeClr val="bg2"/>
          </a:solidFill>
          <a:ln/>
        </p:spPr>
      </p:sp>
      <p:sp>
        <p:nvSpPr>
          <p:cNvPr id="10" name="Shape 8"/>
          <p:cNvSpPr/>
          <p:nvPr/>
        </p:nvSpPr>
        <p:spPr>
          <a:xfrm>
            <a:off x="6507328" y="2532888"/>
            <a:ext cx="457200" cy="91440"/>
          </a:xfrm>
          <a:prstGeom prst="roundRect">
            <a:avLst>
              <a:gd name="adj" fmla="val 50000"/>
            </a:avLst>
          </a:prstGeom>
          <a:solidFill>
            <a:schemeClr val="accent1"/>
          </a:solidFill>
          <a:ln/>
        </p:spPr>
      </p:sp>
      <p:sp>
        <p:nvSpPr>
          <p:cNvPr id="11" name="Text 9"/>
          <p:cNvSpPr txBox="1"/>
          <p:nvPr/>
        </p:nvSpPr>
        <p:spPr>
          <a:xfrm>
            <a:off x="6507328"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Quellen OneDrive, SharePoint, Netzlaufwerk: geplant</a:t>
            </a:r>
            <a:endParaRPr lang="en-US" sz="2200" dirty="0"/>
          </a:p>
        </p:txBody>
      </p:sp>
      <p:sp>
        <p:nvSpPr>
          <p:cNvPr id="12" name="Shape 10"/>
          <p:cNvSpPr/>
          <p:nvPr/>
        </p:nvSpPr>
        <p:spPr>
          <a:xfrm>
            <a:off x="9029471" y="2240280"/>
            <a:ext cx="2522144" cy="3017520"/>
          </a:xfrm>
          <a:prstGeom prst="roundRect">
            <a:avLst>
              <a:gd name="adj" fmla="val 7976"/>
            </a:avLst>
          </a:prstGeom>
          <a:solidFill>
            <a:schemeClr val="bg2"/>
          </a:solidFill>
          <a:ln/>
        </p:spPr>
      </p:sp>
      <p:sp>
        <p:nvSpPr>
          <p:cNvPr id="13" name="Shape 11"/>
          <p:cNvSpPr/>
          <p:nvPr/>
        </p:nvSpPr>
        <p:spPr>
          <a:xfrm>
            <a:off x="9303791" y="2532888"/>
            <a:ext cx="457200" cy="91440"/>
          </a:xfrm>
          <a:prstGeom prst="roundRect">
            <a:avLst>
              <a:gd name="adj" fmla="val 50000"/>
            </a:avLst>
          </a:prstGeom>
          <a:solidFill>
            <a:schemeClr val="accent1"/>
          </a:solidFill>
          <a:ln/>
        </p:spPr>
      </p:sp>
      <p:sp>
        <p:nvSpPr>
          <p:cNvPr id="14" name="Text 12"/>
          <p:cNvSpPr txBox="1"/>
          <p:nvPr/>
        </p:nvSpPr>
        <p:spPr>
          <a:xfrm>
            <a:off x="9303791"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Fristen- und Rechtstexte: fachlich prüfen lassen</a:t>
            </a:r>
            <a:endParaRPr lang="en-US" sz="2200" dirty="0"/>
          </a:p>
        </p:txBody>
      </p:sp>
      <p:pic>
        <p:nvPicPr>
          <p:cNvPr id="15"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6" name="Text 13"/>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7" name="Text 14"/>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Technik &amp; Datenschutz</a:t>
            </a:r>
            <a:endParaRPr lang="en-US" sz="1000" dirty="0"/>
          </a:p>
        </p:txBody>
      </p:sp>
      <p:sp>
        <p:nvSpPr>
          <p:cNvPr id="18" name="Text 15"/>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19</a:t>
            </a:r>
            <a:endParaRPr lang="en-US" sz="1000" dirty="0"/>
          </a:p>
        </p:txBody>
      </p:sp>
    </p:spTree>
  </p:cSld>
  <p:clrMapOvr>
    <a:masterClrMapping/>
  </p:clrMapOvr>
</p:sld>
</file>

<file path=ppt/theme/theme1.xml><?xml version="1.0" encoding="utf-8"?>
<a:theme xmlns:a="http://schemas.openxmlformats.org/drawingml/2006/main" name="HeyButler">
  <a:themeElements>
    <a:clrScheme name="HeyButler">
      <a:dk1>
        <a:srgbClr val="16181D"/>
      </a:dk1>
      <a:lt1>
        <a:srgbClr val="FFFFFF"/>
      </a:lt1>
      <a:dk2>
        <a:srgbClr val="52525B"/>
      </a:dk2>
      <a:lt2>
        <a:srgbClr val="F4F4F5"/>
      </a:lt2>
      <a:accent1>
        <a:srgbClr val="FFD23F"/>
      </a:accent1>
      <a:accent2>
        <a:srgbClr val="E4E4E7"/>
      </a:accent2>
      <a:accent3>
        <a:srgbClr val="3F3F46"/>
      </a:accent3>
      <a:accent4>
        <a:srgbClr val="FFF4C7"/>
      </a:accent4>
      <a:accent5>
        <a:srgbClr val="71717A"/>
      </a:accent5>
      <a:accent6>
        <a:srgbClr val="A1A1AA"/>
      </a:accent6>
      <a:hlink>
        <a:srgbClr val="16181D"/>
      </a:hlink>
      <a:folHlink>
        <a:srgbClr val="52525B"/>
      </a:folHlink>
    </a:clrScheme>
    <a:fontScheme name="HeyButler">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HeyButler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Technik &amp; Datenschutz</dc:title>
  <dc:subject>PptxGenJS Presentation</dc:subject>
  <dc:creator>HeyButler</dc:creator>
  <cp:lastModifiedBy>HeyButler</cp:lastModifiedBy>
  <cp:revision>1</cp:revision>
  <dcterms:created xsi:type="dcterms:W3CDTF">2026-10-18T07:12:19Z</dcterms:created>
  <dcterms:modified xsi:type="dcterms:W3CDTF">2026-10-18T07:12:19Z</dcterms:modified>
</cp:coreProperties>
</file>