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diesem Teil geht es ums Geld, offen und nachrechenbar. Zuerst die Stufen, wie sie heute im Code stehen. Dann, was eine einzelne KI-Anfrage tatsächlich kostet, und ein Rechenbeispiel für einen Betrieb mit zehn Leuten. Zum Schluss drei Vorschläge, wie sich das Preismodell weiterentwickeln kann. Alle Preise sind netto, das Angebot richtet sich nur an Unternehmen.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 gibt vier Stufen. Start für Selbstständige kostet neunzehn Euro im Monat mit einem Platz. Team kostet neunundvierzig Euro mit drei Plätzen. Business kostet hundertneunundzwanzig Euro mit zehn Plätzen. Enterprise ab etwa fünfzig Personen gibt es auf Anfrage. Jahresabos sind rund siebzehn Prozent günstiger, also zwei Monate geschenkt. Diese Zahlen sind ein Vorschlag und noch nicht beschlossen.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Jeder weitere Platz kostet neun Euro, bei Business acht Euro. Gäste wie Steuerberater oder Bauherr sind kostenlos. Der Speicher wächst mit der Stufe und mit jedem Platz. Und jede Stufe enthält ein KI-Guthaben für die Firma: vier, zwölf oder vierzig Euro im Monat, plus ein bis drei Euro je weiterem Platz. Nicht verbrauchtes Guthaben verfällt am Monatsende.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Einige Dinge stecken in jeder Stufe, auch in der kleinsten. Dazu gehören die Ablage, der Chat mit dem Butler, Rechnungen schreiben auch als E-Rechnung, E-Rechnungen empfangen und prüfen sowie E-Mail-Eingang und Kalender. Das Empfangen von E-Rechnungen ist seit 2025 Pflicht. Deshalb soll es nie hinter einer teureren Stufe versteckt sein. Outlook, DATEV-Export und Automationen beginnen bei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 mehr braucht, bucht Zusatzpakete: Speicher für sechs Euro oder KI-Plus für fünfzehn Euro, das bringt zehn Euro zusätzliches Guthaben. Neue Firmen testen dreißig Tage die Stufe Team, ohne Zahlungsdaten. Endet der Test ohne Abo, wird HeyButler nur lesbar. Man kann alles sehen, suchen, exportieren und löschen, aber es werden nie Daten gelöscht.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die wichtigste Frage für die Kalkulation: Was kostet die KI hinter dem Butler? Wir rechnen mit den Listenpreisen des Anbieters je einer Million Token und mit einem festen Kurs von einem Dollar gleich sechsundachtzig Cent. Ein Token ist etwa ein Wortteil. Eine typische Chat-Antwort braucht rund zwanzigtausend Token hinein und tausend heraus.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Eine typische Antwort mit zwanzigtausend Token Eingabe und tausend Token Ausgabe kostet mit Claude Haiku etwa ein Viertel Cent. Genauer: zwei Zehntel Cent für die Eingabe und ein Zwanzigstel Cent für die Ausgabe. Für einen Euro bekommt man also rund vierhundertsechzig Antworten. Der Wächter hält jede Anfrage unter hunderttausend Token, darüber wäre der Preis fünfmal so hoch.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Belege sind noch günstiger. Ein Beleg mit KI braucht etwa sechstausend Token hinein und vierhundert heraus, das sind rund sieben Hundertstel Cent. Im Sparmodus sammelt HeyButler Belege aus Mail und Ablagezonen und lässt sie zum halben Preis lesen, nur nicht sofort. Und Belege bekannter Absender liest die gelernte Vorlage ganz ohne KI. Das sind Schätzwerte, keine Messungen.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besonders anspruchsvolle Aufgaben gibt es die Stufe Komplex mit dem großen Modell Claude Opus. Es kostet vier Dollar je Million Token Eingabe und zwanzig Dollar Ausgabe. Eine gleich große Antwort kostet damit etwa achteinhalb Cent, rund vierzigmal so viel wie mit Haiku. Deshalb ist Komplex nicht der Standard, sondern für große Entwürfe gedacht und je Rolle freigegeben.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KI-Kosten sind doppelt begrenzt. Die Firma hat ein gemeinsames Guthaben, und jede Person hat ein Kontingent, damit niemand allein alles aufbraucht. Ist eine Grenze erreicht, pausiert nur die KI, Ablage und Regeln laufen weiter. Unter jeder Antwort steht auf Wunsch, was sie gekostet hat. Wer mehr braucht, fragt im Chat, und Inhaber oder Admin entscheiden.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Beispiel. Ein Betrieb mit zehn Leuten in der Stufe Business. Jede Person stellt dreißig Fragen am Tag, an einundzwanzig Arbeitstagen sind das sechstausenddreihundert Antworten, rund dreizehn Euro fünfundfünfzig. Dazu fünfzehnhundert Belege, von denen ein gutes Drittel KI braucht, sechsunddreißig Cent. Und fünfzig große Entwürfe mit Komplex, vier Euro dreißig. Zusammen gut achtzehn Euro, das Guthaben von vierzig Euro reicht.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Jetzt der Fall, der Sorgen macht: Jede Person stellt hundert Fragen am Tag. Das sind einundzwanzigtausend Antworten oder rund fünfundvierzig Euro, mit Belegen und Komplex knapp fünfzig Euro. Das liegt etwa zehn Euro über dem Guthaben. Heute pausiert dann die KI für den Rest des Monats, oder die Firma bucht KI-Plus. Genau dafür sind die Vorschläge weiter hinten.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Weil das Guthaben zum Einkaufspreis bewertet ist, kann die KI nie mehr kosten, als das Guthaben groß ist. Im schlechtesten Fall, wenn alles voll ausgenutzt wird, bleiben bei Business etwa sechsundsiebzig Euro oder sechzig Prozent. Darin sind aber Server, Datenbank, Support und Entwicklung noch nicht enthalten. Bei Start bleiben vierundsiebzig, bei Team neunundsechzig Prozent.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Zehn Leute für hundertneunundzwanzig Euro sind knapp dreizehn Euro je Person, mit KI, Ablage und Rechnungen. Branchensoftware für Bau liegt laut Recherche oft bei vierzig bis siebzig Euro je Büro-Platz, KI-Assistenten bei zwanzig bis vierunddreißig Euro je Person. Reine Buchhaltungsprogramme sind günstiger, können aber viel weniger. HeyButler liegt also eher am unteren Rand. Die Marktpreise sollten direkt beim Anbieter geprüft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Vorschlag A behält die Preise und macht den Nachkauf zum Normalfall. Das Guthaben bleibt inklusive. Was darüber hinausgeht, wird zum Einkaufspreis plus fünfzig Prozent abgerechnet, bis zu einem Deckel, den die Verwaltung festlegt. Bei Business gibt es diesen Weg schon, er muss aber ausdrücklich eingeschaltet werden. Im Vielnutzer-Beispiel kämen knapp fünfzehn Euro dazu.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Vorschlag B rechnet je Platz: vierzehn Euro neunzig je Person, mit zwei Euro KI-Guthaben je Platz. Wer mehr KI braucht, kauft Pakete zu fünfzehn Euro für zehn Euro Guthaben. Das ist leicht zu erklären und wächst mit dem Team. Vielnutzer zahlen sichtbar mehr. Nachteil: Für kleine Firmen wirkt ein Preis je Person schnell teuer, das zeigt der Marktvergleich.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Vorschlag C hebt die Stufen an, zum Beispiel Business auf hundertneunundneunzig Euro mit sechzig Euro KI-Guthaben, Team auf neunundsechzig und Start auf fünfundzwanzig Euro. Das schafft Luft für Server, Support und Entwicklung. Zehn Leute zahlen dann knapp zwanzig Euro je Person, immer noch unter vielen Branchenlösungen. Die frühere Recherche hatte eher niedrigere Preise empfohlen, beides ist abzuwägen.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Hier die drei Vorschläge im selben Beispiel. Bei A zahlt der normale Betrieb weiter hundertneunundzwanzig Euro, der Vielnutzer etwa hundertvierundvierzig. Bei B sind es hundertneunundvierzig Euro, mit drei KI-Paketen rund hundertvierundneunzig. Bei C zahlen beide hundertneunundneunzig Euro, weil sechzig Euro Guthaben auch den Vielnutzer abdecken. In allen Fällen sind die KI-Kosten gedeckt.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Zahlen hier sind Schätzungen aus Listenpreisen. Entscheidend sind echte Messwerte: Wie viele Token braucht eine Antwort wirklich, wie viele Belege liest die gelernte Vorlage ohne KI, und wie viel verbraucht eine Person im ersten Monat? Die Seite KI-Abo zeigt das je Firma und Person. Mit diesen Zahlen lässt sich das passende Modell sicher festlegen.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5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Preise &amp; Kosten</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Stufen, KI-Kosten, Rechenbeispiele und drei Vorschläge</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Die Stufen (Stand heute)</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Start</a:t>
            </a:r>
            <a:endParaRPr lang="en-US" sz="2400" dirty="0"/>
          </a:p>
        </p:txBody>
      </p:sp>
      <p:sp>
        <p:nvSpPr>
          <p:cNvPr id="6" name="Text 4"/>
          <p:cNvSpPr txBox="1"/>
          <p:nvPr/>
        </p:nvSpPr>
        <p:spPr>
          <a:xfrm>
            <a:off x="914400"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19 € – 1 Platz, bis 3</a:t>
            </a:r>
            <a:endParaRPr lang="en-US" sz="2200" dirty="0"/>
          </a:p>
        </p:txBody>
      </p:sp>
      <p:sp>
        <p:nvSpPr>
          <p:cNvPr id="7" name="Shape 5"/>
          <p:cNvSpPr/>
          <p:nvPr/>
        </p:nvSpPr>
        <p:spPr>
          <a:xfrm>
            <a:off x="3436544" y="2240280"/>
            <a:ext cx="2522144" cy="3017520"/>
          </a:xfrm>
          <a:prstGeom prst="roundRect">
            <a:avLst>
              <a:gd name="adj" fmla="val 7976"/>
            </a:avLst>
          </a:prstGeom>
          <a:solidFill>
            <a:schemeClr val="bg2"/>
          </a:solidFill>
          <a:ln/>
        </p:spPr>
      </p:sp>
      <p:sp>
        <p:nvSpPr>
          <p:cNvPr id="8" name="Shape 6"/>
          <p:cNvSpPr/>
          <p:nvPr/>
        </p:nvSpPr>
        <p:spPr>
          <a:xfrm>
            <a:off x="3710864" y="2532888"/>
            <a:ext cx="457200" cy="91440"/>
          </a:xfrm>
          <a:prstGeom prst="roundRect">
            <a:avLst>
              <a:gd name="adj" fmla="val 50000"/>
            </a:avLst>
          </a:prstGeom>
          <a:solidFill>
            <a:schemeClr val="accent1"/>
          </a:solidFill>
          <a:ln/>
        </p:spPr>
      </p:sp>
      <p:sp>
        <p:nvSpPr>
          <p:cNvPr id="9" name="Text 7"/>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Team</a:t>
            </a:r>
            <a:endParaRPr lang="en-US" sz="2400" dirty="0"/>
          </a:p>
        </p:txBody>
      </p:sp>
      <p:sp>
        <p:nvSpPr>
          <p:cNvPr id="10" name="Text 8"/>
          <p:cNvSpPr txBox="1"/>
          <p:nvPr/>
        </p:nvSpPr>
        <p:spPr>
          <a:xfrm>
            <a:off x="3710864"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49 € – 3 Plätze, bis 25</a:t>
            </a:r>
            <a:endParaRPr lang="en-US" sz="2200" dirty="0"/>
          </a:p>
        </p:txBody>
      </p:sp>
      <p:sp>
        <p:nvSpPr>
          <p:cNvPr id="11" name="Shape 9"/>
          <p:cNvSpPr/>
          <p:nvPr/>
        </p:nvSpPr>
        <p:spPr>
          <a:xfrm>
            <a:off x="6233008" y="2240280"/>
            <a:ext cx="2522144" cy="3017520"/>
          </a:xfrm>
          <a:prstGeom prst="roundRect">
            <a:avLst>
              <a:gd name="adj" fmla="val 7976"/>
            </a:avLst>
          </a:prstGeom>
          <a:solidFill>
            <a:schemeClr val="accent1"/>
          </a:solidFill>
          <a:ln/>
        </p:spPr>
      </p:sp>
      <p:sp>
        <p:nvSpPr>
          <p:cNvPr id="12" name="Text 10"/>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Business</a:t>
            </a:r>
            <a:endParaRPr lang="en-US" sz="2400" dirty="0"/>
          </a:p>
        </p:txBody>
      </p:sp>
      <p:sp>
        <p:nvSpPr>
          <p:cNvPr id="13" name="Text 11"/>
          <p:cNvSpPr txBox="1"/>
          <p:nvPr/>
        </p:nvSpPr>
        <p:spPr>
          <a:xfrm>
            <a:off x="6507328"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129 € – 10 Plätze, bis 75</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Enterprise</a:t>
            </a:r>
            <a:endParaRPr lang="en-US" sz="2400" dirty="0"/>
          </a:p>
        </p:txBody>
      </p:sp>
      <p:sp>
        <p:nvSpPr>
          <p:cNvPr id="17" name="Text 15"/>
          <p:cNvSpPr txBox="1"/>
          <p:nvPr/>
        </p:nvSpPr>
        <p:spPr>
          <a:xfrm>
            <a:off x="9303791" y="3279343"/>
            <a:ext cx="1973504" cy="1795577"/>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auf Anfrage</a:t>
            </a:r>
            <a:endParaRPr lang="en-US" sz="2200" dirty="0"/>
          </a:p>
        </p:txBody>
      </p:sp>
      <p:pic>
        <p:nvPicPr>
          <p:cNvPr id="18"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9"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0"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1"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Was in den Stufen steckt</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Weiterer Platz</a:t>
            </a:r>
            <a:endParaRPr lang="en-US" sz="2300" dirty="0"/>
          </a:p>
        </p:txBody>
      </p:sp>
      <p:sp>
        <p:nvSpPr>
          <p:cNvPr id="6" name="Text 4"/>
          <p:cNvSpPr txBox="1"/>
          <p:nvPr/>
        </p:nvSpPr>
        <p:spPr>
          <a:xfrm>
            <a:off x="914400"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9 € (Business 8 €)</a:t>
            </a:r>
            <a:endParaRPr lang="en-US" sz="2200" dirty="0"/>
          </a:p>
        </p:txBody>
      </p:sp>
      <p:sp>
        <p:nvSpPr>
          <p:cNvPr id="7" name="Shape 5"/>
          <p:cNvSpPr/>
          <p:nvPr/>
        </p:nvSpPr>
        <p:spPr>
          <a:xfrm>
            <a:off x="3436544" y="2240280"/>
            <a:ext cx="2522144" cy="3017520"/>
          </a:xfrm>
          <a:prstGeom prst="roundRect">
            <a:avLst>
              <a:gd name="adj" fmla="val 7976"/>
            </a:avLst>
          </a:prstGeom>
          <a:solidFill>
            <a:schemeClr val="bg2"/>
          </a:solidFill>
          <a:ln/>
        </p:spPr>
      </p:sp>
      <p:sp>
        <p:nvSpPr>
          <p:cNvPr id="8" name="Shape 6"/>
          <p:cNvSpPr/>
          <p:nvPr/>
        </p:nvSpPr>
        <p:spPr>
          <a:xfrm>
            <a:off x="3710864" y="2532888"/>
            <a:ext cx="457200" cy="91440"/>
          </a:xfrm>
          <a:prstGeom prst="roundRect">
            <a:avLst>
              <a:gd name="adj" fmla="val 50000"/>
            </a:avLst>
          </a:prstGeom>
          <a:solidFill>
            <a:schemeClr val="accent1"/>
          </a:solidFill>
          <a:ln/>
        </p:spPr>
      </p:sp>
      <p:sp>
        <p:nvSpPr>
          <p:cNvPr id="9" name="Text 7"/>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Gäste kostenlos</a:t>
            </a:r>
            <a:endParaRPr lang="en-US" sz="2300" dirty="0"/>
          </a:p>
        </p:txBody>
      </p:sp>
      <p:sp>
        <p:nvSpPr>
          <p:cNvPr id="10" name="Text 8"/>
          <p:cNvSpPr txBox="1"/>
          <p:nvPr/>
        </p:nvSpPr>
        <p:spPr>
          <a:xfrm>
            <a:off x="3710864"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2 / 10 / 50</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Speicher</a:t>
            </a:r>
            <a:endParaRPr lang="en-US" sz="2300" dirty="0"/>
          </a:p>
        </p:txBody>
      </p:sp>
      <p:sp>
        <p:nvSpPr>
          <p:cNvPr id="14" name="Text 12"/>
          <p:cNvSpPr txBox="1"/>
          <p:nvPr/>
        </p:nvSpPr>
        <p:spPr>
          <a:xfrm>
            <a:off x="6507328"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20 GB / 100 GB / 500 GB</a:t>
            </a:r>
            <a:endParaRPr lang="en-US" sz="2200" dirty="0"/>
          </a:p>
        </p:txBody>
      </p:sp>
      <p:sp>
        <p:nvSpPr>
          <p:cNvPr id="15" name="Shape 13"/>
          <p:cNvSpPr/>
          <p:nvPr/>
        </p:nvSpPr>
        <p:spPr>
          <a:xfrm>
            <a:off x="9029471" y="2240280"/>
            <a:ext cx="2522144" cy="3017520"/>
          </a:xfrm>
          <a:prstGeom prst="roundRect">
            <a:avLst>
              <a:gd name="adj" fmla="val 7976"/>
            </a:avLst>
          </a:prstGeom>
          <a:solidFill>
            <a:schemeClr val="bg2"/>
          </a:solidFill>
          <a:ln/>
        </p:spPr>
      </p:sp>
      <p:sp>
        <p:nvSpPr>
          <p:cNvPr id="16" name="Shape 14"/>
          <p:cNvSpPr/>
          <p:nvPr/>
        </p:nvSpPr>
        <p:spPr>
          <a:xfrm>
            <a:off x="9303791" y="2532888"/>
            <a:ext cx="457200" cy="91440"/>
          </a:xfrm>
          <a:prstGeom prst="roundRect">
            <a:avLst>
              <a:gd name="adj" fmla="val 50000"/>
            </a:avLst>
          </a:prstGeom>
          <a:solidFill>
            <a:schemeClr val="accent1"/>
          </a:solidFill>
          <a:ln/>
        </p:spPr>
      </p:sp>
      <p:sp>
        <p:nvSpPr>
          <p:cNvPr id="17" name="Text 15"/>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KI-Guthaben</a:t>
            </a:r>
            <a:endParaRPr lang="en-US" sz="2300" dirty="0"/>
          </a:p>
        </p:txBody>
      </p:sp>
      <p:sp>
        <p:nvSpPr>
          <p:cNvPr id="18" name="Text 16"/>
          <p:cNvSpPr txBox="1"/>
          <p:nvPr/>
        </p:nvSpPr>
        <p:spPr>
          <a:xfrm>
            <a:off x="9303791"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4 € / 12 € / 40 € im Monat</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Immer dabei, in jeder Stufe</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1700" dirty="0">
                <a:solidFill>
                  <a:schemeClr val="accent3"/>
                </a:solidFill>
              </a:rPr>
              <a:t>Ablage und Chat mit dem Butler</a:t>
            </a:r>
            <a:endParaRPr lang="en-US" sz="17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1700" dirty="0">
                <a:solidFill>
                  <a:schemeClr val="accent3"/>
                </a:solidFill>
              </a:rPr>
              <a:t>Rechnungen schreiben, auch als XRechnung/ZUGFeRD</a:t>
            </a:r>
            <a:endParaRPr lang="en-US" sz="17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1700" dirty="0">
                <a:solidFill>
                  <a:schemeClr val="accent3"/>
                </a:solidFill>
              </a:rPr>
              <a:t>E-Rechnungen empfangen und prüfen</a:t>
            </a:r>
            <a:endParaRPr lang="en-US" sz="17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1700" dirty="0">
                <a:solidFill>
                  <a:schemeClr val="accent3"/>
                </a:solidFill>
              </a:rPr>
              <a:t>E-Mail-Eingang und Kalender</a:t>
            </a:r>
            <a:endParaRPr lang="en-US" sz="17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Zusatzpakete, Test, Kündigung</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Speicher-Paket: 6 € für +100 GB</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KI-Plus: 15 € für +10 € Guthaben</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30 Tage testen, ohne Zahlungsdaten</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Ohne Abo: nur lesen – nie Datenverlust</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40080" y="1828800"/>
            <a:ext cx="1165860" cy="292608"/>
          </a:xfrm>
          <a:prstGeom prst="roundRect">
            <a:avLst>
              <a:gd name="adj" fmla="val 50000"/>
            </a:avLst>
          </a:prstGeom>
          <a:solidFill>
            <a:schemeClr val="accent1"/>
          </a:solidFill>
          <a:ln/>
        </p:spPr>
      </p:sp>
      <p:sp>
        <p:nvSpPr>
          <p:cNvPr id="3" name="Text 1"/>
          <p:cNvSpPr txBox="1"/>
          <p:nvPr/>
        </p:nvSpPr>
        <p:spPr>
          <a:xfrm>
            <a:off x="640080" y="182880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ABSCHNITT</a:t>
            </a:r>
            <a:endParaRPr lang="en-US" sz="1100" dirty="0"/>
          </a:p>
        </p:txBody>
      </p:sp>
      <p:sp>
        <p:nvSpPr>
          <p:cNvPr id="4" name="Text 2"/>
          <p:cNvSpPr txBox="1"/>
          <p:nvPr/>
        </p:nvSpPr>
        <p:spPr>
          <a:xfrm>
            <a:off x="640080" y="2331720"/>
            <a:ext cx="6949440" cy="1737360"/>
          </a:xfrm>
          <a:prstGeom prst="rect">
            <a:avLst/>
          </a:prstGeom>
          <a:noFill/>
          <a:ln/>
        </p:spPr>
        <p:txBody>
          <a:bodyPr wrap="square" lIns="0" tIns="0" rIns="0" bIns="0" rtlCol="0" anchor="t"/>
          <a:lstStyle/>
          <a:p>
            <a:pPr indent="0" marL="0">
              <a:lnSpc>
                <a:spcPct val="95000"/>
              </a:lnSpc>
              <a:buNone/>
            </a:pPr>
            <a:r>
              <a:rPr lang="en-US" sz="4800" b="1" dirty="0">
                <a:solidFill>
                  <a:schemeClr val="bg1"/>
                </a:solidFill>
              </a:rPr>
              <a:t>Was kostet die KI wirklich?</a:t>
            </a:r>
            <a:endParaRPr lang="en-US" sz="4800" dirty="0"/>
          </a:p>
        </p:txBody>
      </p:sp>
      <p:sp>
        <p:nvSpPr>
          <p:cNvPr id="5" name="Text 3"/>
          <p:cNvSpPr txBox="1"/>
          <p:nvPr/>
        </p:nvSpPr>
        <p:spPr>
          <a:xfrm>
            <a:off x="640080" y="4114800"/>
            <a:ext cx="6949440" cy="914400"/>
          </a:xfrm>
          <a:prstGeom prst="rect">
            <a:avLst/>
          </a:prstGeom>
          <a:noFill/>
          <a:ln/>
        </p:spPr>
        <p:txBody>
          <a:bodyPr wrap="square" lIns="0" tIns="0" rIns="0" bIns="0" rtlCol="0" anchor="t"/>
          <a:lstStyle/>
          <a:p>
            <a:pPr indent="0" marL="0">
              <a:lnSpc>
                <a:spcPct val="100000"/>
              </a:lnSpc>
              <a:buNone/>
            </a:pPr>
            <a:r>
              <a:rPr lang="en-US" sz="2200" dirty="0">
                <a:solidFill>
                  <a:schemeClr val="accent6"/>
                </a:solidFill>
              </a:rPr>
              <a:t>Preise je 1 Mio. Token, umgerechnet 1 $ = 0,86 €</a:t>
            </a:r>
            <a:endParaRPr lang="en-US" sz="2200" dirty="0"/>
          </a:p>
        </p:txBody>
      </p:sp>
      <p:sp>
        <p:nvSpPr>
          <p:cNvPr id="6" name="Shape 4"/>
          <p:cNvSpPr/>
          <p:nvPr/>
        </p:nvSpPr>
        <p:spPr>
          <a:xfrm>
            <a:off x="8412480" y="1645920"/>
            <a:ext cx="2926080" cy="2926080"/>
          </a:xfrm>
          <a:prstGeom prst="roundRect">
            <a:avLst>
              <a:gd name="adj" fmla="val 14063"/>
            </a:avLst>
          </a:prstGeom>
          <a:solidFill>
            <a:schemeClr val="accent1"/>
          </a:solidFill>
          <a:ln/>
        </p:spPr>
      </p:sp>
      <p:pic>
        <p:nvPicPr>
          <p:cNvPr id="7" name="Image 0" descr="C:\Users\stella\AppData\Local\Temp\claude\C--Users-stella-Desktop-erledigt\43329c91-2f5f-4919-bcab-c0957ad438dc\scratchpad\decks\brand\butler-640.png">    </p:cNvPr>
          <p:cNvPicPr>
            <a:picLocks noChangeAspect="1"/>
          </p:cNvPicPr>
          <p:nvPr/>
        </p:nvPicPr>
        <p:blipFill>
          <a:blip r:embed="rId1"/>
          <a:stretch>
            <a:fillRect/>
          </a:stretch>
        </p:blipFill>
        <p:spPr>
          <a:xfrm>
            <a:off x="8732520" y="1965960"/>
            <a:ext cx="2286000" cy="2286000"/>
          </a:xfrm>
          <a:prstGeom prst="rect">
            <a:avLst/>
          </a:prstGeom>
        </p:spPr>
      </p:pic>
      <p:pic>
        <p:nvPicPr>
          <p:cNvPr id="8"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9" name="Text 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bg1"/>
                </a:solidFill>
              </a:rPr>
              <a:t>Hey</a:t>
            </a:r>
            <a:pPr indent="0" marL="0">
              <a:lnSpc>
                <a:spcPct val="100000"/>
              </a:lnSpc>
              <a:buNone/>
            </a:pPr>
            <a:r>
              <a:rPr lang="en-US" sz="1100" b="1" dirty="0">
                <a:solidFill>
                  <a:schemeClr val="bg1"/>
                </a:solidFill>
              </a:rPr>
              <a:t>Butler</a:t>
            </a:r>
            <a:endParaRPr lang="en-US" sz="1100" dirty="0"/>
          </a:p>
        </p:txBody>
      </p:sp>
      <p:sp>
        <p:nvSpPr>
          <p:cNvPr id="10" name="Text 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6"/>
                </a:solidFill>
              </a:rPr>
              <a:t>Preise &amp; Kosten</a:t>
            </a:r>
            <a:endParaRPr lang="en-US" sz="1000" dirty="0"/>
          </a:p>
        </p:txBody>
      </p:sp>
      <p:sp>
        <p:nvSpPr>
          <p:cNvPr id="11" name="Text 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6"/>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 0,2 ct je Chat-Antwort</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Claude Haiku: 0,10 $ je 1 Mio. Token rein, 0,50 $ raus</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20.000 Token rein = 0,002 $</a:t>
            </a:r>
            <a:endParaRPr lang="en-US" sz="2000" dirty="0"/>
          </a:p>
        </p:txBody>
      </p:sp>
      <p:sp>
        <p:nvSpPr>
          <p:cNvPr id="10" name="Shape 8"/>
          <p:cNvSpPr/>
          <p:nvPr/>
        </p:nvSpPr>
        <p:spPr>
          <a:xfrm>
            <a:off x="4368698" y="3749040"/>
            <a:ext cx="3454298" cy="2286000"/>
          </a:xfrm>
          <a:prstGeom prst="roundRect">
            <a:avLst>
              <a:gd name="adj" fmla="val 8800"/>
            </a:avLst>
          </a:prstGeom>
          <a:solidFill>
            <a:schemeClr val="bg2"/>
          </a:solidFill>
          <a:ln/>
        </p:spPr>
      </p:sp>
      <p:sp>
        <p:nvSpPr>
          <p:cNvPr id="11" name="Shape 9"/>
          <p:cNvSpPr/>
          <p:nvPr/>
        </p:nvSpPr>
        <p:spPr>
          <a:xfrm>
            <a:off x="4643018" y="4041648"/>
            <a:ext cx="457200" cy="91440"/>
          </a:xfrm>
          <a:prstGeom prst="roundRect">
            <a:avLst>
              <a:gd name="adj" fmla="val 50000"/>
            </a:avLst>
          </a:prstGeom>
          <a:solidFill>
            <a:schemeClr val="accent1"/>
          </a:solidFill>
          <a:ln/>
        </p:spPr>
      </p:sp>
      <p:sp>
        <p:nvSpPr>
          <p:cNvPr id="12" name="Text 10"/>
          <p:cNvSpPr txBox="1"/>
          <p:nvPr/>
        </p:nvSpPr>
        <p:spPr>
          <a:xfrm>
            <a:off x="4643018"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1.000 Token raus = 0,0005 $</a:t>
            </a:r>
            <a:endParaRPr lang="en-US" sz="2000" dirty="0"/>
          </a:p>
        </p:txBody>
      </p:sp>
      <p:sp>
        <p:nvSpPr>
          <p:cNvPr id="13" name="Shape 11"/>
          <p:cNvSpPr/>
          <p:nvPr/>
        </p:nvSpPr>
        <p:spPr>
          <a:xfrm>
            <a:off x="8097317" y="3749040"/>
            <a:ext cx="3454298" cy="2286000"/>
          </a:xfrm>
          <a:prstGeom prst="roundRect">
            <a:avLst>
              <a:gd name="adj" fmla="val 8800"/>
            </a:avLst>
          </a:prstGeom>
          <a:solidFill>
            <a:schemeClr val="bg2"/>
          </a:solidFill>
          <a:ln/>
        </p:spPr>
      </p:sp>
      <p:sp>
        <p:nvSpPr>
          <p:cNvPr id="14" name="Shape 12"/>
          <p:cNvSpPr/>
          <p:nvPr/>
        </p:nvSpPr>
        <p:spPr>
          <a:xfrm>
            <a:off x="8371637" y="4041648"/>
            <a:ext cx="457200" cy="91440"/>
          </a:xfrm>
          <a:prstGeom prst="roundRect">
            <a:avLst>
              <a:gd name="adj" fmla="val 50000"/>
            </a:avLst>
          </a:prstGeom>
          <a:solidFill>
            <a:schemeClr val="accent1"/>
          </a:solidFill>
          <a:ln/>
        </p:spPr>
      </p:sp>
      <p:sp>
        <p:nvSpPr>
          <p:cNvPr id="15" name="Text 13"/>
          <p:cNvSpPr txBox="1"/>
          <p:nvPr/>
        </p:nvSpPr>
        <p:spPr>
          <a:xfrm>
            <a:off x="8371637"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Zusammen 0,0025 $ ≈ 0,22 ct</a:t>
            </a:r>
            <a:endParaRPr lang="en-US" sz="20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Beleg lesen: ≈ 0,07 ct</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6.000 Token rein, 400 raus – gesammelt nachts zum halben Preis</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Sofort</a:t>
            </a:r>
            <a:endParaRPr lang="en-US" sz="2400" dirty="0"/>
          </a:p>
        </p:txBody>
      </p:sp>
      <p:sp>
        <p:nvSpPr>
          <p:cNvPr id="10" name="Text 8"/>
          <p:cNvSpPr txBox="1"/>
          <p:nvPr/>
        </p:nvSpPr>
        <p:spPr>
          <a:xfrm>
            <a:off x="914400" y="4788103"/>
            <a:ext cx="2905658" cy="1064057"/>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0,0008 $ je Beleg</a:t>
            </a:r>
            <a:endParaRPr lang="en-US" sz="2000" dirty="0"/>
          </a:p>
        </p:txBody>
      </p:sp>
      <p:sp>
        <p:nvSpPr>
          <p:cNvPr id="11" name="Shape 9"/>
          <p:cNvSpPr/>
          <p:nvPr/>
        </p:nvSpPr>
        <p:spPr>
          <a:xfrm>
            <a:off x="4368698" y="3749040"/>
            <a:ext cx="3454298" cy="2286000"/>
          </a:xfrm>
          <a:prstGeom prst="roundRect">
            <a:avLst>
              <a:gd name="adj" fmla="val 8800"/>
            </a:avLst>
          </a:prstGeom>
          <a:solidFill>
            <a:schemeClr val="bg2"/>
          </a:solidFill>
          <a:ln/>
        </p:spPr>
      </p:sp>
      <p:sp>
        <p:nvSpPr>
          <p:cNvPr id="12" name="Shape 10"/>
          <p:cNvSpPr/>
          <p:nvPr/>
        </p:nvSpPr>
        <p:spPr>
          <a:xfrm>
            <a:off x="4643018" y="4041648"/>
            <a:ext cx="457200" cy="91440"/>
          </a:xfrm>
          <a:prstGeom prst="roundRect">
            <a:avLst>
              <a:gd name="adj" fmla="val 50000"/>
            </a:avLst>
          </a:prstGeom>
          <a:solidFill>
            <a:schemeClr val="accent1"/>
          </a:solidFill>
          <a:ln/>
        </p:spPr>
      </p:sp>
      <p:sp>
        <p:nvSpPr>
          <p:cNvPr id="13" name="Text 11"/>
          <p:cNvSpPr txBox="1"/>
          <p:nvPr/>
        </p:nvSpPr>
        <p:spPr>
          <a:xfrm>
            <a:off x="4643018" y="4297680"/>
            <a:ext cx="2905658"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Sparmodus (Batch)</a:t>
            </a:r>
            <a:endParaRPr lang="en-US" sz="2400" dirty="0"/>
          </a:p>
        </p:txBody>
      </p:sp>
      <p:sp>
        <p:nvSpPr>
          <p:cNvPr id="14" name="Text 12"/>
          <p:cNvSpPr txBox="1"/>
          <p:nvPr/>
        </p:nvSpPr>
        <p:spPr>
          <a:xfrm>
            <a:off x="4643018" y="4788103"/>
            <a:ext cx="2905658" cy="1064057"/>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0,0004 $</a:t>
            </a:r>
            <a:endParaRPr lang="en-US" sz="2000" dirty="0"/>
          </a:p>
        </p:txBody>
      </p:sp>
      <p:sp>
        <p:nvSpPr>
          <p:cNvPr id="15" name="Shape 13"/>
          <p:cNvSpPr/>
          <p:nvPr/>
        </p:nvSpPr>
        <p:spPr>
          <a:xfrm>
            <a:off x="8097317" y="3749040"/>
            <a:ext cx="3454298" cy="2286000"/>
          </a:xfrm>
          <a:prstGeom prst="roundRect">
            <a:avLst>
              <a:gd name="adj" fmla="val 8800"/>
            </a:avLst>
          </a:prstGeom>
          <a:solidFill>
            <a:schemeClr val="bg2"/>
          </a:solidFill>
          <a:ln/>
        </p:spPr>
      </p:sp>
      <p:sp>
        <p:nvSpPr>
          <p:cNvPr id="16" name="Shape 14"/>
          <p:cNvSpPr/>
          <p:nvPr/>
        </p:nvSpPr>
        <p:spPr>
          <a:xfrm>
            <a:off x="8371637" y="4041648"/>
            <a:ext cx="457200" cy="91440"/>
          </a:xfrm>
          <a:prstGeom prst="roundRect">
            <a:avLst>
              <a:gd name="adj" fmla="val 50000"/>
            </a:avLst>
          </a:prstGeom>
          <a:solidFill>
            <a:schemeClr val="accent1"/>
          </a:solidFill>
          <a:ln/>
        </p:spPr>
      </p:sp>
      <p:sp>
        <p:nvSpPr>
          <p:cNvPr id="17" name="Text 15"/>
          <p:cNvSpPr txBox="1"/>
          <p:nvPr/>
        </p:nvSpPr>
        <p:spPr>
          <a:xfrm>
            <a:off x="8371637" y="4297680"/>
            <a:ext cx="2905658" cy="685800"/>
          </a:xfrm>
          <a:prstGeom prst="rect">
            <a:avLst/>
          </a:prstGeom>
          <a:noFill/>
          <a:ln/>
        </p:spPr>
        <p:txBody>
          <a:bodyPr wrap="square" lIns="0" tIns="0" rIns="0" bIns="0" rtlCol="0" anchor="t"/>
          <a:lstStyle/>
          <a:p>
            <a:pPr indent="0" marL="0">
              <a:lnSpc>
                <a:spcPct val="95000"/>
              </a:lnSpc>
              <a:buNone/>
            </a:pPr>
            <a:r>
              <a:rPr lang="en-US" sz="2400" b="1" dirty="0">
                <a:solidFill>
                  <a:schemeClr val="tx1"/>
                </a:solidFill>
              </a:rPr>
              <a:t>Gelernte Vorlage</a:t>
            </a:r>
            <a:endParaRPr lang="en-US" sz="2400" dirty="0"/>
          </a:p>
        </p:txBody>
      </p:sp>
      <p:sp>
        <p:nvSpPr>
          <p:cNvPr id="18" name="Text 16"/>
          <p:cNvSpPr txBox="1"/>
          <p:nvPr/>
        </p:nvSpPr>
        <p:spPr>
          <a:xfrm>
            <a:off x="8371637" y="4788103"/>
            <a:ext cx="2905658" cy="1064057"/>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0 €</a:t>
            </a:r>
            <a:endParaRPr lang="en-US" sz="20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Schnell oder Komplex</a:t>
            </a:r>
            <a:endParaRPr lang="en-US" sz="3800" dirty="0"/>
          </a:p>
        </p:txBody>
      </p:sp>
      <p:sp>
        <p:nvSpPr>
          <p:cNvPr id="3" name="Shape 1"/>
          <p:cNvSpPr/>
          <p:nvPr/>
        </p:nvSpPr>
        <p:spPr>
          <a:xfrm>
            <a:off x="640080" y="2240280"/>
            <a:ext cx="2522144" cy="3017520"/>
          </a:xfrm>
          <a:prstGeom prst="roundRect">
            <a:avLst>
              <a:gd name="adj" fmla="val 7976"/>
            </a:avLst>
          </a:prstGeom>
          <a:solidFill>
            <a:schemeClr val="accent1"/>
          </a:solidFill>
          <a:ln/>
        </p:spPr>
      </p:sp>
      <p:sp>
        <p:nvSpPr>
          <p:cNvPr id="4" name="Text 2"/>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Haiku</a:t>
            </a:r>
            <a:endParaRPr lang="en-US" sz="2300" dirty="0"/>
          </a:p>
        </p:txBody>
      </p:sp>
      <p:sp>
        <p:nvSpPr>
          <p:cNvPr id="5" name="Text 3"/>
          <p:cNvSpPr txBox="1"/>
          <p:nvPr/>
        </p:nvSpPr>
        <p:spPr>
          <a:xfrm>
            <a:off x="914400"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 0,22 ct je Antwort</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Opus („Komplex“)</a:t>
            </a:r>
            <a:endParaRPr lang="en-US" sz="2300" dirty="0"/>
          </a:p>
        </p:txBody>
      </p:sp>
      <p:sp>
        <p:nvSpPr>
          <p:cNvPr id="9" name="Text 7"/>
          <p:cNvSpPr txBox="1"/>
          <p:nvPr/>
        </p:nvSpPr>
        <p:spPr>
          <a:xfrm>
            <a:off x="3710864" y="3603168"/>
            <a:ext cx="1973504" cy="1471752"/>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 8,6 ct je Antwort</a:t>
            </a:r>
            <a:endParaRPr lang="en-US" sz="2200" dirty="0"/>
          </a:p>
        </p:txBody>
      </p:sp>
      <p:sp>
        <p:nvSpPr>
          <p:cNvPr id="10" name="Shape 8"/>
          <p:cNvSpPr/>
          <p:nvPr/>
        </p:nvSpPr>
        <p:spPr>
          <a:xfrm>
            <a:off x="6233008" y="2240280"/>
            <a:ext cx="2522144" cy="3017520"/>
          </a:xfrm>
          <a:prstGeom prst="roundRect">
            <a:avLst>
              <a:gd name="adj" fmla="val 7976"/>
            </a:avLst>
          </a:prstGeom>
          <a:solidFill>
            <a:schemeClr val="bg2"/>
          </a:solidFill>
          <a:ln/>
        </p:spPr>
      </p:sp>
      <p:sp>
        <p:nvSpPr>
          <p:cNvPr id="11" name="Shape 9"/>
          <p:cNvSpPr/>
          <p:nvPr/>
        </p:nvSpPr>
        <p:spPr>
          <a:xfrm>
            <a:off x="6507328" y="2532888"/>
            <a:ext cx="457200" cy="91440"/>
          </a:xfrm>
          <a:prstGeom prst="roundRect">
            <a:avLst>
              <a:gd name="adj" fmla="val 50000"/>
            </a:avLst>
          </a:prstGeom>
          <a:solidFill>
            <a:schemeClr val="accent1"/>
          </a:solidFill>
          <a:ln/>
        </p:spPr>
      </p:sp>
      <p:sp>
        <p:nvSpPr>
          <p:cNvPr id="12" name="Text 10"/>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Faktor rund 40</a:t>
            </a:r>
            <a:endParaRPr lang="en-US" sz="2200" dirty="0"/>
          </a:p>
        </p:txBody>
      </p:sp>
      <p:sp>
        <p:nvSpPr>
          <p:cNvPr id="13" name="Shape 11"/>
          <p:cNvSpPr/>
          <p:nvPr/>
        </p:nvSpPr>
        <p:spPr>
          <a:xfrm>
            <a:off x="9029471" y="2240280"/>
            <a:ext cx="2522144" cy="3017520"/>
          </a:xfrm>
          <a:prstGeom prst="roundRect">
            <a:avLst>
              <a:gd name="adj" fmla="val 7976"/>
            </a:avLst>
          </a:prstGeom>
          <a:solidFill>
            <a:schemeClr val="bg2"/>
          </a:solidFill>
          <a:ln/>
        </p:spPr>
      </p:sp>
      <p:sp>
        <p:nvSpPr>
          <p:cNvPr id="14" name="Shape 12"/>
          <p:cNvSpPr/>
          <p:nvPr/>
        </p:nvSpPr>
        <p:spPr>
          <a:xfrm>
            <a:off x="9303791" y="2532888"/>
            <a:ext cx="457200" cy="91440"/>
          </a:xfrm>
          <a:prstGeom prst="roundRect">
            <a:avLst>
              <a:gd name="adj" fmla="val 50000"/>
            </a:avLst>
          </a:prstGeom>
          <a:solidFill>
            <a:schemeClr val="accent1"/>
          </a:solidFill>
          <a:ln/>
        </p:spPr>
      </p:sp>
      <p:sp>
        <p:nvSpPr>
          <p:cNvPr id="15" name="Text 13"/>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Komplex nur für große Entwürfe</a:t>
            </a:r>
            <a:endParaRPr lang="en-US" sz="22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So bleibt das Budget im Griff</a:t>
            </a:r>
            <a:endParaRPr lang="en-US" sz="3800" dirty="0"/>
          </a:p>
        </p:txBody>
      </p:sp>
      <p:sp>
        <p:nvSpPr>
          <p:cNvPr id="3" name="Shape 1"/>
          <p:cNvSpPr/>
          <p:nvPr/>
        </p:nvSpPr>
        <p:spPr>
          <a:xfrm>
            <a:off x="640080" y="2240280"/>
            <a:ext cx="2522144" cy="2331720"/>
          </a:xfrm>
          <a:prstGeom prst="roundRect">
            <a:avLst>
              <a:gd name="adj" fmla="val 8627"/>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Guthaben je Firma, Kontingent je Person</a:t>
            </a:r>
            <a:endParaRPr lang="en-US" sz="2200" dirty="0"/>
          </a:p>
        </p:txBody>
      </p:sp>
      <p:sp>
        <p:nvSpPr>
          <p:cNvPr id="6" name="Shape 4"/>
          <p:cNvSpPr/>
          <p:nvPr/>
        </p:nvSpPr>
        <p:spPr>
          <a:xfrm>
            <a:off x="3436544" y="2240280"/>
            <a:ext cx="2522144" cy="2331720"/>
          </a:xfrm>
          <a:prstGeom prst="roundRect">
            <a:avLst>
              <a:gd name="adj" fmla="val 8627"/>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Grenze erreicht: KI pausiert, Regeln laufen</a:t>
            </a:r>
            <a:endParaRPr lang="en-US" sz="2200" dirty="0"/>
          </a:p>
        </p:txBody>
      </p:sp>
      <p:sp>
        <p:nvSpPr>
          <p:cNvPr id="9" name="Shape 7"/>
          <p:cNvSpPr/>
          <p:nvPr/>
        </p:nvSpPr>
        <p:spPr>
          <a:xfrm>
            <a:off x="6233008" y="2240280"/>
            <a:ext cx="2522144" cy="2331720"/>
          </a:xfrm>
          <a:prstGeom prst="roundRect">
            <a:avLst>
              <a:gd name="adj" fmla="val 8627"/>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Verbrauch je Antwort sichtbar</a:t>
            </a:r>
            <a:endParaRPr lang="en-US" sz="2200" dirty="0"/>
          </a:p>
        </p:txBody>
      </p:sp>
      <p:sp>
        <p:nvSpPr>
          <p:cNvPr id="12" name="Shape 10"/>
          <p:cNvSpPr/>
          <p:nvPr/>
        </p:nvSpPr>
        <p:spPr>
          <a:xfrm>
            <a:off x="9029471" y="2240280"/>
            <a:ext cx="2522144" cy="2331720"/>
          </a:xfrm>
          <a:prstGeom prst="roundRect">
            <a:avLst>
              <a:gd name="adj" fmla="val 8627"/>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16002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Mehr anfragen per Satz, Admin entscheidet</a:t>
            </a:r>
            <a:endParaRPr lang="en-US" sz="2200" dirty="0"/>
          </a:p>
        </p:txBody>
      </p:sp>
      <p:sp>
        <p:nvSpPr>
          <p:cNvPr id="15" name="Text 13"/>
          <p:cNvSpPr txBox="1"/>
          <p:nvPr/>
        </p:nvSpPr>
        <p:spPr>
          <a:xfrm>
            <a:off x="640080" y="4754880"/>
            <a:ext cx="68580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6" name="Shape 14"/>
          <p:cNvSpPr/>
          <p:nvPr/>
        </p:nvSpPr>
        <p:spPr>
          <a:xfrm>
            <a:off x="640080" y="5084064"/>
            <a:ext cx="6858000" cy="731520"/>
          </a:xfrm>
          <a:prstGeom prst="roundRect">
            <a:avLst>
              <a:gd name="adj" fmla="val 30000"/>
            </a:avLst>
          </a:prstGeom>
          <a:solidFill>
            <a:schemeClr val="tx1"/>
          </a:solidFill>
          <a:ln/>
        </p:spPr>
      </p:sp>
      <p:sp>
        <p:nvSpPr>
          <p:cNvPr id="17" name="Shape 15"/>
          <p:cNvSpPr/>
          <p:nvPr/>
        </p:nvSpPr>
        <p:spPr>
          <a:xfrm flipV="1">
            <a:off x="960120" y="5806440"/>
            <a:ext cx="292608" cy="237744"/>
          </a:xfrm>
          <a:prstGeom prst="rtTriangle">
            <a:avLst/>
          </a:prstGeom>
          <a:solidFill>
            <a:srgbClr val="16181D"/>
          </a:solidFill>
          <a:ln/>
        </p:spPr>
      </p:sp>
      <p:sp>
        <p:nvSpPr>
          <p:cNvPr id="18" name="Text 16"/>
          <p:cNvSpPr txBox="1"/>
          <p:nvPr/>
        </p:nvSpPr>
        <p:spPr>
          <a:xfrm>
            <a:off x="896112" y="5084064"/>
            <a:ext cx="6345936" cy="731520"/>
          </a:xfrm>
          <a:prstGeom prst="rect">
            <a:avLst/>
          </a:prstGeom>
          <a:noFill/>
          <a:ln/>
        </p:spPr>
        <p:txBody>
          <a:bodyPr wrap="square" lIns="0" tIns="0" rIns="0" bIns="0" rtlCol="0" anchor="ctr"/>
          <a:lstStyle/>
          <a:p>
            <a:pPr indent="0" marL="0">
              <a:lnSpc>
                <a:spcPct val="100000"/>
              </a:lnSpc>
              <a:buNone/>
            </a:pPr>
            <a:r>
              <a:rPr lang="en-US" sz="2200" b="1" dirty="0">
                <a:solidFill>
                  <a:schemeClr val="bg1"/>
                </a:solidFill>
              </a:rPr>
              <a:t>„Wie viel KI habe ich verbraucht?“</a:t>
            </a:r>
            <a:endParaRPr lang="en-US" sz="22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Rechenbeispiel: 10 Leute ≈ 18 € KI</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Business, 129 € im Monat, 40 € KI-Guthaben</a:t>
            </a:r>
            <a:endParaRPr lang="en-US" sz="2000" dirty="0"/>
          </a:p>
        </p:txBody>
      </p:sp>
      <p:sp>
        <p:nvSpPr>
          <p:cNvPr id="7" name="Shape 5"/>
          <p:cNvSpPr/>
          <p:nvPr/>
        </p:nvSpPr>
        <p:spPr>
          <a:xfrm>
            <a:off x="640080" y="3749040"/>
            <a:ext cx="2522144"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1973504"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6.300 Chat-Antworten (30 je Person und Tag): 13,55 €</a:t>
            </a:r>
            <a:endParaRPr lang="en-US" sz="2000" dirty="0"/>
          </a:p>
        </p:txBody>
      </p:sp>
      <p:sp>
        <p:nvSpPr>
          <p:cNvPr id="10" name="Shape 8"/>
          <p:cNvSpPr/>
          <p:nvPr/>
        </p:nvSpPr>
        <p:spPr>
          <a:xfrm>
            <a:off x="3436544" y="3749040"/>
            <a:ext cx="2522144" cy="2286000"/>
          </a:xfrm>
          <a:prstGeom prst="roundRect">
            <a:avLst>
              <a:gd name="adj" fmla="val 8800"/>
            </a:avLst>
          </a:prstGeom>
          <a:solidFill>
            <a:schemeClr val="bg2"/>
          </a:solidFill>
          <a:ln/>
        </p:spPr>
      </p:sp>
      <p:sp>
        <p:nvSpPr>
          <p:cNvPr id="11" name="Shape 9"/>
          <p:cNvSpPr/>
          <p:nvPr/>
        </p:nvSpPr>
        <p:spPr>
          <a:xfrm>
            <a:off x="3710864" y="4041648"/>
            <a:ext cx="457200" cy="91440"/>
          </a:xfrm>
          <a:prstGeom prst="roundRect">
            <a:avLst>
              <a:gd name="adj" fmla="val 50000"/>
            </a:avLst>
          </a:prstGeom>
          <a:solidFill>
            <a:schemeClr val="accent1"/>
          </a:solidFill>
          <a:ln/>
        </p:spPr>
      </p:sp>
      <p:sp>
        <p:nvSpPr>
          <p:cNvPr id="12" name="Text 10"/>
          <p:cNvSpPr txBox="1"/>
          <p:nvPr/>
        </p:nvSpPr>
        <p:spPr>
          <a:xfrm>
            <a:off x="3710864" y="4297680"/>
            <a:ext cx="1973504"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1.500 Belege, davon 35 % mit KI: 0,36 €</a:t>
            </a:r>
            <a:endParaRPr lang="en-US" sz="2000" dirty="0"/>
          </a:p>
        </p:txBody>
      </p:sp>
      <p:sp>
        <p:nvSpPr>
          <p:cNvPr id="13" name="Shape 11"/>
          <p:cNvSpPr/>
          <p:nvPr/>
        </p:nvSpPr>
        <p:spPr>
          <a:xfrm>
            <a:off x="6233008" y="3749040"/>
            <a:ext cx="2522144" cy="2286000"/>
          </a:xfrm>
          <a:prstGeom prst="roundRect">
            <a:avLst>
              <a:gd name="adj" fmla="val 8800"/>
            </a:avLst>
          </a:prstGeom>
          <a:solidFill>
            <a:schemeClr val="bg2"/>
          </a:solidFill>
          <a:ln/>
        </p:spPr>
      </p:sp>
      <p:sp>
        <p:nvSpPr>
          <p:cNvPr id="14" name="Shape 12"/>
          <p:cNvSpPr/>
          <p:nvPr/>
        </p:nvSpPr>
        <p:spPr>
          <a:xfrm>
            <a:off x="6507328" y="4041648"/>
            <a:ext cx="457200" cy="91440"/>
          </a:xfrm>
          <a:prstGeom prst="roundRect">
            <a:avLst>
              <a:gd name="adj" fmla="val 50000"/>
            </a:avLst>
          </a:prstGeom>
          <a:solidFill>
            <a:schemeClr val="accent1"/>
          </a:solidFill>
          <a:ln/>
        </p:spPr>
      </p:sp>
      <p:sp>
        <p:nvSpPr>
          <p:cNvPr id="15" name="Text 13"/>
          <p:cNvSpPr txBox="1"/>
          <p:nvPr/>
        </p:nvSpPr>
        <p:spPr>
          <a:xfrm>
            <a:off x="6507328" y="4297680"/>
            <a:ext cx="1973504"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50 Komplex-Antworten: 4,30 €</a:t>
            </a:r>
            <a:endParaRPr lang="en-US" sz="2000" dirty="0"/>
          </a:p>
        </p:txBody>
      </p:sp>
      <p:sp>
        <p:nvSpPr>
          <p:cNvPr id="16" name="Shape 14"/>
          <p:cNvSpPr/>
          <p:nvPr/>
        </p:nvSpPr>
        <p:spPr>
          <a:xfrm>
            <a:off x="9029471" y="3749040"/>
            <a:ext cx="2522144" cy="2286000"/>
          </a:xfrm>
          <a:prstGeom prst="roundRect">
            <a:avLst>
              <a:gd name="adj" fmla="val 8800"/>
            </a:avLst>
          </a:prstGeom>
          <a:solidFill>
            <a:schemeClr val="bg2"/>
          </a:solidFill>
          <a:ln/>
        </p:spPr>
      </p:sp>
      <p:sp>
        <p:nvSpPr>
          <p:cNvPr id="17" name="Shape 15"/>
          <p:cNvSpPr/>
          <p:nvPr/>
        </p:nvSpPr>
        <p:spPr>
          <a:xfrm>
            <a:off x="9303791" y="4041648"/>
            <a:ext cx="457200" cy="91440"/>
          </a:xfrm>
          <a:prstGeom prst="roundRect">
            <a:avLst>
              <a:gd name="adj" fmla="val 50000"/>
            </a:avLst>
          </a:prstGeom>
          <a:solidFill>
            <a:schemeClr val="accent1"/>
          </a:solidFill>
          <a:ln/>
        </p:spPr>
      </p:sp>
      <p:sp>
        <p:nvSpPr>
          <p:cNvPr id="18" name="Text 16"/>
          <p:cNvSpPr txBox="1"/>
          <p:nvPr/>
        </p:nvSpPr>
        <p:spPr>
          <a:xfrm>
            <a:off x="9303791" y="4297680"/>
            <a:ext cx="1973504"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Summe ≈ 18,20 € – Guthaben reicht</a:t>
            </a:r>
            <a:endParaRPr lang="en-US" sz="2000" dirty="0"/>
          </a:p>
        </p:txBody>
      </p:sp>
      <p:pic>
        <p:nvPicPr>
          <p:cNvPr id="19"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0" name="Text 17"/>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8"/>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2" name="Text 19"/>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40080" y="548640"/>
            <a:ext cx="1165860" cy="292608"/>
          </a:xfrm>
          <a:prstGeom prst="roundRect">
            <a:avLst>
              <a:gd name="adj" fmla="val 50000"/>
            </a:avLst>
          </a:prstGeom>
          <a:solidFill>
            <a:schemeClr val="accent4"/>
          </a:solidFill>
          <a:ln/>
        </p:spPr>
      </p:sp>
      <p:sp>
        <p:nvSpPr>
          <p:cNvPr id="3" name="Text 1"/>
          <p:cNvSpPr txBox="1"/>
          <p:nvPr/>
        </p:nvSpPr>
        <p:spPr>
          <a:xfrm>
            <a:off x="640080" y="548640"/>
            <a:ext cx="116586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IN ZAHLEN</a:t>
            </a:r>
            <a:endParaRPr lang="en-US" sz="1100" dirty="0"/>
          </a:p>
        </p:txBody>
      </p:sp>
      <p:sp>
        <p:nvSpPr>
          <p:cNvPr id="4" name="Text 2"/>
          <p:cNvSpPr txBox="1"/>
          <p:nvPr/>
        </p:nvSpPr>
        <p:spPr>
          <a:xfrm>
            <a:off x="640080" y="1051560"/>
            <a:ext cx="10911535" cy="1737360"/>
          </a:xfrm>
          <a:prstGeom prst="rect">
            <a:avLst/>
          </a:prstGeom>
          <a:noFill/>
          <a:ln/>
        </p:spPr>
        <p:txBody>
          <a:bodyPr wrap="square" lIns="0" tIns="0" rIns="0" bIns="0" rtlCol="0" anchor="t"/>
          <a:lstStyle/>
          <a:p>
            <a:pPr indent="0" marL="0">
              <a:lnSpc>
                <a:spcPct val="95000"/>
              </a:lnSpc>
              <a:buNone/>
            </a:pPr>
            <a:r>
              <a:rPr lang="en-US" sz="5400" b="1" dirty="0">
                <a:solidFill>
                  <a:schemeClr val="tx1"/>
                </a:solidFill>
              </a:rPr>
              <a:t>Vielnutzer: ≈ 50 € KI</a:t>
            </a:r>
            <a:endParaRPr lang="en-US" sz="5400" dirty="0"/>
          </a:p>
        </p:txBody>
      </p:sp>
      <p:sp>
        <p:nvSpPr>
          <p:cNvPr id="5" name="Shape 3"/>
          <p:cNvSpPr/>
          <p:nvPr/>
        </p:nvSpPr>
        <p:spPr>
          <a:xfrm>
            <a:off x="640080" y="1983562"/>
            <a:ext cx="1097280" cy="109728"/>
          </a:xfrm>
          <a:prstGeom prst="roundRect">
            <a:avLst>
              <a:gd name="adj" fmla="val 50000"/>
            </a:avLst>
          </a:prstGeom>
          <a:solidFill>
            <a:schemeClr val="accent1"/>
          </a:solidFill>
          <a:ln/>
        </p:spPr>
      </p:sp>
      <p:sp>
        <p:nvSpPr>
          <p:cNvPr id="6" name="Text 4"/>
          <p:cNvSpPr txBox="1"/>
          <p:nvPr/>
        </p:nvSpPr>
        <p:spPr>
          <a:xfrm>
            <a:off x="640080" y="2303602"/>
            <a:ext cx="10911535" cy="731520"/>
          </a:xfrm>
          <a:prstGeom prst="rect">
            <a:avLst/>
          </a:prstGeom>
          <a:noFill/>
          <a:ln/>
        </p:spPr>
        <p:txBody>
          <a:bodyPr wrap="square" lIns="0" tIns="0" rIns="0" bIns="0" rtlCol="0" anchor="t"/>
          <a:lstStyle/>
          <a:p>
            <a:pPr indent="0" marL="0">
              <a:lnSpc>
                <a:spcPct val="100000"/>
              </a:lnSpc>
              <a:buNone/>
            </a:pPr>
            <a:r>
              <a:rPr lang="en-US" sz="2000" dirty="0">
                <a:solidFill>
                  <a:schemeClr val="tx2"/>
                </a:solidFill>
              </a:rPr>
              <a:t>100 Fragen je Person und Tag</a:t>
            </a:r>
            <a:endParaRPr lang="en-US" sz="2000" dirty="0"/>
          </a:p>
        </p:txBody>
      </p:sp>
      <p:sp>
        <p:nvSpPr>
          <p:cNvPr id="7" name="Shape 5"/>
          <p:cNvSpPr/>
          <p:nvPr/>
        </p:nvSpPr>
        <p:spPr>
          <a:xfrm>
            <a:off x="640080" y="3749040"/>
            <a:ext cx="3454298" cy="2286000"/>
          </a:xfrm>
          <a:prstGeom prst="roundRect">
            <a:avLst>
              <a:gd name="adj" fmla="val 8800"/>
            </a:avLst>
          </a:prstGeom>
          <a:solidFill>
            <a:schemeClr val="bg2"/>
          </a:solidFill>
          <a:ln/>
        </p:spPr>
      </p:sp>
      <p:sp>
        <p:nvSpPr>
          <p:cNvPr id="8" name="Shape 6"/>
          <p:cNvSpPr/>
          <p:nvPr/>
        </p:nvSpPr>
        <p:spPr>
          <a:xfrm>
            <a:off x="914400" y="4041648"/>
            <a:ext cx="457200" cy="91440"/>
          </a:xfrm>
          <a:prstGeom prst="roundRect">
            <a:avLst>
              <a:gd name="adj" fmla="val 50000"/>
            </a:avLst>
          </a:prstGeom>
          <a:solidFill>
            <a:schemeClr val="accent1"/>
          </a:solidFill>
          <a:ln/>
        </p:spPr>
      </p:sp>
      <p:sp>
        <p:nvSpPr>
          <p:cNvPr id="9" name="Text 7"/>
          <p:cNvSpPr txBox="1"/>
          <p:nvPr/>
        </p:nvSpPr>
        <p:spPr>
          <a:xfrm>
            <a:off x="914400"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21.000 Chat-Antworten: 45,15 €</a:t>
            </a:r>
            <a:endParaRPr lang="en-US" sz="2000" dirty="0"/>
          </a:p>
        </p:txBody>
      </p:sp>
      <p:sp>
        <p:nvSpPr>
          <p:cNvPr id="10" name="Shape 8"/>
          <p:cNvSpPr/>
          <p:nvPr/>
        </p:nvSpPr>
        <p:spPr>
          <a:xfrm>
            <a:off x="4368698" y="3749040"/>
            <a:ext cx="3454298" cy="2286000"/>
          </a:xfrm>
          <a:prstGeom prst="roundRect">
            <a:avLst>
              <a:gd name="adj" fmla="val 8800"/>
            </a:avLst>
          </a:prstGeom>
          <a:solidFill>
            <a:schemeClr val="bg2"/>
          </a:solidFill>
          <a:ln/>
        </p:spPr>
      </p:sp>
      <p:sp>
        <p:nvSpPr>
          <p:cNvPr id="11" name="Shape 9"/>
          <p:cNvSpPr/>
          <p:nvPr/>
        </p:nvSpPr>
        <p:spPr>
          <a:xfrm>
            <a:off x="4643018" y="4041648"/>
            <a:ext cx="457200" cy="91440"/>
          </a:xfrm>
          <a:prstGeom prst="roundRect">
            <a:avLst>
              <a:gd name="adj" fmla="val 50000"/>
            </a:avLst>
          </a:prstGeom>
          <a:solidFill>
            <a:schemeClr val="accent1"/>
          </a:solidFill>
          <a:ln/>
        </p:spPr>
      </p:sp>
      <p:sp>
        <p:nvSpPr>
          <p:cNvPr id="12" name="Text 10"/>
          <p:cNvSpPr txBox="1"/>
          <p:nvPr/>
        </p:nvSpPr>
        <p:spPr>
          <a:xfrm>
            <a:off x="4643018"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Belege und Komplex wie oben: 4,66 €</a:t>
            </a:r>
            <a:endParaRPr lang="en-US" sz="2000" dirty="0"/>
          </a:p>
        </p:txBody>
      </p:sp>
      <p:sp>
        <p:nvSpPr>
          <p:cNvPr id="13" name="Shape 11"/>
          <p:cNvSpPr/>
          <p:nvPr/>
        </p:nvSpPr>
        <p:spPr>
          <a:xfrm>
            <a:off x="8097317" y="3749040"/>
            <a:ext cx="3454298" cy="2286000"/>
          </a:xfrm>
          <a:prstGeom prst="roundRect">
            <a:avLst>
              <a:gd name="adj" fmla="val 8800"/>
            </a:avLst>
          </a:prstGeom>
          <a:solidFill>
            <a:schemeClr val="bg2"/>
          </a:solidFill>
          <a:ln/>
        </p:spPr>
      </p:sp>
      <p:sp>
        <p:nvSpPr>
          <p:cNvPr id="14" name="Shape 12"/>
          <p:cNvSpPr/>
          <p:nvPr/>
        </p:nvSpPr>
        <p:spPr>
          <a:xfrm>
            <a:off x="8371637" y="4041648"/>
            <a:ext cx="457200" cy="91440"/>
          </a:xfrm>
          <a:prstGeom prst="roundRect">
            <a:avLst>
              <a:gd name="adj" fmla="val 50000"/>
            </a:avLst>
          </a:prstGeom>
          <a:solidFill>
            <a:schemeClr val="accent1"/>
          </a:solidFill>
          <a:ln/>
        </p:spPr>
      </p:sp>
      <p:sp>
        <p:nvSpPr>
          <p:cNvPr id="15" name="Text 13"/>
          <p:cNvSpPr txBox="1"/>
          <p:nvPr/>
        </p:nvSpPr>
        <p:spPr>
          <a:xfrm>
            <a:off x="8371637" y="4297680"/>
            <a:ext cx="2905658" cy="1554480"/>
          </a:xfrm>
          <a:prstGeom prst="rect">
            <a:avLst/>
          </a:prstGeom>
          <a:noFill/>
          <a:ln/>
        </p:spPr>
        <p:txBody>
          <a:bodyPr wrap="square" lIns="0" tIns="0" rIns="0" bIns="0" rtlCol="0" anchor="t"/>
          <a:lstStyle/>
          <a:p>
            <a:pPr indent="0" marL="0">
              <a:lnSpc>
                <a:spcPct val="100000"/>
              </a:lnSpc>
              <a:buNone/>
            </a:pPr>
            <a:r>
              <a:rPr lang="en-US" sz="2000" dirty="0">
                <a:solidFill>
                  <a:schemeClr val="accent3"/>
                </a:solidFill>
              </a:rPr>
              <a:t>Summe ≈ 49,80 € – 10 € über dem Guthaben</a:t>
            </a:r>
            <a:endParaRPr lang="en-US" sz="2000" dirty="0"/>
          </a:p>
        </p:txBody>
      </p:sp>
      <p:pic>
        <p:nvPicPr>
          <p:cNvPr id="16"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7" name="Text 14"/>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8" name="Text 15"/>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19" name="Text 16"/>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Was im schlechtesten Fall bleibt</a:t>
            </a:r>
            <a:endParaRPr lang="en-US" sz="3800" dirty="0"/>
          </a:p>
        </p:txBody>
      </p:sp>
      <p:sp>
        <p:nvSpPr>
          <p:cNvPr id="3" name="Shape 1"/>
          <p:cNvSpPr/>
          <p:nvPr/>
        </p:nvSpPr>
        <p:spPr>
          <a:xfrm>
            <a:off x="640080" y="2240280"/>
            <a:ext cx="2419274" cy="2651760"/>
          </a:xfrm>
          <a:prstGeom prst="roundRect">
            <a:avLst>
              <a:gd name="adj" fmla="val 8315"/>
            </a:avLst>
          </a:prstGeom>
          <a:solidFill>
            <a:schemeClr val="bg2"/>
          </a:solidFill>
          <a:ln/>
        </p:spPr>
      </p:sp>
      <p:sp>
        <p:nvSpPr>
          <p:cNvPr id="4" name="Shape 2"/>
          <p:cNvSpPr/>
          <p:nvPr/>
        </p:nvSpPr>
        <p:spPr>
          <a:xfrm>
            <a:off x="868680" y="2514600"/>
            <a:ext cx="548640" cy="548640"/>
          </a:xfrm>
          <a:prstGeom prst="ellipse">
            <a:avLst/>
          </a:prstGeom>
          <a:solidFill>
            <a:schemeClr val="accent1"/>
          </a:solidFill>
          <a:ln/>
        </p:spPr>
      </p:sp>
      <p:sp>
        <p:nvSpPr>
          <p:cNvPr id="5" name="Text 3"/>
          <p:cNvSpPr txBox="1"/>
          <p:nvPr/>
        </p:nvSpPr>
        <p:spPr>
          <a:xfrm>
            <a:off x="868680"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1</a:t>
            </a:r>
            <a:endParaRPr lang="en-US" sz="2000" dirty="0"/>
          </a:p>
        </p:txBody>
      </p:sp>
      <p:sp>
        <p:nvSpPr>
          <p:cNvPr id="6" name="Text 4"/>
          <p:cNvSpPr txBox="1"/>
          <p:nvPr/>
        </p:nvSpPr>
        <p:spPr>
          <a:xfrm>
            <a:off x="868680"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Business: 129 € Umsatz</a:t>
            </a:r>
            <a:endParaRPr lang="en-US" sz="2000" dirty="0"/>
          </a:p>
        </p:txBody>
      </p:sp>
      <p:sp>
        <p:nvSpPr>
          <p:cNvPr id="7" name="Shape 5"/>
          <p:cNvSpPr/>
          <p:nvPr/>
        </p:nvSpPr>
        <p:spPr>
          <a:xfrm>
            <a:off x="3123362" y="3566160"/>
            <a:ext cx="283464" cy="91"/>
          </a:xfrm>
          <a:prstGeom prst="line">
            <a:avLst/>
          </a:prstGeom>
          <a:noFill/>
          <a:ln w="25400">
            <a:solidFill>
              <a:schemeClr val="tx1"/>
            </a:solidFill>
            <a:prstDash val="solid"/>
            <a:tailEnd type="triangle"/>
          </a:ln>
        </p:spPr>
      </p:sp>
      <p:sp>
        <p:nvSpPr>
          <p:cNvPr id="8" name="Shape 6"/>
          <p:cNvSpPr/>
          <p:nvPr/>
        </p:nvSpPr>
        <p:spPr>
          <a:xfrm>
            <a:off x="3470834" y="2240280"/>
            <a:ext cx="2419274" cy="2651760"/>
          </a:xfrm>
          <a:prstGeom prst="roundRect">
            <a:avLst>
              <a:gd name="adj" fmla="val 8315"/>
            </a:avLst>
          </a:prstGeom>
          <a:solidFill>
            <a:schemeClr val="bg2"/>
          </a:solidFill>
          <a:ln/>
        </p:spPr>
      </p:sp>
      <p:sp>
        <p:nvSpPr>
          <p:cNvPr id="9" name="Shape 7"/>
          <p:cNvSpPr/>
          <p:nvPr/>
        </p:nvSpPr>
        <p:spPr>
          <a:xfrm>
            <a:off x="3699434" y="2514600"/>
            <a:ext cx="548640" cy="548640"/>
          </a:xfrm>
          <a:prstGeom prst="ellipse">
            <a:avLst/>
          </a:prstGeom>
          <a:solidFill>
            <a:schemeClr val="accent1"/>
          </a:solidFill>
          <a:ln/>
        </p:spPr>
      </p:sp>
      <p:sp>
        <p:nvSpPr>
          <p:cNvPr id="10" name="Text 8"/>
          <p:cNvSpPr txBox="1"/>
          <p:nvPr/>
        </p:nvSpPr>
        <p:spPr>
          <a:xfrm>
            <a:off x="3699434"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2</a:t>
            </a:r>
            <a:endParaRPr lang="en-US" sz="2000" dirty="0"/>
          </a:p>
        </p:txBody>
      </p:sp>
      <p:sp>
        <p:nvSpPr>
          <p:cNvPr id="11" name="Text 9"/>
          <p:cNvSpPr txBox="1"/>
          <p:nvPr/>
        </p:nvSpPr>
        <p:spPr>
          <a:xfrm>
            <a:off x="3699434"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minus KI höchstens 40 €, Speicher 10 €</a:t>
            </a:r>
            <a:endParaRPr lang="en-US" sz="2000" dirty="0"/>
          </a:p>
        </p:txBody>
      </p:sp>
      <p:sp>
        <p:nvSpPr>
          <p:cNvPr id="12" name="Shape 10"/>
          <p:cNvSpPr/>
          <p:nvPr/>
        </p:nvSpPr>
        <p:spPr>
          <a:xfrm>
            <a:off x="5954116" y="3566160"/>
            <a:ext cx="283464" cy="91"/>
          </a:xfrm>
          <a:prstGeom prst="line">
            <a:avLst/>
          </a:prstGeom>
          <a:noFill/>
          <a:ln w="25400">
            <a:solidFill>
              <a:schemeClr val="tx1"/>
            </a:solidFill>
            <a:prstDash val="solid"/>
            <a:tailEnd type="triangle"/>
          </a:ln>
        </p:spPr>
      </p:sp>
      <p:sp>
        <p:nvSpPr>
          <p:cNvPr id="13" name="Shape 11"/>
          <p:cNvSpPr/>
          <p:nvPr/>
        </p:nvSpPr>
        <p:spPr>
          <a:xfrm>
            <a:off x="6301588" y="2240280"/>
            <a:ext cx="2419274" cy="2651760"/>
          </a:xfrm>
          <a:prstGeom prst="roundRect">
            <a:avLst>
              <a:gd name="adj" fmla="val 8315"/>
            </a:avLst>
          </a:prstGeom>
          <a:solidFill>
            <a:schemeClr val="bg2"/>
          </a:solidFill>
          <a:ln/>
        </p:spPr>
      </p:sp>
      <p:sp>
        <p:nvSpPr>
          <p:cNvPr id="14" name="Shape 12"/>
          <p:cNvSpPr/>
          <p:nvPr/>
        </p:nvSpPr>
        <p:spPr>
          <a:xfrm>
            <a:off x="6530188" y="2514600"/>
            <a:ext cx="548640" cy="548640"/>
          </a:xfrm>
          <a:prstGeom prst="ellipse">
            <a:avLst/>
          </a:prstGeom>
          <a:solidFill>
            <a:schemeClr val="accent1"/>
          </a:solidFill>
          <a:ln/>
        </p:spPr>
      </p:sp>
      <p:sp>
        <p:nvSpPr>
          <p:cNvPr id="15" name="Text 13"/>
          <p:cNvSpPr txBox="1"/>
          <p:nvPr/>
        </p:nvSpPr>
        <p:spPr>
          <a:xfrm>
            <a:off x="6530188"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3</a:t>
            </a:r>
            <a:endParaRPr lang="en-US" sz="2000" dirty="0"/>
          </a:p>
        </p:txBody>
      </p:sp>
      <p:sp>
        <p:nvSpPr>
          <p:cNvPr id="16" name="Text 14"/>
          <p:cNvSpPr txBox="1"/>
          <p:nvPr/>
        </p:nvSpPr>
        <p:spPr>
          <a:xfrm>
            <a:off x="6530188"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minus Zahlungs­abwicklung ≈ 2,19 €</a:t>
            </a:r>
            <a:endParaRPr lang="en-US" sz="2000" dirty="0"/>
          </a:p>
        </p:txBody>
      </p:sp>
      <p:sp>
        <p:nvSpPr>
          <p:cNvPr id="17" name="Shape 15"/>
          <p:cNvSpPr/>
          <p:nvPr/>
        </p:nvSpPr>
        <p:spPr>
          <a:xfrm>
            <a:off x="8784869" y="3566160"/>
            <a:ext cx="283464" cy="91"/>
          </a:xfrm>
          <a:prstGeom prst="line">
            <a:avLst/>
          </a:prstGeom>
          <a:noFill/>
          <a:ln w="25400">
            <a:solidFill>
              <a:schemeClr val="tx1"/>
            </a:solidFill>
            <a:prstDash val="solid"/>
            <a:tailEnd type="triangle"/>
          </a:ln>
        </p:spPr>
      </p:sp>
      <p:sp>
        <p:nvSpPr>
          <p:cNvPr id="18" name="Shape 16"/>
          <p:cNvSpPr/>
          <p:nvPr/>
        </p:nvSpPr>
        <p:spPr>
          <a:xfrm>
            <a:off x="9132341" y="2240280"/>
            <a:ext cx="2419274" cy="2651760"/>
          </a:xfrm>
          <a:prstGeom prst="roundRect">
            <a:avLst>
              <a:gd name="adj" fmla="val 8315"/>
            </a:avLst>
          </a:prstGeom>
          <a:solidFill>
            <a:schemeClr val="accent4"/>
          </a:solidFill>
          <a:ln/>
        </p:spPr>
      </p:sp>
      <p:sp>
        <p:nvSpPr>
          <p:cNvPr id="19" name="Shape 17"/>
          <p:cNvSpPr/>
          <p:nvPr/>
        </p:nvSpPr>
        <p:spPr>
          <a:xfrm>
            <a:off x="9360941" y="2514600"/>
            <a:ext cx="548640" cy="548640"/>
          </a:xfrm>
          <a:prstGeom prst="ellipse">
            <a:avLst/>
          </a:prstGeom>
          <a:solidFill>
            <a:schemeClr val="accent1"/>
          </a:solidFill>
          <a:ln/>
        </p:spPr>
      </p:sp>
      <p:sp>
        <p:nvSpPr>
          <p:cNvPr id="20" name="Text 18"/>
          <p:cNvSpPr txBox="1"/>
          <p:nvPr/>
        </p:nvSpPr>
        <p:spPr>
          <a:xfrm>
            <a:off x="9360941" y="2514600"/>
            <a:ext cx="548640" cy="548640"/>
          </a:xfrm>
          <a:prstGeom prst="rect">
            <a:avLst/>
          </a:prstGeom>
          <a:noFill/>
          <a:ln/>
        </p:spPr>
        <p:txBody>
          <a:bodyPr wrap="square" lIns="0" tIns="0" rIns="0" bIns="0" rtlCol="0" anchor="ctr"/>
          <a:lstStyle/>
          <a:p>
            <a:pPr algn="ctr" indent="0" marL="0">
              <a:lnSpc>
                <a:spcPct val="100000"/>
              </a:lnSpc>
              <a:buNone/>
            </a:pPr>
            <a:r>
              <a:rPr lang="en-US" sz="2000" b="1" dirty="0">
                <a:solidFill>
                  <a:schemeClr val="tx1"/>
                </a:solidFill>
              </a:rPr>
              <a:t>4</a:t>
            </a:r>
            <a:endParaRPr lang="en-US" sz="2000" dirty="0"/>
          </a:p>
        </p:txBody>
      </p:sp>
      <p:sp>
        <p:nvSpPr>
          <p:cNvPr id="21" name="Text 19"/>
          <p:cNvSpPr txBox="1"/>
          <p:nvPr/>
        </p:nvSpPr>
        <p:spPr>
          <a:xfrm>
            <a:off x="9360941" y="3291840"/>
            <a:ext cx="1962074" cy="1417320"/>
          </a:xfrm>
          <a:prstGeom prst="rect">
            <a:avLst/>
          </a:prstGeom>
          <a:noFill/>
          <a:ln/>
        </p:spPr>
        <p:txBody>
          <a:bodyPr wrap="square" lIns="0" tIns="0" rIns="0" bIns="0" rtlCol="0" anchor="t"/>
          <a:lstStyle/>
          <a:p>
            <a:pPr indent="0" marL="0">
              <a:lnSpc>
                <a:spcPct val="100000"/>
              </a:lnSpc>
              <a:buNone/>
            </a:pPr>
            <a:r>
              <a:rPr lang="en-US" sz="2000" dirty="0">
                <a:solidFill>
                  <a:schemeClr val="tx1"/>
                </a:solidFill>
              </a:rPr>
              <a:t>Rest ≈ 76,81 € (60 %) – vor Server und Support</a:t>
            </a:r>
            <a:endParaRPr lang="en-US" sz="2000" dirty="0"/>
          </a:p>
        </p:txBody>
      </p:sp>
      <p:pic>
        <p:nvPicPr>
          <p:cNvPr id="22"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23" name="Text 2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4" name="Text 2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5" name="Text 2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Ist das zu günstig?</a:t>
            </a:r>
            <a:endParaRPr lang="en-US" sz="3800" dirty="0"/>
          </a:p>
        </p:txBody>
      </p:sp>
      <p:sp>
        <p:nvSpPr>
          <p:cNvPr id="3" name="Shape 1"/>
          <p:cNvSpPr/>
          <p:nvPr/>
        </p:nvSpPr>
        <p:spPr>
          <a:xfrm>
            <a:off x="640080" y="2240280"/>
            <a:ext cx="2522144" cy="3017520"/>
          </a:xfrm>
          <a:prstGeom prst="roundRect">
            <a:avLst>
              <a:gd name="adj" fmla="val 7976"/>
            </a:avLst>
          </a:prstGeom>
          <a:solidFill>
            <a:schemeClr val="accent1"/>
          </a:solidFill>
          <a:ln/>
        </p:spPr>
      </p:sp>
      <p:sp>
        <p:nvSpPr>
          <p:cNvPr id="4" name="Text 2"/>
          <p:cNvSpPr txBox="1"/>
          <p:nvPr/>
        </p:nvSpPr>
        <p:spPr>
          <a:xfrm>
            <a:off x="914400"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HeyButler Business</a:t>
            </a:r>
            <a:endParaRPr lang="en-US" sz="2300" dirty="0"/>
          </a:p>
        </p:txBody>
      </p:sp>
      <p:sp>
        <p:nvSpPr>
          <p:cNvPr id="5" name="Text 3"/>
          <p:cNvSpPr txBox="1"/>
          <p:nvPr/>
        </p:nvSpPr>
        <p:spPr>
          <a:xfrm>
            <a:off x="914400" y="3603168"/>
            <a:ext cx="1973504" cy="1471752"/>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12,90 € je Person</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Bau-Software</a:t>
            </a:r>
            <a:endParaRPr lang="en-US" sz="2300" dirty="0"/>
          </a:p>
        </p:txBody>
      </p:sp>
      <p:sp>
        <p:nvSpPr>
          <p:cNvPr id="9" name="Text 7"/>
          <p:cNvSpPr txBox="1"/>
          <p:nvPr/>
        </p:nvSpPr>
        <p:spPr>
          <a:xfrm>
            <a:off x="3710864"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oft 40–70 € je Büro-Platz</a:t>
            </a:r>
            <a:endParaRPr lang="en-US" sz="2200" dirty="0"/>
          </a:p>
        </p:txBody>
      </p:sp>
      <p:sp>
        <p:nvSpPr>
          <p:cNvPr id="10" name="Shape 8"/>
          <p:cNvSpPr/>
          <p:nvPr/>
        </p:nvSpPr>
        <p:spPr>
          <a:xfrm>
            <a:off x="6233008" y="2240280"/>
            <a:ext cx="2522144" cy="3017520"/>
          </a:xfrm>
          <a:prstGeom prst="roundRect">
            <a:avLst>
              <a:gd name="adj" fmla="val 7976"/>
            </a:avLst>
          </a:prstGeom>
          <a:solidFill>
            <a:schemeClr val="bg2"/>
          </a:solidFill>
          <a:ln/>
        </p:spPr>
      </p:sp>
      <p:sp>
        <p:nvSpPr>
          <p:cNvPr id="11" name="Shape 9"/>
          <p:cNvSpPr/>
          <p:nvPr/>
        </p:nvSpPr>
        <p:spPr>
          <a:xfrm>
            <a:off x="6507328" y="2532888"/>
            <a:ext cx="457200" cy="91440"/>
          </a:xfrm>
          <a:prstGeom prst="roundRect">
            <a:avLst>
              <a:gd name="adj" fmla="val 50000"/>
            </a:avLst>
          </a:prstGeom>
          <a:solidFill>
            <a:schemeClr val="accent1"/>
          </a:solidFill>
          <a:ln/>
        </p:spPr>
      </p:sp>
      <p:sp>
        <p:nvSpPr>
          <p:cNvPr id="12" name="Text 10"/>
          <p:cNvSpPr txBox="1"/>
          <p:nvPr/>
        </p:nvSpPr>
        <p:spPr>
          <a:xfrm>
            <a:off x="6507328"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KI-Assistenten</a:t>
            </a:r>
            <a:endParaRPr lang="en-US" sz="2300" dirty="0"/>
          </a:p>
        </p:txBody>
      </p:sp>
      <p:sp>
        <p:nvSpPr>
          <p:cNvPr id="13" name="Text 11"/>
          <p:cNvSpPr txBox="1"/>
          <p:nvPr/>
        </p:nvSpPr>
        <p:spPr>
          <a:xfrm>
            <a:off x="6507328" y="3264624"/>
            <a:ext cx="1973504" cy="1810296"/>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20–34 € je Person</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685800"/>
          </a:xfrm>
          <a:prstGeom prst="rect">
            <a:avLst/>
          </a:prstGeom>
          <a:noFill/>
          <a:ln/>
        </p:spPr>
        <p:txBody>
          <a:bodyPr wrap="square" lIns="0" tIns="0" rIns="0" bIns="0" rtlCol="0" anchor="t"/>
          <a:lstStyle/>
          <a:p>
            <a:pPr indent="0" marL="0">
              <a:lnSpc>
                <a:spcPct val="95000"/>
              </a:lnSpc>
              <a:buNone/>
            </a:pPr>
            <a:r>
              <a:rPr lang="en-US" sz="2300" b="1" dirty="0">
                <a:solidFill>
                  <a:schemeClr val="tx1"/>
                </a:solidFill>
              </a:rPr>
              <a:t>Reine Buchhaltung</a:t>
            </a:r>
            <a:endParaRPr lang="en-US" sz="2300" dirty="0"/>
          </a:p>
        </p:txBody>
      </p:sp>
      <p:sp>
        <p:nvSpPr>
          <p:cNvPr id="17" name="Text 15"/>
          <p:cNvSpPr txBox="1"/>
          <p:nvPr/>
        </p:nvSpPr>
        <p:spPr>
          <a:xfrm>
            <a:off x="9303791" y="3603168"/>
            <a:ext cx="1973504" cy="1471752"/>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8–33 € je Firma</a:t>
            </a:r>
            <a:endParaRPr lang="en-US" sz="2200" dirty="0"/>
          </a:p>
        </p:txBody>
      </p:sp>
      <p:pic>
        <p:nvPicPr>
          <p:cNvPr id="18"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9"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0"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1"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640080" y="548640"/>
            <a:ext cx="2903220" cy="292608"/>
          </a:xfrm>
          <a:prstGeom prst="roundRect">
            <a:avLst>
              <a:gd name="adj" fmla="val 50000"/>
            </a:avLst>
          </a:prstGeom>
          <a:solidFill>
            <a:schemeClr val="accent4"/>
          </a:solidFill>
          <a:ln/>
        </p:spPr>
      </p:sp>
      <p:sp>
        <p:nvSpPr>
          <p:cNvPr id="3" name="Text 1"/>
          <p:cNvSpPr txBox="1"/>
          <p:nvPr/>
        </p:nvSpPr>
        <p:spPr>
          <a:xfrm>
            <a:off x="640080" y="548640"/>
            <a:ext cx="290322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VORSCHLAG – NICHT BESCHLOSSEN</a:t>
            </a:r>
            <a:endParaRPr lang="en-US" sz="1100" dirty="0"/>
          </a:p>
        </p:txBody>
      </p:sp>
      <p:sp>
        <p:nvSpPr>
          <p:cNvPr id="4" name="Text 2"/>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Vorschlag A: Fair-Use plus Nachkauf</a:t>
            </a:r>
            <a:endParaRPr lang="en-US" sz="3800" dirty="0"/>
          </a:p>
        </p:txBody>
      </p:sp>
      <p:sp>
        <p:nvSpPr>
          <p:cNvPr id="5" name="Shape 3"/>
          <p:cNvSpPr/>
          <p:nvPr/>
        </p:nvSpPr>
        <p:spPr>
          <a:xfrm>
            <a:off x="640080" y="2240280"/>
            <a:ext cx="2522144" cy="3017520"/>
          </a:xfrm>
          <a:prstGeom prst="roundRect">
            <a:avLst>
              <a:gd name="adj" fmla="val 7976"/>
            </a:avLst>
          </a:prstGeom>
          <a:solidFill>
            <a:schemeClr val="bg2"/>
          </a:solidFill>
          <a:ln/>
        </p:spPr>
      </p:sp>
      <p:sp>
        <p:nvSpPr>
          <p:cNvPr id="6" name="Shape 4"/>
          <p:cNvSpPr/>
          <p:nvPr/>
        </p:nvSpPr>
        <p:spPr>
          <a:xfrm>
            <a:off x="914400" y="2532888"/>
            <a:ext cx="457200" cy="91440"/>
          </a:xfrm>
          <a:prstGeom prst="roundRect">
            <a:avLst>
              <a:gd name="adj" fmla="val 50000"/>
            </a:avLst>
          </a:prstGeom>
          <a:solidFill>
            <a:schemeClr val="accent1"/>
          </a:solidFill>
          <a:ln/>
        </p:spPr>
      </p:sp>
      <p:sp>
        <p:nvSpPr>
          <p:cNvPr id="7" name="Text 5"/>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Preise bleiben, Guthaben ist inklusive</a:t>
            </a:r>
            <a:endParaRPr lang="en-US" sz="2200" dirty="0"/>
          </a:p>
        </p:txBody>
      </p:sp>
      <p:sp>
        <p:nvSpPr>
          <p:cNvPr id="8" name="Shape 6"/>
          <p:cNvSpPr/>
          <p:nvPr/>
        </p:nvSpPr>
        <p:spPr>
          <a:xfrm>
            <a:off x="3436544" y="2240280"/>
            <a:ext cx="2522144" cy="3017520"/>
          </a:xfrm>
          <a:prstGeom prst="roundRect">
            <a:avLst>
              <a:gd name="adj" fmla="val 7976"/>
            </a:avLst>
          </a:prstGeom>
          <a:solidFill>
            <a:schemeClr val="bg2"/>
          </a:solidFill>
          <a:ln/>
        </p:spPr>
      </p:sp>
      <p:sp>
        <p:nvSpPr>
          <p:cNvPr id="9" name="Shape 7"/>
          <p:cNvSpPr/>
          <p:nvPr/>
        </p:nvSpPr>
        <p:spPr>
          <a:xfrm>
            <a:off x="3710864" y="2532888"/>
            <a:ext cx="457200" cy="91440"/>
          </a:xfrm>
          <a:prstGeom prst="roundRect">
            <a:avLst>
              <a:gd name="adj" fmla="val 50000"/>
            </a:avLst>
          </a:prstGeom>
          <a:solidFill>
            <a:schemeClr val="accent1"/>
          </a:solidFill>
          <a:ln/>
        </p:spPr>
      </p:sp>
      <p:sp>
        <p:nvSpPr>
          <p:cNvPr id="10" name="Text 8"/>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Darüber: Einkaufspreis plus 50 % (bei Business schon vorgesehen)</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Deckel legt die Verwaltung fest</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Komplex zählt immer aufs Guthaben</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640080" y="548640"/>
            <a:ext cx="2903220" cy="292608"/>
          </a:xfrm>
          <a:prstGeom prst="roundRect">
            <a:avLst>
              <a:gd name="adj" fmla="val 50000"/>
            </a:avLst>
          </a:prstGeom>
          <a:solidFill>
            <a:schemeClr val="accent4"/>
          </a:solidFill>
          <a:ln/>
        </p:spPr>
      </p:sp>
      <p:sp>
        <p:nvSpPr>
          <p:cNvPr id="3" name="Text 1"/>
          <p:cNvSpPr txBox="1"/>
          <p:nvPr/>
        </p:nvSpPr>
        <p:spPr>
          <a:xfrm>
            <a:off x="640080" y="548640"/>
            <a:ext cx="290322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VORSCHLAG – NICHT BESCHLOSSEN</a:t>
            </a:r>
            <a:endParaRPr lang="en-US" sz="1100" dirty="0"/>
          </a:p>
        </p:txBody>
      </p:sp>
      <p:sp>
        <p:nvSpPr>
          <p:cNvPr id="4" name="Text 2"/>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Vorschlag B: Preis je Platz plus KI-Pakete</a:t>
            </a:r>
            <a:endParaRPr lang="en-US" sz="3800" dirty="0"/>
          </a:p>
        </p:txBody>
      </p:sp>
      <p:sp>
        <p:nvSpPr>
          <p:cNvPr id="5" name="Shape 3"/>
          <p:cNvSpPr/>
          <p:nvPr/>
        </p:nvSpPr>
        <p:spPr>
          <a:xfrm>
            <a:off x="640080" y="2240280"/>
            <a:ext cx="2522144" cy="3017520"/>
          </a:xfrm>
          <a:prstGeom prst="roundRect">
            <a:avLst>
              <a:gd name="adj" fmla="val 7976"/>
            </a:avLst>
          </a:prstGeom>
          <a:solidFill>
            <a:schemeClr val="bg2"/>
          </a:solidFill>
          <a:ln/>
        </p:spPr>
      </p:sp>
      <p:sp>
        <p:nvSpPr>
          <p:cNvPr id="6" name="Shape 4"/>
          <p:cNvSpPr/>
          <p:nvPr/>
        </p:nvSpPr>
        <p:spPr>
          <a:xfrm>
            <a:off x="914400" y="2532888"/>
            <a:ext cx="457200" cy="91440"/>
          </a:xfrm>
          <a:prstGeom prst="roundRect">
            <a:avLst>
              <a:gd name="adj" fmla="val 50000"/>
            </a:avLst>
          </a:prstGeom>
          <a:solidFill>
            <a:schemeClr val="accent1"/>
          </a:solidFill>
          <a:ln/>
        </p:spPr>
      </p:sp>
      <p:sp>
        <p:nvSpPr>
          <p:cNvPr id="7" name="Text 5"/>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14,90 € je Platz, 2 € KI je Platz inklusive</a:t>
            </a:r>
            <a:endParaRPr lang="en-US" sz="2200" dirty="0"/>
          </a:p>
        </p:txBody>
      </p:sp>
      <p:sp>
        <p:nvSpPr>
          <p:cNvPr id="8" name="Shape 6"/>
          <p:cNvSpPr/>
          <p:nvPr/>
        </p:nvSpPr>
        <p:spPr>
          <a:xfrm>
            <a:off x="3436544" y="2240280"/>
            <a:ext cx="2522144" cy="3017520"/>
          </a:xfrm>
          <a:prstGeom prst="roundRect">
            <a:avLst>
              <a:gd name="adj" fmla="val 7976"/>
            </a:avLst>
          </a:prstGeom>
          <a:solidFill>
            <a:schemeClr val="bg2"/>
          </a:solidFill>
          <a:ln/>
        </p:spPr>
      </p:sp>
      <p:sp>
        <p:nvSpPr>
          <p:cNvPr id="9" name="Shape 7"/>
          <p:cNvSpPr/>
          <p:nvPr/>
        </p:nvSpPr>
        <p:spPr>
          <a:xfrm>
            <a:off x="3710864" y="2532888"/>
            <a:ext cx="457200" cy="91440"/>
          </a:xfrm>
          <a:prstGeom prst="roundRect">
            <a:avLst>
              <a:gd name="adj" fmla="val 50000"/>
            </a:avLst>
          </a:prstGeom>
          <a:solidFill>
            <a:schemeClr val="accent1"/>
          </a:solidFill>
          <a:ln/>
        </p:spPr>
      </p:sp>
      <p:sp>
        <p:nvSpPr>
          <p:cNvPr id="10" name="Text 8"/>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KI-Pakete: 15 € für 10 € Guthaben</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Leicht zu verstehen, wächst mit dem Team</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Vielnutzer zahlen sichtbar mehr</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640080" y="548640"/>
            <a:ext cx="2903220" cy="292608"/>
          </a:xfrm>
          <a:prstGeom prst="roundRect">
            <a:avLst>
              <a:gd name="adj" fmla="val 50000"/>
            </a:avLst>
          </a:prstGeom>
          <a:solidFill>
            <a:schemeClr val="accent4"/>
          </a:solidFill>
          <a:ln/>
        </p:spPr>
      </p:sp>
      <p:sp>
        <p:nvSpPr>
          <p:cNvPr id="3" name="Text 1"/>
          <p:cNvSpPr txBox="1"/>
          <p:nvPr/>
        </p:nvSpPr>
        <p:spPr>
          <a:xfrm>
            <a:off x="640080" y="548640"/>
            <a:ext cx="290322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VORSCHLAG – NICHT BESCHLOSSEN</a:t>
            </a:r>
            <a:endParaRPr lang="en-US" sz="1100" dirty="0"/>
          </a:p>
        </p:txBody>
      </p:sp>
      <p:sp>
        <p:nvSpPr>
          <p:cNvPr id="4" name="Text 2"/>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Vorschlag C: Stufen anheben</a:t>
            </a:r>
            <a:endParaRPr lang="en-US" sz="3800" dirty="0"/>
          </a:p>
        </p:txBody>
      </p:sp>
      <p:sp>
        <p:nvSpPr>
          <p:cNvPr id="5" name="Shape 3"/>
          <p:cNvSpPr/>
          <p:nvPr/>
        </p:nvSpPr>
        <p:spPr>
          <a:xfrm>
            <a:off x="640080" y="2240280"/>
            <a:ext cx="2522144" cy="3017520"/>
          </a:xfrm>
          <a:prstGeom prst="roundRect">
            <a:avLst>
              <a:gd name="adj" fmla="val 7976"/>
            </a:avLst>
          </a:prstGeom>
          <a:solidFill>
            <a:schemeClr val="bg2"/>
          </a:solidFill>
          <a:ln/>
        </p:spPr>
      </p:sp>
      <p:sp>
        <p:nvSpPr>
          <p:cNvPr id="6" name="Shape 4"/>
          <p:cNvSpPr/>
          <p:nvPr/>
        </p:nvSpPr>
        <p:spPr>
          <a:xfrm>
            <a:off x="914400" y="2532888"/>
            <a:ext cx="457200" cy="91440"/>
          </a:xfrm>
          <a:prstGeom prst="roundRect">
            <a:avLst>
              <a:gd name="adj" fmla="val 50000"/>
            </a:avLst>
          </a:prstGeom>
          <a:solidFill>
            <a:schemeClr val="accent1"/>
          </a:solidFill>
          <a:ln/>
        </p:spPr>
      </p:sp>
      <p:sp>
        <p:nvSpPr>
          <p:cNvPr id="7" name="Text 5"/>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Business 199 € mit 60 € KI-Guthaben</a:t>
            </a:r>
            <a:endParaRPr lang="en-US" sz="2200" dirty="0"/>
          </a:p>
        </p:txBody>
      </p:sp>
      <p:sp>
        <p:nvSpPr>
          <p:cNvPr id="8" name="Shape 6"/>
          <p:cNvSpPr/>
          <p:nvPr/>
        </p:nvSpPr>
        <p:spPr>
          <a:xfrm>
            <a:off x="3436544" y="2240280"/>
            <a:ext cx="2522144" cy="3017520"/>
          </a:xfrm>
          <a:prstGeom prst="roundRect">
            <a:avLst>
              <a:gd name="adj" fmla="val 7976"/>
            </a:avLst>
          </a:prstGeom>
          <a:solidFill>
            <a:schemeClr val="bg2"/>
          </a:solidFill>
          <a:ln/>
        </p:spPr>
      </p:sp>
      <p:sp>
        <p:nvSpPr>
          <p:cNvPr id="9" name="Shape 7"/>
          <p:cNvSpPr/>
          <p:nvPr/>
        </p:nvSpPr>
        <p:spPr>
          <a:xfrm>
            <a:off x="3710864" y="2532888"/>
            <a:ext cx="457200" cy="91440"/>
          </a:xfrm>
          <a:prstGeom prst="roundRect">
            <a:avLst>
              <a:gd name="adj" fmla="val 50000"/>
            </a:avLst>
          </a:prstGeom>
          <a:solidFill>
            <a:schemeClr val="accent1"/>
          </a:solidFill>
          <a:ln/>
        </p:spPr>
      </p:sp>
      <p:sp>
        <p:nvSpPr>
          <p:cNvPr id="10" name="Text 8"/>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Team 69 €, Start 25 €</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Mehr Luft für Server und Support</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Immer noch unter Branchen­software je Platz</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640080" y="548640"/>
            <a:ext cx="3858768" cy="292608"/>
          </a:xfrm>
          <a:prstGeom prst="roundRect">
            <a:avLst>
              <a:gd name="adj" fmla="val 50000"/>
            </a:avLst>
          </a:prstGeom>
          <a:solidFill>
            <a:schemeClr val="accent4"/>
          </a:solidFill>
          <a:ln/>
        </p:spPr>
      </p:sp>
      <p:sp>
        <p:nvSpPr>
          <p:cNvPr id="3" name="Text 1"/>
          <p:cNvSpPr txBox="1"/>
          <p:nvPr/>
        </p:nvSpPr>
        <p:spPr>
          <a:xfrm>
            <a:off x="640080" y="548640"/>
            <a:ext cx="385876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10 LEUTE, VORSCHLÄGE – NICHT BESCHLOSSEN</a:t>
            </a:r>
            <a:endParaRPr lang="en-US" sz="1100" dirty="0"/>
          </a:p>
        </p:txBody>
      </p:sp>
      <p:sp>
        <p:nvSpPr>
          <p:cNvPr id="4" name="Text 2"/>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Die Vorschläge im Rechenbeispiel</a:t>
            </a:r>
            <a:endParaRPr lang="en-US" sz="3800" dirty="0"/>
          </a:p>
        </p:txBody>
      </p:sp>
      <p:sp>
        <p:nvSpPr>
          <p:cNvPr id="5" name="Shape 3"/>
          <p:cNvSpPr/>
          <p:nvPr/>
        </p:nvSpPr>
        <p:spPr>
          <a:xfrm>
            <a:off x="640080" y="2240280"/>
            <a:ext cx="2522144" cy="3017520"/>
          </a:xfrm>
          <a:prstGeom prst="roundRect">
            <a:avLst>
              <a:gd name="adj" fmla="val 7976"/>
            </a:avLst>
          </a:prstGeom>
          <a:solidFill>
            <a:schemeClr val="bg2"/>
          </a:solidFill>
          <a:ln/>
        </p:spPr>
      </p:sp>
      <p:sp>
        <p:nvSpPr>
          <p:cNvPr id="6" name="Shape 4"/>
          <p:cNvSpPr/>
          <p:nvPr/>
        </p:nvSpPr>
        <p:spPr>
          <a:xfrm>
            <a:off x="914400" y="2532888"/>
            <a:ext cx="457200" cy="91440"/>
          </a:xfrm>
          <a:prstGeom prst="roundRect">
            <a:avLst>
              <a:gd name="adj" fmla="val 50000"/>
            </a:avLst>
          </a:prstGeom>
          <a:solidFill>
            <a:schemeClr val="accent1"/>
          </a:solidFill>
          <a:ln/>
        </p:spPr>
      </p:sp>
      <p:sp>
        <p:nvSpPr>
          <p:cNvPr id="7" name="Text 5"/>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 normal 129 € · Vielnutzer ≈ 143,72 €</a:t>
            </a:r>
            <a:endParaRPr lang="en-US" sz="2200" dirty="0"/>
          </a:p>
        </p:txBody>
      </p:sp>
      <p:sp>
        <p:nvSpPr>
          <p:cNvPr id="8" name="Shape 6"/>
          <p:cNvSpPr/>
          <p:nvPr/>
        </p:nvSpPr>
        <p:spPr>
          <a:xfrm>
            <a:off x="3436544" y="2240280"/>
            <a:ext cx="2522144" cy="3017520"/>
          </a:xfrm>
          <a:prstGeom prst="roundRect">
            <a:avLst>
              <a:gd name="adj" fmla="val 7976"/>
            </a:avLst>
          </a:prstGeom>
          <a:solidFill>
            <a:schemeClr val="bg2"/>
          </a:solidFill>
          <a:ln/>
        </p:spPr>
      </p:sp>
      <p:sp>
        <p:nvSpPr>
          <p:cNvPr id="9" name="Shape 7"/>
          <p:cNvSpPr/>
          <p:nvPr/>
        </p:nvSpPr>
        <p:spPr>
          <a:xfrm>
            <a:off x="3710864" y="2532888"/>
            <a:ext cx="457200" cy="91440"/>
          </a:xfrm>
          <a:prstGeom prst="roundRect">
            <a:avLst>
              <a:gd name="adj" fmla="val 50000"/>
            </a:avLst>
          </a:prstGeom>
          <a:solidFill>
            <a:schemeClr val="accent1"/>
          </a:solidFill>
          <a:ln/>
        </p:spPr>
      </p:sp>
      <p:sp>
        <p:nvSpPr>
          <p:cNvPr id="10" name="Text 8"/>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B: normal 149 € · Vielnutzer ≈ 194 €</a:t>
            </a:r>
            <a:endParaRPr lang="en-US" sz="2200" dirty="0"/>
          </a:p>
        </p:txBody>
      </p:sp>
      <p:sp>
        <p:nvSpPr>
          <p:cNvPr id="11" name="Shape 9"/>
          <p:cNvSpPr/>
          <p:nvPr/>
        </p:nvSpPr>
        <p:spPr>
          <a:xfrm>
            <a:off x="6233008" y="2240280"/>
            <a:ext cx="2522144" cy="3017520"/>
          </a:xfrm>
          <a:prstGeom prst="roundRect">
            <a:avLst>
              <a:gd name="adj" fmla="val 7976"/>
            </a:avLst>
          </a:prstGeom>
          <a:solidFill>
            <a:schemeClr val="bg2"/>
          </a:solidFill>
          <a:ln/>
        </p:spPr>
      </p:sp>
      <p:sp>
        <p:nvSpPr>
          <p:cNvPr id="12" name="Shape 10"/>
          <p:cNvSpPr/>
          <p:nvPr/>
        </p:nvSpPr>
        <p:spPr>
          <a:xfrm>
            <a:off x="6507328" y="2532888"/>
            <a:ext cx="457200" cy="91440"/>
          </a:xfrm>
          <a:prstGeom prst="roundRect">
            <a:avLst>
              <a:gd name="adj" fmla="val 50000"/>
            </a:avLst>
          </a:prstGeom>
          <a:solidFill>
            <a:schemeClr val="accent1"/>
          </a:solidFill>
          <a:ln/>
        </p:spPr>
      </p:sp>
      <p:sp>
        <p:nvSpPr>
          <p:cNvPr id="13" name="Text 11"/>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C: normal 199 € · Vielnutzer 199 €</a:t>
            </a:r>
            <a:endParaRPr lang="en-US" sz="2200" dirty="0"/>
          </a:p>
        </p:txBody>
      </p:sp>
      <p:sp>
        <p:nvSpPr>
          <p:cNvPr id="14" name="Shape 12"/>
          <p:cNvSpPr/>
          <p:nvPr/>
        </p:nvSpPr>
        <p:spPr>
          <a:xfrm>
            <a:off x="9029471" y="2240280"/>
            <a:ext cx="2522144" cy="3017520"/>
          </a:xfrm>
          <a:prstGeom prst="roundRect">
            <a:avLst>
              <a:gd name="adj" fmla="val 7976"/>
            </a:avLst>
          </a:prstGeom>
          <a:solidFill>
            <a:schemeClr val="bg2"/>
          </a:solidFill>
          <a:ln/>
        </p:spPr>
      </p:sp>
      <p:sp>
        <p:nvSpPr>
          <p:cNvPr id="15" name="Shape 13"/>
          <p:cNvSpPr/>
          <p:nvPr/>
        </p:nvSpPr>
        <p:spPr>
          <a:xfrm>
            <a:off x="9303791" y="2532888"/>
            <a:ext cx="457200" cy="91440"/>
          </a:xfrm>
          <a:prstGeom prst="roundRect">
            <a:avLst>
              <a:gd name="adj" fmla="val 50000"/>
            </a:avLst>
          </a:prstGeom>
          <a:solidFill>
            <a:schemeClr val="accent1"/>
          </a:solidFill>
          <a:ln/>
        </p:spPr>
      </p:sp>
      <p:sp>
        <p:nvSpPr>
          <p:cNvPr id="16" name="Text 14"/>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KI-Kosten in allen Fällen gedeckt</a:t>
            </a:r>
            <a:endParaRPr lang="en-US" sz="2200" dirty="0"/>
          </a:p>
        </p:txBody>
      </p:sp>
      <p:pic>
        <p:nvPicPr>
          <p:cNvPr id="17"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8" name="Text 15"/>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9" name="Text 16"/>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20" name="Text 17"/>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40080" y="1051560"/>
            <a:ext cx="10911535" cy="914400"/>
          </a:xfrm>
          <a:prstGeom prst="rect">
            <a:avLst/>
          </a:prstGeom>
          <a:noFill/>
          <a:ln/>
        </p:spPr>
        <p:txBody>
          <a:bodyPr wrap="square" lIns="0" tIns="0" rIns="0" bIns="0" rtlCol="0" anchor="t"/>
          <a:lstStyle/>
          <a:p>
            <a:pPr indent="0" marL="0">
              <a:lnSpc>
                <a:spcPct val="95000"/>
              </a:lnSpc>
              <a:buNone/>
            </a:pPr>
            <a:r>
              <a:rPr lang="en-US" sz="3800" b="1" dirty="0">
                <a:solidFill>
                  <a:schemeClr val="tx1"/>
                </a:solidFill>
              </a:rPr>
              <a:t>Was wir als Nächstes messen</a:t>
            </a:r>
            <a:endParaRPr lang="en-US" sz="3800" dirty="0"/>
          </a:p>
        </p:txBody>
      </p:sp>
      <p:sp>
        <p:nvSpPr>
          <p:cNvPr id="3" name="Shape 1"/>
          <p:cNvSpPr/>
          <p:nvPr/>
        </p:nvSpPr>
        <p:spPr>
          <a:xfrm>
            <a:off x="640080" y="2240280"/>
            <a:ext cx="2522144" cy="3017520"/>
          </a:xfrm>
          <a:prstGeom prst="roundRect">
            <a:avLst>
              <a:gd name="adj" fmla="val 7976"/>
            </a:avLst>
          </a:prstGeom>
          <a:solidFill>
            <a:schemeClr val="bg2"/>
          </a:solidFill>
          <a:ln/>
        </p:spPr>
      </p:sp>
      <p:sp>
        <p:nvSpPr>
          <p:cNvPr id="4" name="Shape 2"/>
          <p:cNvSpPr/>
          <p:nvPr/>
        </p:nvSpPr>
        <p:spPr>
          <a:xfrm>
            <a:off x="914400" y="2532888"/>
            <a:ext cx="457200" cy="91440"/>
          </a:xfrm>
          <a:prstGeom prst="roundRect">
            <a:avLst>
              <a:gd name="adj" fmla="val 50000"/>
            </a:avLst>
          </a:prstGeom>
          <a:solidFill>
            <a:schemeClr val="accent1"/>
          </a:solidFill>
          <a:ln/>
        </p:spPr>
      </p:sp>
      <p:sp>
        <p:nvSpPr>
          <p:cNvPr id="5" name="Text 3"/>
          <p:cNvSpPr txBox="1"/>
          <p:nvPr/>
        </p:nvSpPr>
        <p:spPr>
          <a:xfrm>
            <a:off x="914400"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Echte Token je Antwort und je Beleg</a:t>
            </a:r>
            <a:endParaRPr lang="en-US" sz="2200" dirty="0"/>
          </a:p>
        </p:txBody>
      </p:sp>
      <p:sp>
        <p:nvSpPr>
          <p:cNvPr id="6" name="Shape 4"/>
          <p:cNvSpPr/>
          <p:nvPr/>
        </p:nvSpPr>
        <p:spPr>
          <a:xfrm>
            <a:off x="3436544" y="2240280"/>
            <a:ext cx="2522144" cy="3017520"/>
          </a:xfrm>
          <a:prstGeom prst="roundRect">
            <a:avLst>
              <a:gd name="adj" fmla="val 7976"/>
            </a:avLst>
          </a:prstGeom>
          <a:solidFill>
            <a:schemeClr val="bg2"/>
          </a:solidFill>
          <a:ln/>
        </p:spPr>
      </p:sp>
      <p:sp>
        <p:nvSpPr>
          <p:cNvPr id="7" name="Shape 5"/>
          <p:cNvSpPr/>
          <p:nvPr/>
        </p:nvSpPr>
        <p:spPr>
          <a:xfrm>
            <a:off x="3710864" y="2532888"/>
            <a:ext cx="457200" cy="91440"/>
          </a:xfrm>
          <a:prstGeom prst="roundRect">
            <a:avLst>
              <a:gd name="adj" fmla="val 50000"/>
            </a:avLst>
          </a:prstGeom>
          <a:solidFill>
            <a:schemeClr val="accent1"/>
          </a:solidFill>
          <a:ln/>
        </p:spPr>
      </p:sp>
      <p:sp>
        <p:nvSpPr>
          <p:cNvPr id="8" name="Text 6"/>
          <p:cNvSpPr txBox="1"/>
          <p:nvPr/>
        </p:nvSpPr>
        <p:spPr>
          <a:xfrm>
            <a:off x="3710864"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Anteil der Belege mit gelernter Vorlage</a:t>
            </a:r>
            <a:endParaRPr lang="en-US" sz="2200" dirty="0"/>
          </a:p>
        </p:txBody>
      </p:sp>
      <p:sp>
        <p:nvSpPr>
          <p:cNvPr id="9" name="Shape 7"/>
          <p:cNvSpPr/>
          <p:nvPr/>
        </p:nvSpPr>
        <p:spPr>
          <a:xfrm>
            <a:off x="6233008" y="2240280"/>
            <a:ext cx="2522144" cy="3017520"/>
          </a:xfrm>
          <a:prstGeom prst="roundRect">
            <a:avLst>
              <a:gd name="adj" fmla="val 7976"/>
            </a:avLst>
          </a:prstGeom>
          <a:solidFill>
            <a:schemeClr val="bg2"/>
          </a:solidFill>
          <a:ln/>
        </p:spPr>
      </p:sp>
      <p:sp>
        <p:nvSpPr>
          <p:cNvPr id="10" name="Shape 8"/>
          <p:cNvSpPr/>
          <p:nvPr/>
        </p:nvSpPr>
        <p:spPr>
          <a:xfrm>
            <a:off x="6507328" y="2532888"/>
            <a:ext cx="457200" cy="91440"/>
          </a:xfrm>
          <a:prstGeom prst="roundRect">
            <a:avLst>
              <a:gd name="adj" fmla="val 50000"/>
            </a:avLst>
          </a:prstGeom>
          <a:solidFill>
            <a:schemeClr val="accent1"/>
          </a:solidFill>
          <a:ln/>
        </p:spPr>
      </p:sp>
      <p:sp>
        <p:nvSpPr>
          <p:cNvPr id="11" name="Text 9"/>
          <p:cNvSpPr txBox="1"/>
          <p:nvPr/>
        </p:nvSpPr>
        <p:spPr>
          <a:xfrm>
            <a:off x="6507328"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Verbrauch je Person nach dem ersten Monat</a:t>
            </a:r>
            <a:endParaRPr lang="en-US" sz="2200" dirty="0"/>
          </a:p>
        </p:txBody>
      </p:sp>
      <p:sp>
        <p:nvSpPr>
          <p:cNvPr id="12" name="Shape 10"/>
          <p:cNvSpPr/>
          <p:nvPr/>
        </p:nvSpPr>
        <p:spPr>
          <a:xfrm>
            <a:off x="9029471" y="2240280"/>
            <a:ext cx="2522144" cy="3017520"/>
          </a:xfrm>
          <a:prstGeom prst="roundRect">
            <a:avLst>
              <a:gd name="adj" fmla="val 7976"/>
            </a:avLst>
          </a:prstGeom>
          <a:solidFill>
            <a:schemeClr val="bg2"/>
          </a:solidFill>
          <a:ln/>
        </p:spPr>
      </p:sp>
      <p:sp>
        <p:nvSpPr>
          <p:cNvPr id="13" name="Shape 11"/>
          <p:cNvSpPr/>
          <p:nvPr/>
        </p:nvSpPr>
        <p:spPr>
          <a:xfrm>
            <a:off x="9303791" y="2532888"/>
            <a:ext cx="457200" cy="91440"/>
          </a:xfrm>
          <a:prstGeom prst="roundRect">
            <a:avLst>
              <a:gd name="adj" fmla="val 50000"/>
            </a:avLst>
          </a:prstGeom>
          <a:solidFill>
            <a:schemeClr val="accent1"/>
          </a:solidFill>
          <a:ln/>
        </p:spPr>
      </p:sp>
      <p:sp>
        <p:nvSpPr>
          <p:cNvPr id="14" name="Text 12"/>
          <p:cNvSpPr txBox="1"/>
          <p:nvPr/>
        </p:nvSpPr>
        <p:spPr>
          <a:xfrm>
            <a:off x="9303791" y="2788920"/>
            <a:ext cx="1973504" cy="2286000"/>
          </a:xfrm>
          <a:prstGeom prst="rect">
            <a:avLst/>
          </a:prstGeom>
          <a:noFill/>
          <a:ln/>
        </p:spPr>
        <p:txBody>
          <a:bodyPr wrap="square" lIns="0" tIns="0" rIns="0" bIns="0" rtlCol="0" anchor="t"/>
          <a:lstStyle/>
          <a:p>
            <a:pPr indent="0" marL="0">
              <a:lnSpc>
                <a:spcPct val="100000"/>
              </a:lnSpc>
              <a:buNone/>
            </a:pPr>
            <a:r>
              <a:rPr lang="en-US" sz="2200" dirty="0">
                <a:solidFill>
                  <a:schemeClr val="accent3"/>
                </a:solidFill>
              </a:rPr>
              <a:t>Danach Preise festlegen</a:t>
            </a:r>
            <a:endParaRPr lang="en-US" sz="2200" dirty="0"/>
          </a:p>
        </p:txBody>
      </p:sp>
      <p:pic>
        <p:nvPicPr>
          <p:cNvPr id="15" name="Image 0" descr="C:\Users\stella\AppData\Local\Temp\claude\C--Users-stella-Desktop-erledigt\43329c91-2f5f-4919-bcab-c0957ad438dc\scratchpad\decks\brand\butler-96.png">    </p:cNvPr>
          <p:cNvPicPr>
            <a:picLocks noChangeAspect="1"/>
          </p:cNvPicPr>
          <p:nvPr/>
        </p:nvPicPr>
        <p:blipFill>
          <a:blip r:embed="rId1"/>
          <a:stretch>
            <a:fillRect/>
          </a:stretch>
        </p:blipFill>
        <p:spPr>
          <a:xfrm>
            <a:off x="640080" y="6358573"/>
            <a:ext cx="174625" cy="174625"/>
          </a:xfrm>
          <a:prstGeom prst="rect">
            <a:avLst/>
          </a:prstGeom>
        </p:spPr>
      </p:pic>
      <p:sp>
        <p:nvSpPr>
          <p:cNvPr id="16" name="Text 13"/>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7" name="Text 14"/>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Preise &amp; Kosten</a:t>
            </a:r>
            <a:endParaRPr lang="en-US" sz="1000" dirty="0"/>
          </a:p>
        </p:txBody>
      </p:sp>
      <p:sp>
        <p:nvSpPr>
          <p:cNvPr id="18" name="Text 15"/>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19</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Preise &amp; Kosten</dc:title>
  <dc:subject>PptxGenJS Presentation</dc:subject>
  <dc:creator>HeyButler</dc:creator>
  <cp:lastModifiedBy>HeyButler</cp:lastModifiedBy>
  <cp:revision>1</cp:revision>
  <dcterms:created xsi:type="dcterms:W3CDTF">2026-10-18T07:12:19Z</dcterms:created>
  <dcterms:modified xsi:type="dcterms:W3CDTF">2026-10-18T07:12:19Z</dcterms:modified>
</cp:coreProperties>
</file>