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diesem Teil geht es um die Einrichtung im Betrieb. Wie kommen alle Mitarbeitenden in HeyButler, auch die ohne eigene E-Mail-Adresse? Welche Rollen gibt es? Wie bringt man einen großen Altbestand an Dokumenten mit, ohne dass die KI-Kosten explodieren? Und welche Verbindungen zu Outlook, Steuerberater und anderen Programmen gibt 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Jede Firma hat mindestens einen Admin, beim Anlegen ist das der Inhaber, und der letzte Admin kann nicht entfernt werden. Im Verwaltungsbereich lädt man Personen ein, legt Konten an oder deaktiviert sie. Hier stehen Rollen, Gruppen und die Rechte-Übersicht, die KI-Einstellungen mit Budget und Kontingenten je Person, das Protokoll, die Firmendaten und das Abo.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 gibt vier Rollen. Der Inhaber darf alles, auch Abo, Datenschutz-Einstellungen und Freigaben für sensible Daten. Admins verwalten Team, Rechte und Einstellungen. Mitglieder arbeiten in den Ordnern, die sie sehen dürfen. Gäste, etwa Steuerberater oder Bauherr, sehen nur, was für sie freigegeben ist, nur lesend und auf Wunsch mit Ablaufdatum. Gäste sind kostenlos.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einfachste Weg ist die Einladung. Du trägst Name und Rolle ein und auf Wunsch ein Enddatum für den Zugang, zum Beispiel für Aushilfen oder Nachunternehmer. Dann gibst Du den Link weiter, per Messenger oder per E-Mail, wenn der Mailversand eingerichtet ist. Die eingeladene Person öffnet den Link, legt ihr Passwort fest und ist sofort im richtigen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Viele Mitarbeitende haben keine eigene E-Mail-Adresse. Für sie legt die Verwaltung ein Konto mit Anmeldenamen an. HeyButler schlägt einen freien Namen vor und zeigt einmal einen Startcode, der sieben Tage gilt. Gespeichert wird nur ein Hash des Codes, niemand kann ihn später nachlesen. An solche Konten gehen nie Mails. Alles steht im Protokoll.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Person meldet sich an der ganz normalen Anmeldeseite mit Anmeldename und Startcode an. Danach muss sie sofort ein eigenes Passwort festlegen, erst dann geht es weiter. Ist der Code abgelaufen oder vergessen, erzeugt die Verwaltung einfach einen neuen. Verlässt jemand den Betrieb, wird das Konto deaktiviert. Seine Dokumente und das Protokoll bleiben erhalten.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Heute legt die Verwaltung Konten einzeln an, mit Namensvorschlag und Startcode, das geht schnell. Für größere Betriebe ist ein Sammelimport geplant: eine Liste als CSV-Datei mit Vorschau, Rollen und Gruppen gleich mit, und alle Startcodes gesammelt zum Ausdrucken oder Weitergeben. Das ist noch nicht gebaut und hier ausdrücklich als geplant markiert.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Rechte vergibst Du am Ordner, sie gelten auch für alle Unterordner. Gruppen fassen Personen zusammen, etwa eine Abteilung oder in der Verwaltung ein Fachamt. Ist jemand im Urlaub oder krank, übernimmt die Vertretung Freigaben und Aufgaben. Mit Ansehen als prüft der Admin, was eine bestimmte Person sieht. Rechte lassen sich auch per Satz im Chat ändern, mit Bestätigung.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Jetzt zum zweiten großen Thema: dem Altbestand. Viele Betriebe haben zehntausende alte PDFs auf Laufwerken oder in einem alten Archiv. Der Massenimport bringt sie in HeyButler, sofort durchsuchbar und mit Kosten, die man vorher sieht. Ziel des Aufbaus ist, auch eine Million Dokumente übernehmen zu können.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Ablauf ist einfach. Du wählst einen Ordner oder ein ZIP. HeyButler zeigt eine Vorschau: wie viele Dateien und Seiten, welcher Anteil schon Text enthält, welche Jahre, die geschätzten Kosten und die Dauer. Du legst ein Import-Budget in Euro fest und lässt KI nur nachts an. Dann startest Du. Der Import lässt sich jederzeit pausieren und fortsetzen.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Import läuft in zwei Stufen. Die erste ist kostenlos und sofort: Dubletten erkennen, Text lesen, Dateinamen, Pfade und Index-Werte übernehmen. Danach ist alles durchsuchbar. Die zweite Stufe schickt nur Dokumente an die KI, die es brauchen, gesammelt zum halben Preis, neueste Jahre zuerst. Während des Imports entstehen keine Aufgaben oder Termine, nur noch kommende Fristen.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Was kostet das? Bei einer Million alter Belege, von denen etwa ein Drittel die KI braucht, rechnen wir mit rund hundertvierzig Dollar im Sparmodus, sofort gelesen wären es etwa doppelt so viel. Das sind Annahmen, keine Messungen. Eine Index-Datei aus einem alten Archiv, etwa als CSV oder aus Paperless, wird erkannt und zugeordnet. Reine Scans bekommen Texterkennung nur, wenn Du es willst.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Neben Dokumenten lassen sich Stammdaten übernehmen: Lieferanten und Kostenstellen per CSV, Mieter und Einheiten aus gängiger Hausverwaltungssoftware per CSV oder OpenImmo. Kontoauszüge kommen als CAMT, MT940 oder CSV, ganz ohne Bankzugang, und Doppelte werden erkannt. Immer gilt: Erst siehst Du eine Vorschau, gespeichert wird nach Deinem Klick.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Mit Microsoft 365 verbunden, liest der Butler Dein Postfach und legt Mails samt Anhängen mit einem Tipp oder per Regel ab. Das Outlook-Add-in legt eine Mail direkt aus Outlook ab und zeigt, ob sie schon abgelegt ist. Für das ganze Team installiert es der Admin im Microsoft-Admin-Center. Antworten entwirft der Butler, Termine erscheinen im Kalender neben Deinen Fristen.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Weitere Wege: Mails per Weiterleitung an die Eingangsadresse oder per IMAP, auch Gmail, ein Scanner-Ordner, dessen Dateien automatisch in den Eingang laden. Der Steuerberater bekommt einen DATEV-Export, oder Belege gehen an Lexware Office und sevDesk. E-Rechnungen laufen auch über Peppol. In Teams und Slack meldet sich HeyButler bei Freigaben und Fristen. Andere KI-Programme dürfen die Ablage nur lesen, Gesundheit und Personal nie.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Was man mitbringt, muss man auch wieder mitnehmen können. Inhaber und Admins exportieren jederzeit alles als ZIP: alle Dateien, ein Verzeichnis mit allen Feldern und das Protokoll. Der Export läuft im Hintergrund, der Download-Link gilt vierundzwanzig Stunden. Damit gibt es kein Anbieter-Gefängnis: Wer wechseln will, nimmt alles mit, ohne Rückfrage.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EISS">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NTE">
    <p:bg>
      <p:bgPr>
        <a:solidFill>
          <a:srgbClr val="16181D"/>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image" Target="../media/image-5-2.png"/><Relationship Id="rId3" Type="http://schemas.openxmlformats.org/officeDocument/2006/relationships/slideLayout" Target="../slideLayouts/slideLayout2.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image" Target="../media/image-6-2.png"/><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3.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7452360" y="0"/>
            <a:ext cx="4739335" cy="6858000"/>
          </a:xfrm>
          <a:prstGeom prst="rect">
            <a:avLst/>
          </a:prstGeom>
          <a:solidFill>
            <a:schemeClr val="accent1"/>
          </a:solidFill>
          <a:ln/>
        </p:spPr>
      </p:sp>
      <p:pic>
        <p:nvPicPr>
          <p:cNvPr id="3" name="Butler" descr="Der Butler – Maskottchen von HeyButler">    </p:cNvPr>
          <p:cNvPicPr>
            <a:picLocks noChangeAspect="1"/>
          </p:cNvPicPr>
          <p:nvPr/>
        </p:nvPicPr>
        <p:blipFill>
          <a:blip r:embed="rId1"/>
          <a:stretch>
            <a:fillRect/>
          </a:stretch>
        </p:blipFill>
        <p:spPr>
          <a:xfrm>
            <a:off x="8313268" y="1737360"/>
            <a:ext cx="3017520" cy="3017520"/>
          </a:xfrm>
          <a:prstGeom prst="rect">
            <a:avLst/>
          </a:prstGeom>
        </p:spPr>
      </p:pic>
      <p:sp>
        <p:nvSpPr>
          <p:cNvPr id="4" name="Text 1"/>
          <p:cNvSpPr txBox="1"/>
          <p:nvPr/>
        </p:nvSpPr>
        <p:spPr>
          <a:xfrm>
            <a:off x="7452360" y="4983480"/>
            <a:ext cx="4739335" cy="457200"/>
          </a:xfrm>
          <a:prstGeom prst="rect">
            <a:avLst/>
          </a:prstGeom>
          <a:noFill/>
          <a:ln/>
        </p:spPr>
        <p:txBody>
          <a:bodyPr wrap="square" lIns="0" tIns="0" rIns="0" bIns="0" rtlCol="0" anchor="ctr"/>
          <a:lstStyle/>
          <a:p>
            <a:pPr algn="ctr" indent="0" marL="0">
              <a:lnSpc>
                <a:spcPct val="100000"/>
              </a:lnSpc>
              <a:buNone/>
            </a:pPr>
            <a:r>
              <a:rPr lang="en-US" sz="1400" b="1" dirty="0">
                <a:solidFill>
                  <a:schemeClr val="tx1"/>
                </a:solidFill>
              </a:rPr>
              <a:t>Teil 6 von 7</a:t>
            </a:r>
            <a:endParaRPr lang="en-US" sz="1400" dirty="0"/>
          </a:p>
        </p:txBody>
      </p:sp>
      <p:pic>
        <p:nvPicPr>
          <p:cNvPr id="5"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46430"/>
            <a:ext cx="317500" cy="317500"/>
          </a:xfrm>
          <a:prstGeom prst="rect">
            <a:avLst/>
          </a:prstGeom>
        </p:spPr>
      </p:pic>
      <p:sp>
        <p:nvSpPr>
          <p:cNvPr id="6" name="Text 2"/>
          <p:cNvSpPr txBox="1"/>
          <p:nvPr/>
        </p:nvSpPr>
        <p:spPr>
          <a:xfrm>
            <a:off x="1030732" y="640080"/>
            <a:ext cx="3657600" cy="330200"/>
          </a:xfrm>
          <a:prstGeom prst="rect">
            <a:avLst/>
          </a:prstGeom>
          <a:noFill/>
          <a:ln/>
        </p:spPr>
        <p:txBody>
          <a:bodyPr wrap="square" lIns="0" tIns="0" rIns="0" bIns="0" rtlCol="0" anchor="ctr"/>
          <a:lstStyle/>
          <a:p>
            <a:pPr indent="0" marL="0">
              <a:lnSpc>
                <a:spcPct val="100000"/>
              </a:lnSpc>
              <a:buNone/>
            </a:pPr>
            <a:r>
              <a:rPr lang="en-US" sz="2000" dirty="0">
                <a:solidFill>
                  <a:schemeClr val="tx1"/>
                </a:solidFill>
              </a:rPr>
              <a:t>Hey</a:t>
            </a:r>
            <a:pPr indent="0" marL="0">
              <a:lnSpc>
                <a:spcPct val="100000"/>
              </a:lnSpc>
              <a:buNone/>
            </a:pPr>
            <a:r>
              <a:rPr lang="en-US" sz="2000" b="1" dirty="0">
                <a:solidFill>
                  <a:schemeClr val="tx1"/>
                </a:solidFill>
              </a:rPr>
              <a:t>Butler</a:t>
            </a:r>
            <a:endParaRPr lang="en-US" sz="2000" dirty="0"/>
          </a:p>
        </p:txBody>
      </p:sp>
      <p:sp>
        <p:nvSpPr>
          <p:cNvPr id="7" name="Text 3"/>
          <p:cNvSpPr txBox="1"/>
          <p:nvPr/>
        </p:nvSpPr>
        <p:spPr>
          <a:xfrm>
            <a:off x="640080" y="1737360"/>
            <a:ext cx="6309360" cy="2377440"/>
          </a:xfrm>
          <a:prstGeom prst="rect">
            <a:avLst/>
          </a:prstGeom>
          <a:noFill/>
          <a:ln/>
        </p:spPr>
        <p:txBody>
          <a:bodyPr wrap="square" lIns="0" tIns="0" rIns="0" bIns="0" rtlCol="0" anchor="b"/>
          <a:lstStyle/>
          <a:p>
            <a:pPr indent="0" marL="0">
              <a:lnSpc>
                <a:spcPct val="95000"/>
              </a:lnSpc>
              <a:buNone/>
            </a:pPr>
            <a:r>
              <a:rPr lang="en-US" sz="5400" b="1" dirty="0">
                <a:solidFill>
                  <a:schemeClr val="tx1"/>
                </a:solidFill>
              </a:rPr>
              <a:t>Verwaltung &amp; Import</a:t>
            </a:r>
            <a:endParaRPr lang="en-US" sz="5400" dirty="0"/>
          </a:p>
        </p:txBody>
      </p:sp>
      <p:sp>
        <p:nvSpPr>
          <p:cNvPr id="8" name="Shape 4"/>
          <p:cNvSpPr/>
          <p:nvPr/>
        </p:nvSpPr>
        <p:spPr>
          <a:xfrm>
            <a:off x="640080" y="4297680"/>
            <a:ext cx="1097280" cy="109728"/>
          </a:xfrm>
          <a:prstGeom prst="roundRect">
            <a:avLst>
              <a:gd name="adj" fmla="val 50000"/>
            </a:avLst>
          </a:prstGeom>
          <a:solidFill>
            <a:schemeClr val="accent1"/>
          </a:solidFill>
          <a:ln/>
        </p:spPr>
      </p:sp>
      <p:sp>
        <p:nvSpPr>
          <p:cNvPr id="9" name="Text 5"/>
          <p:cNvSpPr txBox="1"/>
          <p:nvPr/>
        </p:nvSpPr>
        <p:spPr>
          <a:xfrm>
            <a:off x="640080" y="4572000"/>
            <a:ext cx="6309360" cy="1188720"/>
          </a:xfrm>
          <a:prstGeom prst="rect">
            <a:avLst/>
          </a:prstGeom>
          <a:noFill/>
          <a:ln/>
        </p:spPr>
        <p:txBody>
          <a:bodyPr wrap="square" lIns="0" tIns="0" rIns="0" bIns="0" rtlCol="0" anchor="t"/>
          <a:lstStyle/>
          <a:p>
            <a:pPr indent="0" marL="0">
              <a:lnSpc>
                <a:spcPct val="100000"/>
              </a:lnSpc>
              <a:buNone/>
            </a:pPr>
            <a:r>
              <a:rPr lang="en-US" sz="2200" dirty="0">
                <a:solidFill>
                  <a:schemeClr val="tx2"/>
                </a:solidFill>
              </a:rPr>
              <a:t>Team anlegen, Altbestand mitbringen, Systeme verbinden</a:t>
            </a:r>
            <a:endParaRPr lang="en-US" sz="2200" dirty="0"/>
          </a:p>
        </p:txBody>
      </p:sp>
      <p:sp>
        <p:nvSpPr>
          <p:cNvPr id="10" name="Text 6"/>
          <p:cNvSpPr txBox="1"/>
          <p:nvPr/>
        </p:nvSpPr>
        <p:spPr>
          <a:xfrm>
            <a:off x="640080" y="6309360"/>
            <a:ext cx="5486400" cy="274320"/>
          </a:xfrm>
          <a:prstGeom prst="rect">
            <a:avLst/>
          </a:prstGeom>
          <a:noFill/>
          <a:ln/>
        </p:spPr>
        <p:txBody>
          <a:bodyPr wrap="square" lIns="0" tIns="0" rIns="0" bIns="0" rtlCol="0" anchor="t"/>
          <a:lstStyle/>
          <a:p>
            <a:pPr indent="0" marL="0">
              <a:lnSpc>
                <a:spcPct val="100000"/>
              </a:lnSpc>
              <a:buNone/>
            </a:pPr>
            <a:r>
              <a:rPr lang="en-US" sz="1100" dirty="0">
                <a:solidFill>
                  <a:schemeClr val="accent5"/>
                </a:solidFill>
              </a:rPr>
              <a:t>Präsentationsreihe · Bürokratie? Erledigt.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Der Verwaltungsbereich</a:t>
            </a:r>
            <a:endParaRPr lang="en-US" sz="3800" dirty="0"/>
          </a:p>
        </p:txBody>
      </p:sp>
      <p:sp>
        <p:nvSpPr>
          <p:cNvPr id="3" name="Shape 1"/>
          <p:cNvSpPr/>
          <p:nvPr/>
        </p:nvSpPr>
        <p:spPr>
          <a:xfrm>
            <a:off x="640080" y="2240280"/>
            <a:ext cx="2522144" cy="3017520"/>
          </a:xfrm>
          <a:prstGeom prst="roundRect">
            <a:avLst>
              <a:gd name="adj" fmla="val 7976"/>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Personen einladen, anlegen, deaktivieren</a:t>
            </a:r>
            <a:endParaRPr lang="en-US" sz="2200" dirty="0"/>
          </a:p>
        </p:txBody>
      </p:sp>
      <p:sp>
        <p:nvSpPr>
          <p:cNvPr id="6" name="Shape 4"/>
          <p:cNvSpPr/>
          <p:nvPr/>
        </p:nvSpPr>
        <p:spPr>
          <a:xfrm>
            <a:off x="3436544" y="2240280"/>
            <a:ext cx="2522144" cy="3017520"/>
          </a:xfrm>
          <a:prstGeom prst="roundRect">
            <a:avLst>
              <a:gd name="adj" fmla="val 7976"/>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Rollen, Gruppen, Rechte-Übersicht</a:t>
            </a:r>
            <a:endParaRPr lang="en-US" sz="2200" dirty="0"/>
          </a:p>
        </p:txBody>
      </p:sp>
      <p:sp>
        <p:nvSpPr>
          <p:cNvPr id="9" name="Shape 7"/>
          <p:cNvSpPr/>
          <p:nvPr/>
        </p:nvSpPr>
        <p:spPr>
          <a:xfrm>
            <a:off x="6233008" y="2240280"/>
            <a:ext cx="2522144" cy="3017520"/>
          </a:xfrm>
          <a:prstGeom prst="roundRect">
            <a:avLst>
              <a:gd name="adj" fmla="val 7976"/>
            </a:avLst>
          </a:prstGeom>
          <a:solidFill>
            <a:schemeClr val="bg2"/>
          </a:solidFill>
          <a:ln/>
        </p:spPr>
      </p:sp>
      <p:sp>
        <p:nvSpPr>
          <p:cNvPr id="10" name="Shape 8"/>
          <p:cNvSpPr/>
          <p:nvPr/>
        </p:nvSpPr>
        <p:spPr>
          <a:xfrm>
            <a:off x="6507328" y="2532888"/>
            <a:ext cx="457200" cy="91440"/>
          </a:xfrm>
          <a:prstGeom prst="roundRect">
            <a:avLst>
              <a:gd name="adj" fmla="val 50000"/>
            </a:avLst>
          </a:prstGeom>
          <a:solidFill>
            <a:schemeClr val="accent1"/>
          </a:solidFill>
          <a:ln/>
        </p:spPr>
      </p:sp>
      <p:sp>
        <p:nvSpPr>
          <p:cNvPr id="11" name="Text 9"/>
          <p:cNvSpPr txBox="1"/>
          <p:nvPr/>
        </p:nvSpPr>
        <p:spPr>
          <a:xfrm>
            <a:off x="6507328"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KI-Einstellungen, Budget, Kontingente</a:t>
            </a:r>
            <a:endParaRPr lang="en-US" sz="2200" dirty="0"/>
          </a:p>
        </p:txBody>
      </p:sp>
      <p:sp>
        <p:nvSpPr>
          <p:cNvPr id="12" name="Shape 10"/>
          <p:cNvSpPr/>
          <p:nvPr/>
        </p:nvSpPr>
        <p:spPr>
          <a:xfrm>
            <a:off x="9029471" y="2240280"/>
            <a:ext cx="2522144" cy="3017520"/>
          </a:xfrm>
          <a:prstGeom prst="roundRect">
            <a:avLst>
              <a:gd name="adj" fmla="val 7976"/>
            </a:avLst>
          </a:prstGeom>
          <a:solidFill>
            <a:schemeClr val="bg2"/>
          </a:solidFill>
          <a:ln/>
        </p:spPr>
      </p:sp>
      <p:sp>
        <p:nvSpPr>
          <p:cNvPr id="13" name="Shape 11"/>
          <p:cNvSpPr/>
          <p:nvPr/>
        </p:nvSpPr>
        <p:spPr>
          <a:xfrm>
            <a:off x="9303791" y="2532888"/>
            <a:ext cx="457200" cy="91440"/>
          </a:xfrm>
          <a:prstGeom prst="roundRect">
            <a:avLst>
              <a:gd name="adj" fmla="val 50000"/>
            </a:avLst>
          </a:prstGeom>
          <a:solidFill>
            <a:schemeClr val="accent1"/>
          </a:solidFill>
          <a:ln/>
        </p:spPr>
      </p:sp>
      <p:sp>
        <p:nvSpPr>
          <p:cNvPr id="14" name="Text 12"/>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Protokoll, Firmendaten, Abo</a:t>
            </a:r>
            <a:endParaRPr lang="en-US" sz="2200" dirty="0"/>
          </a:p>
        </p:txBody>
      </p:sp>
      <p:pic>
        <p:nvPicPr>
          <p:cNvPr id="15"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6" name="Text 13"/>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7" name="Text 14"/>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Verwaltung &amp; Import</a:t>
            </a:r>
            <a:endParaRPr lang="en-US" sz="1000" dirty="0"/>
          </a:p>
        </p:txBody>
      </p:sp>
      <p:sp>
        <p:nvSpPr>
          <p:cNvPr id="18" name="Text 15"/>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Vier Rollen</a:t>
            </a:r>
            <a:endParaRPr lang="en-US" sz="3800" dirty="0"/>
          </a:p>
        </p:txBody>
      </p:sp>
      <p:sp>
        <p:nvSpPr>
          <p:cNvPr id="3" name="Shape 1"/>
          <p:cNvSpPr/>
          <p:nvPr/>
        </p:nvSpPr>
        <p:spPr>
          <a:xfrm>
            <a:off x="640080" y="2240280"/>
            <a:ext cx="2522144" cy="3017520"/>
          </a:xfrm>
          <a:prstGeom prst="roundRect">
            <a:avLst>
              <a:gd name="adj" fmla="val 7976"/>
            </a:avLst>
          </a:prstGeom>
          <a:solidFill>
            <a:schemeClr val="accent1"/>
          </a:solidFill>
          <a:ln/>
        </p:spPr>
      </p:sp>
      <p:sp>
        <p:nvSpPr>
          <p:cNvPr id="4" name="Text 2"/>
          <p:cNvSpPr txBox="1"/>
          <p:nvPr/>
        </p:nvSpPr>
        <p:spPr>
          <a:xfrm>
            <a:off x="914400" y="2788920"/>
            <a:ext cx="1973504" cy="685800"/>
          </a:xfrm>
          <a:prstGeom prst="rect">
            <a:avLst/>
          </a:prstGeom>
          <a:noFill/>
          <a:ln/>
        </p:spPr>
        <p:txBody>
          <a:bodyPr wrap="square" lIns="0" tIns="0" rIns="0" bIns="0" rtlCol="0" anchor="t"/>
          <a:lstStyle/>
          <a:p>
            <a:pPr indent="0" marL="0">
              <a:lnSpc>
                <a:spcPct val="95000"/>
              </a:lnSpc>
              <a:buNone/>
            </a:pPr>
            <a:r>
              <a:rPr lang="en-US" sz="2400" b="1" dirty="0">
                <a:solidFill>
                  <a:schemeClr val="tx1"/>
                </a:solidFill>
              </a:rPr>
              <a:t>Inhaber</a:t>
            </a:r>
            <a:endParaRPr lang="en-US" sz="2400" dirty="0"/>
          </a:p>
        </p:txBody>
      </p:sp>
      <p:sp>
        <p:nvSpPr>
          <p:cNvPr id="5" name="Text 3"/>
          <p:cNvSpPr txBox="1"/>
          <p:nvPr/>
        </p:nvSpPr>
        <p:spPr>
          <a:xfrm>
            <a:off x="914400" y="3279343"/>
            <a:ext cx="1973504" cy="1795577"/>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alles, auch Abo und Datenschutz</a:t>
            </a:r>
            <a:endParaRPr lang="en-US" sz="2200" dirty="0"/>
          </a:p>
        </p:txBody>
      </p:sp>
      <p:sp>
        <p:nvSpPr>
          <p:cNvPr id="6" name="Shape 4"/>
          <p:cNvSpPr/>
          <p:nvPr/>
        </p:nvSpPr>
        <p:spPr>
          <a:xfrm>
            <a:off x="3436544" y="2240280"/>
            <a:ext cx="2522144" cy="3017520"/>
          </a:xfrm>
          <a:prstGeom prst="roundRect">
            <a:avLst>
              <a:gd name="adj" fmla="val 7976"/>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685800"/>
          </a:xfrm>
          <a:prstGeom prst="rect">
            <a:avLst/>
          </a:prstGeom>
          <a:noFill/>
          <a:ln/>
        </p:spPr>
        <p:txBody>
          <a:bodyPr wrap="square" lIns="0" tIns="0" rIns="0" bIns="0" rtlCol="0" anchor="t"/>
          <a:lstStyle/>
          <a:p>
            <a:pPr indent="0" marL="0">
              <a:lnSpc>
                <a:spcPct val="95000"/>
              </a:lnSpc>
              <a:buNone/>
            </a:pPr>
            <a:r>
              <a:rPr lang="en-US" sz="2400" b="1" dirty="0">
                <a:solidFill>
                  <a:schemeClr val="tx1"/>
                </a:solidFill>
              </a:rPr>
              <a:t>Admin</a:t>
            </a:r>
            <a:endParaRPr lang="en-US" sz="2400" dirty="0"/>
          </a:p>
        </p:txBody>
      </p:sp>
      <p:sp>
        <p:nvSpPr>
          <p:cNvPr id="9" name="Text 7"/>
          <p:cNvSpPr txBox="1"/>
          <p:nvPr/>
        </p:nvSpPr>
        <p:spPr>
          <a:xfrm>
            <a:off x="3710864" y="3279343"/>
            <a:ext cx="1973504" cy="1795577"/>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Team, Rechte, Einstellungen</a:t>
            </a:r>
            <a:endParaRPr lang="en-US" sz="2200" dirty="0"/>
          </a:p>
        </p:txBody>
      </p:sp>
      <p:sp>
        <p:nvSpPr>
          <p:cNvPr id="10" name="Shape 8"/>
          <p:cNvSpPr/>
          <p:nvPr/>
        </p:nvSpPr>
        <p:spPr>
          <a:xfrm>
            <a:off x="6233008" y="2240280"/>
            <a:ext cx="2522144" cy="3017520"/>
          </a:xfrm>
          <a:prstGeom prst="roundRect">
            <a:avLst>
              <a:gd name="adj" fmla="val 7976"/>
            </a:avLst>
          </a:prstGeom>
          <a:solidFill>
            <a:schemeClr val="bg2"/>
          </a:solidFill>
          <a:ln/>
        </p:spPr>
      </p:sp>
      <p:sp>
        <p:nvSpPr>
          <p:cNvPr id="11" name="Shape 9"/>
          <p:cNvSpPr/>
          <p:nvPr/>
        </p:nvSpPr>
        <p:spPr>
          <a:xfrm>
            <a:off x="6507328" y="2532888"/>
            <a:ext cx="457200" cy="91440"/>
          </a:xfrm>
          <a:prstGeom prst="roundRect">
            <a:avLst>
              <a:gd name="adj" fmla="val 50000"/>
            </a:avLst>
          </a:prstGeom>
          <a:solidFill>
            <a:schemeClr val="accent1"/>
          </a:solidFill>
          <a:ln/>
        </p:spPr>
      </p:sp>
      <p:sp>
        <p:nvSpPr>
          <p:cNvPr id="12" name="Text 10"/>
          <p:cNvSpPr txBox="1"/>
          <p:nvPr/>
        </p:nvSpPr>
        <p:spPr>
          <a:xfrm>
            <a:off x="6507328" y="2788920"/>
            <a:ext cx="1973504" cy="685800"/>
          </a:xfrm>
          <a:prstGeom prst="rect">
            <a:avLst/>
          </a:prstGeom>
          <a:noFill/>
          <a:ln/>
        </p:spPr>
        <p:txBody>
          <a:bodyPr wrap="square" lIns="0" tIns="0" rIns="0" bIns="0" rtlCol="0" anchor="t"/>
          <a:lstStyle/>
          <a:p>
            <a:pPr indent="0" marL="0">
              <a:lnSpc>
                <a:spcPct val="95000"/>
              </a:lnSpc>
              <a:buNone/>
            </a:pPr>
            <a:r>
              <a:rPr lang="en-US" sz="2400" b="1" dirty="0">
                <a:solidFill>
                  <a:schemeClr val="tx1"/>
                </a:solidFill>
              </a:rPr>
              <a:t>Mitglied</a:t>
            </a:r>
            <a:endParaRPr lang="en-US" sz="2400" dirty="0"/>
          </a:p>
        </p:txBody>
      </p:sp>
      <p:sp>
        <p:nvSpPr>
          <p:cNvPr id="13" name="Text 11"/>
          <p:cNvSpPr txBox="1"/>
          <p:nvPr/>
        </p:nvSpPr>
        <p:spPr>
          <a:xfrm>
            <a:off x="6507328" y="3279343"/>
            <a:ext cx="1973504" cy="1795577"/>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arbeitet in seinen Ordnern</a:t>
            </a:r>
            <a:endParaRPr lang="en-US" sz="2200" dirty="0"/>
          </a:p>
        </p:txBody>
      </p:sp>
      <p:sp>
        <p:nvSpPr>
          <p:cNvPr id="14" name="Shape 12"/>
          <p:cNvSpPr/>
          <p:nvPr/>
        </p:nvSpPr>
        <p:spPr>
          <a:xfrm>
            <a:off x="9029471" y="2240280"/>
            <a:ext cx="2522144" cy="3017520"/>
          </a:xfrm>
          <a:prstGeom prst="roundRect">
            <a:avLst>
              <a:gd name="adj" fmla="val 7976"/>
            </a:avLst>
          </a:prstGeom>
          <a:solidFill>
            <a:schemeClr val="bg2"/>
          </a:solidFill>
          <a:ln/>
        </p:spPr>
      </p:sp>
      <p:sp>
        <p:nvSpPr>
          <p:cNvPr id="15" name="Shape 13"/>
          <p:cNvSpPr/>
          <p:nvPr/>
        </p:nvSpPr>
        <p:spPr>
          <a:xfrm>
            <a:off x="9303791" y="2532888"/>
            <a:ext cx="457200" cy="91440"/>
          </a:xfrm>
          <a:prstGeom prst="roundRect">
            <a:avLst>
              <a:gd name="adj" fmla="val 50000"/>
            </a:avLst>
          </a:prstGeom>
          <a:solidFill>
            <a:schemeClr val="accent1"/>
          </a:solidFill>
          <a:ln/>
        </p:spPr>
      </p:sp>
      <p:sp>
        <p:nvSpPr>
          <p:cNvPr id="16" name="Text 14"/>
          <p:cNvSpPr txBox="1"/>
          <p:nvPr/>
        </p:nvSpPr>
        <p:spPr>
          <a:xfrm>
            <a:off x="9303791" y="2788920"/>
            <a:ext cx="1973504" cy="685800"/>
          </a:xfrm>
          <a:prstGeom prst="rect">
            <a:avLst/>
          </a:prstGeom>
          <a:noFill/>
          <a:ln/>
        </p:spPr>
        <p:txBody>
          <a:bodyPr wrap="square" lIns="0" tIns="0" rIns="0" bIns="0" rtlCol="0" anchor="t"/>
          <a:lstStyle/>
          <a:p>
            <a:pPr indent="0" marL="0">
              <a:lnSpc>
                <a:spcPct val="95000"/>
              </a:lnSpc>
              <a:buNone/>
            </a:pPr>
            <a:r>
              <a:rPr lang="en-US" sz="2400" b="1" dirty="0">
                <a:solidFill>
                  <a:schemeClr val="tx1"/>
                </a:solidFill>
              </a:rPr>
              <a:t>Gast</a:t>
            </a:r>
            <a:endParaRPr lang="en-US" sz="2400" dirty="0"/>
          </a:p>
        </p:txBody>
      </p:sp>
      <p:sp>
        <p:nvSpPr>
          <p:cNvPr id="17" name="Text 15"/>
          <p:cNvSpPr txBox="1"/>
          <p:nvPr/>
        </p:nvSpPr>
        <p:spPr>
          <a:xfrm>
            <a:off x="9303791" y="3279343"/>
            <a:ext cx="1973504" cy="1795577"/>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nur lesen, mit Ablaufdatum</a:t>
            </a:r>
            <a:endParaRPr lang="en-US" sz="2200" dirty="0"/>
          </a:p>
        </p:txBody>
      </p:sp>
      <p:pic>
        <p:nvPicPr>
          <p:cNvPr id="18"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9"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0"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Verwaltung &amp; Import</a:t>
            </a:r>
            <a:endParaRPr lang="en-US" sz="1000" dirty="0"/>
          </a:p>
        </p:txBody>
      </p:sp>
      <p:sp>
        <p:nvSpPr>
          <p:cNvPr id="21"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Einladen per Link oder Mail</a:t>
            </a:r>
            <a:endParaRPr lang="en-US" sz="3800" dirty="0"/>
          </a:p>
        </p:txBody>
      </p:sp>
      <p:sp>
        <p:nvSpPr>
          <p:cNvPr id="3" name="Shape 1"/>
          <p:cNvSpPr/>
          <p:nvPr/>
        </p:nvSpPr>
        <p:spPr>
          <a:xfrm>
            <a:off x="640080" y="2240280"/>
            <a:ext cx="2522144" cy="3017520"/>
          </a:xfrm>
          <a:prstGeom prst="roundRect">
            <a:avLst>
              <a:gd name="adj" fmla="val 7976"/>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Name, Rolle, auf Wunsch „Zugang bis“</a:t>
            </a:r>
            <a:endParaRPr lang="en-US" sz="2200" dirty="0"/>
          </a:p>
        </p:txBody>
      </p:sp>
      <p:sp>
        <p:nvSpPr>
          <p:cNvPr id="6" name="Shape 4"/>
          <p:cNvSpPr/>
          <p:nvPr/>
        </p:nvSpPr>
        <p:spPr>
          <a:xfrm>
            <a:off x="3436544" y="2240280"/>
            <a:ext cx="2522144" cy="3017520"/>
          </a:xfrm>
          <a:prstGeom prst="roundRect">
            <a:avLst>
              <a:gd name="adj" fmla="val 7976"/>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Link kopieren und weitergeben</a:t>
            </a:r>
            <a:endParaRPr lang="en-US" sz="2200" dirty="0"/>
          </a:p>
        </p:txBody>
      </p:sp>
      <p:sp>
        <p:nvSpPr>
          <p:cNvPr id="9" name="Shape 7"/>
          <p:cNvSpPr/>
          <p:nvPr/>
        </p:nvSpPr>
        <p:spPr>
          <a:xfrm>
            <a:off x="6233008" y="2240280"/>
            <a:ext cx="2522144" cy="3017520"/>
          </a:xfrm>
          <a:prstGeom prst="roundRect">
            <a:avLst>
              <a:gd name="adj" fmla="val 7976"/>
            </a:avLst>
          </a:prstGeom>
          <a:solidFill>
            <a:schemeClr val="bg2"/>
          </a:solidFill>
          <a:ln/>
        </p:spPr>
      </p:sp>
      <p:sp>
        <p:nvSpPr>
          <p:cNvPr id="10" name="Shape 8"/>
          <p:cNvSpPr/>
          <p:nvPr/>
        </p:nvSpPr>
        <p:spPr>
          <a:xfrm>
            <a:off x="6507328" y="2532888"/>
            <a:ext cx="457200" cy="91440"/>
          </a:xfrm>
          <a:prstGeom prst="roundRect">
            <a:avLst>
              <a:gd name="adj" fmla="val 50000"/>
            </a:avLst>
          </a:prstGeom>
          <a:solidFill>
            <a:schemeClr val="accent1"/>
          </a:solidFill>
          <a:ln/>
        </p:spPr>
      </p:sp>
      <p:sp>
        <p:nvSpPr>
          <p:cNvPr id="11" name="Text 9"/>
          <p:cNvSpPr txBox="1"/>
          <p:nvPr/>
        </p:nvSpPr>
        <p:spPr>
          <a:xfrm>
            <a:off x="6507328"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Oder per E-Mail, wenn Mailversand eingerichtet</a:t>
            </a:r>
            <a:endParaRPr lang="en-US" sz="2200" dirty="0"/>
          </a:p>
        </p:txBody>
      </p:sp>
      <p:sp>
        <p:nvSpPr>
          <p:cNvPr id="12" name="Shape 10"/>
          <p:cNvSpPr/>
          <p:nvPr/>
        </p:nvSpPr>
        <p:spPr>
          <a:xfrm>
            <a:off x="9029471" y="2240280"/>
            <a:ext cx="2522144" cy="3017520"/>
          </a:xfrm>
          <a:prstGeom prst="roundRect">
            <a:avLst>
              <a:gd name="adj" fmla="val 7976"/>
            </a:avLst>
          </a:prstGeom>
          <a:solidFill>
            <a:schemeClr val="bg2"/>
          </a:solidFill>
          <a:ln/>
        </p:spPr>
      </p:sp>
      <p:sp>
        <p:nvSpPr>
          <p:cNvPr id="13" name="Shape 11"/>
          <p:cNvSpPr/>
          <p:nvPr/>
        </p:nvSpPr>
        <p:spPr>
          <a:xfrm>
            <a:off x="9303791" y="2532888"/>
            <a:ext cx="457200" cy="91440"/>
          </a:xfrm>
          <a:prstGeom prst="roundRect">
            <a:avLst>
              <a:gd name="adj" fmla="val 50000"/>
            </a:avLst>
          </a:prstGeom>
          <a:solidFill>
            <a:schemeClr val="accent1"/>
          </a:solidFill>
          <a:ln/>
        </p:spPr>
      </p:sp>
      <p:sp>
        <p:nvSpPr>
          <p:cNvPr id="14" name="Text 12"/>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Person legt selbst ihr Passwort fest</a:t>
            </a:r>
            <a:endParaRPr lang="en-US" sz="2200" dirty="0"/>
          </a:p>
        </p:txBody>
      </p:sp>
      <p:pic>
        <p:nvPicPr>
          <p:cNvPr id="15"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6" name="Text 13"/>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7" name="Text 14"/>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Verwaltung &amp; Import</a:t>
            </a:r>
            <a:endParaRPr lang="en-US" sz="1000" dirty="0"/>
          </a:p>
        </p:txBody>
      </p:sp>
      <p:sp>
        <p:nvSpPr>
          <p:cNvPr id="18" name="Text 15"/>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Konten ohne E-Mail</a:t>
            </a:r>
            <a:endParaRPr lang="en-US" sz="3600" dirty="0"/>
          </a:p>
        </p:txBody>
      </p:sp>
      <p:sp>
        <p:nvSpPr>
          <p:cNvPr id="3" name="Shape 1"/>
          <p:cNvSpPr/>
          <p:nvPr/>
        </p:nvSpPr>
        <p:spPr>
          <a:xfrm>
            <a:off x="694944" y="1861617"/>
            <a:ext cx="146304" cy="146304"/>
          </a:xfrm>
          <a:prstGeom prst="roundRect">
            <a:avLst>
              <a:gd name="adj" fmla="val 25000"/>
            </a:avLst>
          </a:prstGeom>
          <a:solidFill>
            <a:schemeClr val="accent1"/>
          </a:solidFill>
          <a:ln/>
        </p:spPr>
      </p:sp>
      <p:sp>
        <p:nvSpPr>
          <p:cNvPr id="4" name="Text 2"/>
          <p:cNvSpPr txBox="1"/>
          <p:nvPr/>
        </p:nvSpPr>
        <p:spPr>
          <a:xfrm>
            <a:off x="1097280" y="17643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Für Monteure, Aushilfen, Pflegekräfte</a:t>
            </a:r>
            <a:endParaRPr lang="en-US" sz="2200" dirty="0"/>
          </a:p>
        </p:txBody>
      </p:sp>
      <p:sp>
        <p:nvSpPr>
          <p:cNvPr id="5" name="Shape 3"/>
          <p:cNvSpPr/>
          <p:nvPr/>
        </p:nvSpPr>
        <p:spPr>
          <a:xfrm>
            <a:off x="694944" y="2458517"/>
            <a:ext cx="146304" cy="146304"/>
          </a:xfrm>
          <a:prstGeom prst="roundRect">
            <a:avLst>
              <a:gd name="adj" fmla="val 25000"/>
            </a:avLst>
          </a:prstGeom>
          <a:solidFill>
            <a:schemeClr val="accent1"/>
          </a:solidFill>
          <a:ln/>
        </p:spPr>
      </p:sp>
      <p:sp>
        <p:nvSpPr>
          <p:cNvPr id="6" name="Text 4"/>
          <p:cNvSpPr txBox="1"/>
          <p:nvPr/>
        </p:nvSpPr>
        <p:spPr>
          <a:xfrm>
            <a:off x="1097280" y="23612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Verwaltung legt Anmeldenamen an</a:t>
            </a:r>
            <a:endParaRPr lang="en-US" sz="2200" dirty="0"/>
          </a:p>
        </p:txBody>
      </p:sp>
      <p:sp>
        <p:nvSpPr>
          <p:cNvPr id="7" name="Shape 5"/>
          <p:cNvSpPr/>
          <p:nvPr/>
        </p:nvSpPr>
        <p:spPr>
          <a:xfrm>
            <a:off x="694944" y="3055417"/>
            <a:ext cx="146304" cy="146304"/>
          </a:xfrm>
          <a:prstGeom prst="roundRect">
            <a:avLst>
              <a:gd name="adj" fmla="val 25000"/>
            </a:avLst>
          </a:prstGeom>
          <a:solidFill>
            <a:schemeClr val="accent1"/>
          </a:solidFill>
          <a:ln/>
        </p:spPr>
      </p:sp>
      <p:sp>
        <p:nvSpPr>
          <p:cNvPr id="8" name="Text 6"/>
          <p:cNvSpPr txBox="1"/>
          <p:nvPr/>
        </p:nvSpPr>
        <p:spPr>
          <a:xfrm>
            <a:off x="1097280" y="29581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Einmaliger Startcode, 7 Tage gültig</a:t>
            </a:r>
            <a:endParaRPr lang="en-US" sz="2200" dirty="0"/>
          </a:p>
        </p:txBody>
      </p:sp>
      <p:sp>
        <p:nvSpPr>
          <p:cNvPr id="9" name="Shape 7"/>
          <p:cNvSpPr/>
          <p:nvPr/>
        </p:nvSpPr>
        <p:spPr>
          <a:xfrm>
            <a:off x="694944" y="3652317"/>
            <a:ext cx="146304" cy="146304"/>
          </a:xfrm>
          <a:prstGeom prst="roundRect">
            <a:avLst>
              <a:gd name="adj" fmla="val 25000"/>
            </a:avLst>
          </a:prstGeom>
          <a:solidFill>
            <a:schemeClr val="accent1"/>
          </a:solidFill>
          <a:ln/>
        </p:spPr>
      </p:sp>
      <p:sp>
        <p:nvSpPr>
          <p:cNvPr id="10" name="Text 8"/>
          <p:cNvSpPr txBox="1"/>
          <p:nvPr/>
        </p:nvSpPr>
        <p:spPr>
          <a:xfrm>
            <a:off x="1097280" y="35550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Gespeichert wird nur ein Hash</a:t>
            </a:r>
            <a:endParaRPr lang="en-US" sz="2200" dirty="0"/>
          </a:p>
        </p:txBody>
      </p:sp>
      <p:sp>
        <p:nvSpPr>
          <p:cNvPr id="11" name="Bildschirmfoto Rahmen"/>
          <p:cNvSpPr/>
          <p:nvPr/>
        </p:nvSpPr>
        <p:spPr>
          <a:xfrm>
            <a:off x="6080760" y="1328830"/>
            <a:ext cx="5470855" cy="3971740"/>
          </a:xfrm>
          <a:prstGeom prst="roundRect">
            <a:avLst>
              <a:gd name="adj" fmla="val 4144"/>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2" name="Bildschirmfoto" descr="Bildschirmfoto aus HeyButler: startcode">    </p:cNvPr>
          <p:cNvPicPr>
            <a:picLocks noChangeAspect="1"/>
          </p:cNvPicPr>
          <p:nvPr/>
        </p:nvPicPr>
        <p:blipFill>
          <a:blip r:embed="rId1"/>
          <a:stretch>
            <a:fillRect/>
          </a:stretch>
        </p:blipFill>
        <p:spPr>
          <a:xfrm>
            <a:off x="6172200" y="1420270"/>
            <a:ext cx="5287975" cy="3788860"/>
          </a:xfrm>
          <a:prstGeom prst="rect">
            <a:avLst/>
          </a:prstGeom>
        </p:spPr>
      </p:pic>
      <p:pic>
        <p:nvPicPr>
          <p:cNvPr id="13"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4" name="Text 1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5" name="Text 1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Verwaltung &amp; Import</a:t>
            </a:r>
            <a:endParaRPr lang="en-US" sz="1000" dirty="0"/>
          </a:p>
        </p:txBody>
      </p:sp>
      <p:sp>
        <p:nvSpPr>
          <p:cNvPr id="16" name="Text 1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Erste Anmeldung mit Startcode</a:t>
            </a:r>
            <a:endParaRPr lang="en-US" sz="3600" dirty="0"/>
          </a:p>
        </p:txBody>
      </p:sp>
      <p:sp>
        <p:nvSpPr>
          <p:cNvPr id="3" name="Shape 1"/>
          <p:cNvSpPr/>
          <p:nvPr/>
        </p:nvSpPr>
        <p:spPr>
          <a:xfrm>
            <a:off x="694944" y="2391512"/>
            <a:ext cx="146304" cy="146304"/>
          </a:xfrm>
          <a:prstGeom prst="roundRect">
            <a:avLst>
              <a:gd name="adj" fmla="val 25000"/>
            </a:avLst>
          </a:prstGeom>
          <a:solidFill>
            <a:schemeClr val="accent1"/>
          </a:solidFill>
          <a:ln/>
        </p:spPr>
      </p:sp>
      <p:sp>
        <p:nvSpPr>
          <p:cNvPr id="4" name="Text 2"/>
          <p:cNvSpPr txBox="1"/>
          <p:nvPr/>
        </p:nvSpPr>
        <p:spPr>
          <a:xfrm>
            <a:off x="1097280" y="2294230"/>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Anmeldename und Startcode eingeben</a:t>
            </a:r>
            <a:endParaRPr lang="en-US" sz="2200" dirty="0"/>
          </a:p>
        </p:txBody>
      </p:sp>
      <p:sp>
        <p:nvSpPr>
          <p:cNvPr id="5" name="Shape 3"/>
          <p:cNvSpPr/>
          <p:nvPr/>
        </p:nvSpPr>
        <p:spPr>
          <a:xfrm>
            <a:off x="694944" y="2988412"/>
            <a:ext cx="146304" cy="146304"/>
          </a:xfrm>
          <a:prstGeom prst="roundRect">
            <a:avLst>
              <a:gd name="adj" fmla="val 25000"/>
            </a:avLst>
          </a:prstGeom>
          <a:solidFill>
            <a:schemeClr val="accent1"/>
          </a:solidFill>
          <a:ln/>
        </p:spPr>
      </p:sp>
      <p:sp>
        <p:nvSpPr>
          <p:cNvPr id="6" name="Text 4"/>
          <p:cNvSpPr txBox="1"/>
          <p:nvPr/>
        </p:nvSpPr>
        <p:spPr>
          <a:xfrm>
            <a:off x="1097280" y="2891130"/>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Sofort eigenes Passwort festlegen</a:t>
            </a:r>
            <a:endParaRPr lang="en-US" sz="2200" dirty="0"/>
          </a:p>
        </p:txBody>
      </p:sp>
      <p:sp>
        <p:nvSpPr>
          <p:cNvPr id="7" name="Shape 5"/>
          <p:cNvSpPr/>
          <p:nvPr/>
        </p:nvSpPr>
        <p:spPr>
          <a:xfrm>
            <a:off x="694944" y="3585312"/>
            <a:ext cx="146304" cy="146304"/>
          </a:xfrm>
          <a:prstGeom prst="roundRect">
            <a:avLst>
              <a:gd name="adj" fmla="val 25000"/>
            </a:avLst>
          </a:prstGeom>
          <a:solidFill>
            <a:schemeClr val="accent1"/>
          </a:solidFill>
          <a:ln/>
        </p:spPr>
      </p:sp>
      <p:sp>
        <p:nvSpPr>
          <p:cNvPr id="8" name="Text 6"/>
          <p:cNvSpPr txBox="1"/>
          <p:nvPr/>
        </p:nvSpPr>
        <p:spPr>
          <a:xfrm>
            <a:off x="1097280" y="3488030"/>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Code vergessen? Neuen Startcode erzeugen</a:t>
            </a:r>
            <a:endParaRPr lang="en-US" sz="2200" dirty="0"/>
          </a:p>
        </p:txBody>
      </p:sp>
      <p:sp>
        <p:nvSpPr>
          <p:cNvPr id="9" name="Shape 7"/>
          <p:cNvSpPr/>
          <p:nvPr/>
        </p:nvSpPr>
        <p:spPr>
          <a:xfrm>
            <a:off x="694944" y="4523080"/>
            <a:ext cx="146304" cy="146304"/>
          </a:xfrm>
          <a:prstGeom prst="roundRect">
            <a:avLst>
              <a:gd name="adj" fmla="val 25000"/>
            </a:avLst>
          </a:prstGeom>
          <a:solidFill>
            <a:schemeClr val="accent1"/>
          </a:solidFill>
          <a:ln/>
        </p:spPr>
      </p:sp>
      <p:sp>
        <p:nvSpPr>
          <p:cNvPr id="10" name="Text 8"/>
          <p:cNvSpPr txBox="1"/>
          <p:nvPr/>
        </p:nvSpPr>
        <p:spPr>
          <a:xfrm>
            <a:off x="1097280" y="4425798"/>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Wer geht: Konto deaktivieren</a:t>
            </a:r>
            <a:endParaRPr lang="en-US" sz="2200" dirty="0"/>
          </a:p>
        </p:txBody>
      </p:sp>
      <p:sp>
        <p:nvSpPr>
          <p:cNvPr id="11" name="Bildschirmfoto Rahmen"/>
          <p:cNvSpPr/>
          <p:nvPr/>
        </p:nvSpPr>
        <p:spPr>
          <a:xfrm>
            <a:off x="6080760" y="1570768"/>
            <a:ext cx="5470855" cy="3487865"/>
          </a:xfrm>
          <a:prstGeom prst="roundRect">
            <a:avLst>
              <a:gd name="adj" fmla="val 4719"/>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2" name="Bildschirmfoto" descr="Bildschirmfoto aus HeyButler: passwort-festlegen">    </p:cNvPr>
          <p:cNvPicPr>
            <a:picLocks noChangeAspect="1"/>
          </p:cNvPicPr>
          <p:nvPr/>
        </p:nvPicPr>
        <p:blipFill>
          <a:blip r:embed="rId1"/>
          <a:stretch>
            <a:fillRect/>
          </a:stretch>
        </p:blipFill>
        <p:spPr>
          <a:xfrm>
            <a:off x="6172200" y="1662208"/>
            <a:ext cx="5287975" cy="3304985"/>
          </a:xfrm>
          <a:prstGeom prst="rect">
            <a:avLst/>
          </a:prstGeom>
        </p:spPr>
      </p:pic>
      <p:pic>
        <p:nvPicPr>
          <p:cNvPr id="13"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4" name="Text 1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5" name="Text 1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Verwaltung &amp; Import</a:t>
            </a:r>
            <a:endParaRPr lang="en-US" sz="1000" dirty="0"/>
          </a:p>
        </p:txBody>
      </p:sp>
      <p:sp>
        <p:nvSpPr>
          <p:cNvPr id="16" name="Text 1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640080" y="548640"/>
            <a:ext cx="992124" cy="292608"/>
          </a:xfrm>
          <a:prstGeom prst="roundRect">
            <a:avLst>
              <a:gd name="adj" fmla="val 50000"/>
            </a:avLst>
          </a:prstGeom>
          <a:solidFill>
            <a:schemeClr val="accent4"/>
          </a:solidFill>
          <a:ln/>
        </p:spPr>
      </p:sp>
      <p:sp>
        <p:nvSpPr>
          <p:cNvPr id="3" name="Text 1"/>
          <p:cNvSpPr txBox="1"/>
          <p:nvPr/>
        </p:nvSpPr>
        <p:spPr>
          <a:xfrm>
            <a:off x="640080" y="548640"/>
            <a:ext cx="992124"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GEPLANT</a:t>
            </a:r>
            <a:endParaRPr lang="en-US" sz="1100" dirty="0"/>
          </a:p>
        </p:txBody>
      </p:sp>
      <p:sp>
        <p:nvSpPr>
          <p:cNvPr id="4" name="Text 2"/>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Viele Konten auf einmal</a:t>
            </a:r>
            <a:endParaRPr lang="en-US" sz="3800" dirty="0"/>
          </a:p>
        </p:txBody>
      </p:sp>
      <p:sp>
        <p:nvSpPr>
          <p:cNvPr id="5" name="Shape 3"/>
          <p:cNvSpPr/>
          <p:nvPr/>
        </p:nvSpPr>
        <p:spPr>
          <a:xfrm>
            <a:off x="640080" y="2240280"/>
            <a:ext cx="2522144" cy="3017520"/>
          </a:xfrm>
          <a:prstGeom prst="roundRect">
            <a:avLst>
              <a:gd name="adj" fmla="val 7976"/>
            </a:avLst>
          </a:prstGeom>
          <a:solidFill>
            <a:schemeClr val="bg2"/>
          </a:solidFill>
          <a:ln/>
        </p:spPr>
      </p:sp>
      <p:sp>
        <p:nvSpPr>
          <p:cNvPr id="6" name="Shape 4"/>
          <p:cNvSpPr/>
          <p:nvPr/>
        </p:nvSpPr>
        <p:spPr>
          <a:xfrm>
            <a:off x="914400" y="2532888"/>
            <a:ext cx="457200" cy="91440"/>
          </a:xfrm>
          <a:prstGeom prst="roundRect">
            <a:avLst>
              <a:gd name="adj" fmla="val 50000"/>
            </a:avLst>
          </a:prstGeom>
          <a:solidFill>
            <a:schemeClr val="accent1"/>
          </a:solidFill>
          <a:ln/>
        </p:spPr>
      </p:sp>
      <p:sp>
        <p:nvSpPr>
          <p:cNvPr id="7" name="Text 5"/>
          <p:cNvSpPr txBox="1"/>
          <p:nvPr/>
        </p:nvSpPr>
        <p:spPr>
          <a:xfrm>
            <a:off x="914400" y="2788920"/>
            <a:ext cx="1973504" cy="685800"/>
          </a:xfrm>
          <a:prstGeom prst="rect">
            <a:avLst/>
          </a:prstGeom>
          <a:noFill/>
          <a:ln/>
        </p:spPr>
        <p:txBody>
          <a:bodyPr wrap="square" lIns="0" tIns="0" rIns="0" bIns="0" rtlCol="0" anchor="t"/>
          <a:lstStyle/>
          <a:p>
            <a:pPr indent="0" marL="0">
              <a:lnSpc>
                <a:spcPct val="95000"/>
              </a:lnSpc>
              <a:buNone/>
            </a:pPr>
            <a:r>
              <a:rPr lang="en-US" sz="2400" b="1" dirty="0">
                <a:solidFill>
                  <a:schemeClr val="tx1"/>
                </a:solidFill>
              </a:rPr>
              <a:t>Heute</a:t>
            </a:r>
            <a:endParaRPr lang="en-US" sz="2400" dirty="0"/>
          </a:p>
        </p:txBody>
      </p:sp>
      <p:sp>
        <p:nvSpPr>
          <p:cNvPr id="8" name="Text 6"/>
          <p:cNvSpPr txBox="1"/>
          <p:nvPr/>
        </p:nvSpPr>
        <p:spPr>
          <a:xfrm>
            <a:off x="914400" y="3279343"/>
            <a:ext cx="1973504" cy="1795577"/>
          </a:xfrm>
          <a:prstGeom prst="rect">
            <a:avLst/>
          </a:prstGeom>
          <a:noFill/>
          <a:ln/>
        </p:spPr>
        <p:txBody>
          <a:bodyPr wrap="square" lIns="0" tIns="0" rIns="0" bIns="0" rtlCol="0" anchor="t"/>
          <a:lstStyle/>
          <a:p>
            <a:pPr indent="0" marL="0">
              <a:lnSpc>
                <a:spcPct val="100000"/>
              </a:lnSpc>
              <a:buNone/>
            </a:pPr>
            <a:r>
              <a:rPr lang="en-US" sz="2100" dirty="0">
                <a:solidFill>
                  <a:schemeClr val="accent3"/>
                </a:solidFill>
              </a:rPr>
              <a:t>Konten einzeln, mit Namensvorschlag</a:t>
            </a:r>
            <a:endParaRPr lang="en-US" sz="2100" dirty="0"/>
          </a:p>
        </p:txBody>
      </p:sp>
      <p:sp>
        <p:nvSpPr>
          <p:cNvPr id="9" name="Shape 7"/>
          <p:cNvSpPr/>
          <p:nvPr/>
        </p:nvSpPr>
        <p:spPr>
          <a:xfrm>
            <a:off x="3436544" y="2240280"/>
            <a:ext cx="2522144" cy="3017520"/>
          </a:xfrm>
          <a:prstGeom prst="roundRect">
            <a:avLst>
              <a:gd name="adj" fmla="val 7976"/>
            </a:avLst>
          </a:prstGeom>
          <a:solidFill>
            <a:schemeClr val="bg2"/>
          </a:solidFill>
          <a:ln/>
        </p:spPr>
      </p:sp>
      <p:sp>
        <p:nvSpPr>
          <p:cNvPr id="10" name="Shape 8"/>
          <p:cNvSpPr/>
          <p:nvPr/>
        </p:nvSpPr>
        <p:spPr>
          <a:xfrm>
            <a:off x="3710864" y="2532888"/>
            <a:ext cx="457200" cy="91440"/>
          </a:xfrm>
          <a:prstGeom prst="roundRect">
            <a:avLst>
              <a:gd name="adj" fmla="val 50000"/>
            </a:avLst>
          </a:prstGeom>
          <a:solidFill>
            <a:schemeClr val="accent1"/>
          </a:solidFill>
          <a:ln/>
        </p:spPr>
      </p:sp>
      <p:sp>
        <p:nvSpPr>
          <p:cNvPr id="11" name="Text 9"/>
          <p:cNvSpPr txBox="1"/>
          <p:nvPr/>
        </p:nvSpPr>
        <p:spPr>
          <a:xfrm>
            <a:off x="3710864" y="2788920"/>
            <a:ext cx="1973504" cy="685800"/>
          </a:xfrm>
          <a:prstGeom prst="rect">
            <a:avLst/>
          </a:prstGeom>
          <a:noFill/>
          <a:ln/>
        </p:spPr>
        <p:txBody>
          <a:bodyPr wrap="square" lIns="0" tIns="0" rIns="0" bIns="0" rtlCol="0" anchor="t"/>
          <a:lstStyle/>
          <a:p>
            <a:pPr indent="0" marL="0">
              <a:lnSpc>
                <a:spcPct val="95000"/>
              </a:lnSpc>
              <a:buNone/>
            </a:pPr>
            <a:r>
              <a:rPr lang="en-US" sz="2400" b="1" dirty="0">
                <a:solidFill>
                  <a:schemeClr val="tx1"/>
                </a:solidFill>
              </a:rPr>
              <a:t>Geplant</a:t>
            </a:r>
            <a:endParaRPr lang="en-US" sz="2400" dirty="0"/>
          </a:p>
        </p:txBody>
      </p:sp>
      <p:sp>
        <p:nvSpPr>
          <p:cNvPr id="12" name="Text 10"/>
          <p:cNvSpPr txBox="1"/>
          <p:nvPr/>
        </p:nvSpPr>
        <p:spPr>
          <a:xfrm>
            <a:off x="3710864" y="3279343"/>
            <a:ext cx="1973504" cy="1795577"/>
          </a:xfrm>
          <a:prstGeom prst="rect">
            <a:avLst/>
          </a:prstGeom>
          <a:noFill/>
          <a:ln/>
        </p:spPr>
        <p:txBody>
          <a:bodyPr wrap="square" lIns="0" tIns="0" rIns="0" bIns="0" rtlCol="0" anchor="t"/>
          <a:lstStyle/>
          <a:p>
            <a:pPr indent="0" marL="0">
              <a:lnSpc>
                <a:spcPct val="100000"/>
              </a:lnSpc>
              <a:buNone/>
            </a:pPr>
            <a:r>
              <a:rPr lang="en-US" sz="2100" dirty="0">
                <a:solidFill>
                  <a:schemeClr val="accent3"/>
                </a:solidFill>
              </a:rPr>
              <a:t>Liste als CSV mit Vorschau</a:t>
            </a:r>
            <a:endParaRPr lang="en-US" sz="2100" dirty="0"/>
          </a:p>
        </p:txBody>
      </p:sp>
      <p:sp>
        <p:nvSpPr>
          <p:cNvPr id="13" name="Shape 11"/>
          <p:cNvSpPr/>
          <p:nvPr/>
        </p:nvSpPr>
        <p:spPr>
          <a:xfrm>
            <a:off x="6233008" y="2240280"/>
            <a:ext cx="2522144" cy="3017520"/>
          </a:xfrm>
          <a:prstGeom prst="roundRect">
            <a:avLst>
              <a:gd name="adj" fmla="val 7976"/>
            </a:avLst>
          </a:prstGeom>
          <a:solidFill>
            <a:schemeClr val="bg2"/>
          </a:solidFill>
          <a:ln/>
        </p:spPr>
      </p:sp>
      <p:sp>
        <p:nvSpPr>
          <p:cNvPr id="14" name="Shape 12"/>
          <p:cNvSpPr/>
          <p:nvPr/>
        </p:nvSpPr>
        <p:spPr>
          <a:xfrm>
            <a:off x="6507328" y="2532888"/>
            <a:ext cx="457200" cy="91440"/>
          </a:xfrm>
          <a:prstGeom prst="roundRect">
            <a:avLst>
              <a:gd name="adj" fmla="val 50000"/>
            </a:avLst>
          </a:prstGeom>
          <a:solidFill>
            <a:schemeClr val="accent1"/>
          </a:solidFill>
          <a:ln/>
        </p:spPr>
      </p:sp>
      <p:sp>
        <p:nvSpPr>
          <p:cNvPr id="15" name="Text 13"/>
          <p:cNvSpPr txBox="1"/>
          <p:nvPr/>
        </p:nvSpPr>
        <p:spPr>
          <a:xfrm>
            <a:off x="6507328" y="2788920"/>
            <a:ext cx="1973504" cy="685800"/>
          </a:xfrm>
          <a:prstGeom prst="rect">
            <a:avLst/>
          </a:prstGeom>
          <a:noFill/>
          <a:ln/>
        </p:spPr>
        <p:txBody>
          <a:bodyPr wrap="square" lIns="0" tIns="0" rIns="0" bIns="0" rtlCol="0" anchor="t"/>
          <a:lstStyle/>
          <a:p>
            <a:pPr indent="0" marL="0">
              <a:lnSpc>
                <a:spcPct val="95000"/>
              </a:lnSpc>
              <a:buNone/>
            </a:pPr>
            <a:r>
              <a:rPr lang="en-US" sz="2400" b="1" dirty="0">
                <a:solidFill>
                  <a:schemeClr val="tx1"/>
                </a:solidFill>
              </a:rPr>
              <a:t>Geplant</a:t>
            </a:r>
            <a:endParaRPr lang="en-US" sz="2400" dirty="0"/>
          </a:p>
        </p:txBody>
      </p:sp>
      <p:sp>
        <p:nvSpPr>
          <p:cNvPr id="16" name="Text 14"/>
          <p:cNvSpPr txBox="1"/>
          <p:nvPr/>
        </p:nvSpPr>
        <p:spPr>
          <a:xfrm>
            <a:off x="6507328" y="3279343"/>
            <a:ext cx="1973504" cy="1795577"/>
          </a:xfrm>
          <a:prstGeom prst="rect">
            <a:avLst/>
          </a:prstGeom>
          <a:noFill/>
          <a:ln/>
        </p:spPr>
        <p:txBody>
          <a:bodyPr wrap="square" lIns="0" tIns="0" rIns="0" bIns="0" rtlCol="0" anchor="t"/>
          <a:lstStyle/>
          <a:p>
            <a:pPr indent="0" marL="0">
              <a:lnSpc>
                <a:spcPct val="100000"/>
              </a:lnSpc>
              <a:buNone/>
            </a:pPr>
            <a:r>
              <a:rPr lang="en-US" sz="2100" dirty="0">
                <a:solidFill>
                  <a:schemeClr val="accent3"/>
                </a:solidFill>
              </a:rPr>
              <a:t>Startcodes gesammelt zum Ausdrucken</a:t>
            </a:r>
            <a:endParaRPr lang="en-US" sz="2100" dirty="0"/>
          </a:p>
        </p:txBody>
      </p:sp>
      <p:sp>
        <p:nvSpPr>
          <p:cNvPr id="17" name="Shape 15"/>
          <p:cNvSpPr/>
          <p:nvPr/>
        </p:nvSpPr>
        <p:spPr>
          <a:xfrm>
            <a:off x="9029471" y="2240280"/>
            <a:ext cx="2522144" cy="3017520"/>
          </a:xfrm>
          <a:prstGeom prst="roundRect">
            <a:avLst>
              <a:gd name="adj" fmla="val 7976"/>
            </a:avLst>
          </a:prstGeom>
          <a:solidFill>
            <a:schemeClr val="bg2"/>
          </a:solidFill>
          <a:ln/>
        </p:spPr>
      </p:sp>
      <p:sp>
        <p:nvSpPr>
          <p:cNvPr id="18" name="Shape 16"/>
          <p:cNvSpPr/>
          <p:nvPr/>
        </p:nvSpPr>
        <p:spPr>
          <a:xfrm>
            <a:off x="9303791" y="2532888"/>
            <a:ext cx="457200" cy="91440"/>
          </a:xfrm>
          <a:prstGeom prst="roundRect">
            <a:avLst>
              <a:gd name="adj" fmla="val 50000"/>
            </a:avLst>
          </a:prstGeom>
          <a:solidFill>
            <a:schemeClr val="accent1"/>
          </a:solidFill>
          <a:ln/>
        </p:spPr>
      </p:sp>
      <p:sp>
        <p:nvSpPr>
          <p:cNvPr id="19" name="Text 17"/>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2100" dirty="0">
                <a:solidFill>
                  <a:schemeClr val="accent3"/>
                </a:solidFill>
              </a:rPr>
              <a:t>Rollen und Gruppen gleich mit</a:t>
            </a:r>
            <a:endParaRPr lang="en-US" sz="2100" dirty="0"/>
          </a:p>
        </p:txBody>
      </p:sp>
      <p:pic>
        <p:nvPicPr>
          <p:cNvPr id="20"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21" name="Text 18"/>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2" name="Text 19"/>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Verwaltung &amp; Import</a:t>
            </a:r>
            <a:endParaRPr lang="en-US" sz="1000" dirty="0"/>
          </a:p>
        </p:txBody>
      </p:sp>
      <p:sp>
        <p:nvSpPr>
          <p:cNvPr id="23" name="Text 20"/>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Rechte, Gruppen, Vertretung</a:t>
            </a:r>
            <a:endParaRPr lang="en-US" sz="3800" dirty="0"/>
          </a:p>
        </p:txBody>
      </p:sp>
      <p:sp>
        <p:nvSpPr>
          <p:cNvPr id="3" name="Shape 1"/>
          <p:cNvSpPr/>
          <p:nvPr/>
        </p:nvSpPr>
        <p:spPr>
          <a:xfrm>
            <a:off x="640080" y="2240280"/>
            <a:ext cx="2522144" cy="2331720"/>
          </a:xfrm>
          <a:prstGeom prst="roundRect">
            <a:avLst>
              <a:gd name="adj" fmla="val 8627"/>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16002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Rechte am Ordner, vererbt nach unten</a:t>
            </a:r>
            <a:endParaRPr lang="en-US" sz="2200" dirty="0"/>
          </a:p>
        </p:txBody>
      </p:sp>
      <p:sp>
        <p:nvSpPr>
          <p:cNvPr id="6" name="Shape 4"/>
          <p:cNvSpPr/>
          <p:nvPr/>
        </p:nvSpPr>
        <p:spPr>
          <a:xfrm>
            <a:off x="3436544" y="2240280"/>
            <a:ext cx="2522144" cy="2331720"/>
          </a:xfrm>
          <a:prstGeom prst="roundRect">
            <a:avLst>
              <a:gd name="adj" fmla="val 8627"/>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16002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Gruppen je Abteilung oder Fachamt</a:t>
            </a:r>
            <a:endParaRPr lang="en-US" sz="2200" dirty="0"/>
          </a:p>
        </p:txBody>
      </p:sp>
      <p:sp>
        <p:nvSpPr>
          <p:cNvPr id="9" name="Shape 7"/>
          <p:cNvSpPr/>
          <p:nvPr/>
        </p:nvSpPr>
        <p:spPr>
          <a:xfrm>
            <a:off x="6233008" y="2240280"/>
            <a:ext cx="2522144" cy="2331720"/>
          </a:xfrm>
          <a:prstGeom prst="roundRect">
            <a:avLst>
              <a:gd name="adj" fmla="val 8627"/>
            </a:avLst>
          </a:prstGeom>
          <a:solidFill>
            <a:schemeClr val="bg2"/>
          </a:solidFill>
          <a:ln/>
        </p:spPr>
      </p:sp>
      <p:sp>
        <p:nvSpPr>
          <p:cNvPr id="10" name="Shape 8"/>
          <p:cNvSpPr/>
          <p:nvPr/>
        </p:nvSpPr>
        <p:spPr>
          <a:xfrm>
            <a:off x="6507328" y="2532888"/>
            <a:ext cx="457200" cy="91440"/>
          </a:xfrm>
          <a:prstGeom prst="roundRect">
            <a:avLst>
              <a:gd name="adj" fmla="val 50000"/>
            </a:avLst>
          </a:prstGeom>
          <a:solidFill>
            <a:schemeClr val="accent1"/>
          </a:solidFill>
          <a:ln/>
        </p:spPr>
      </p:sp>
      <p:sp>
        <p:nvSpPr>
          <p:cNvPr id="11" name="Text 9"/>
          <p:cNvSpPr txBox="1"/>
          <p:nvPr/>
        </p:nvSpPr>
        <p:spPr>
          <a:xfrm>
            <a:off x="6507328" y="2788920"/>
            <a:ext cx="1973504" cy="16002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Vertretung bei Urlaub und Krankheit</a:t>
            </a:r>
            <a:endParaRPr lang="en-US" sz="2200" dirty="0"/>
          </a:p>
        </p:txBody>
      </p:sp>
      <p:sp>
        <p:nvSpPr>
          <p:cNvPr id="12" name="Shape 10"/>
          <p:cNvSpPr/>
          <p:nvPr/>
        </p:nvSpPr>
        <p:spPr>
          <a:xfrm>
            <a:off x="9029471" y="2240280"/>
            <a:ext cx="2522144" cy="2331720"/>
          </a:xfrm>
          <a:prstGeom prst="roundRect">
            <a:avLst>
              <a:gd name="adj" fmla="val 8627"/>
            </a:avLst>
          </a:prstGeom>
          <a:solidFill>
            <a:schemeClr val="bg2"/>
          </a:solidFill>
          <a:ln/>
        </p:spPr>
      </p:sp>
      <p:sp>
        <p:nvSpPr>
          <p:cNvPr id="13" name="Shape 11"/>
          <p:cNvSpPr/>
          <p:nvPr/>
        </p:nvSpPr>
        <p:spPr>
          <a:xfrm>
            <a:off x="9303791" y="2532888"/>
            <a:ext cx="457200" cy="91440"/>
          </a:xfrm>
          <a:prstGeom prst="roundRect">
            <a:avLst>
              <a:gd name="adj" fmla="val 50000"/>
            </a:avLst>
          </a:prstGeom>
          <a:solidFill>
            <a:schemeClr val="accent1"/>
          </a:solidFill>
          <a:ln/>
        </p:spPr>
      </p:sp>
      <p:sp>
        <p:nvSpPr>
          <p:cNvPr id="14" name="Text 12"/>
          <p:cNvSpPr txBox="1"/>
          <p:nvPr/>
        </p:nvSpPr>
        <p:spPr>
          <a:xfrm>
            <a:off x="9303791" y="2788920"/>
            <a:ext cx="1973504" cy="16002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„Ansehen als …“ prüft jede Person</a:t>
            </a:r>
            <a:endParaRPr lang="en-US" sz="2200" dirty="0"/>
          </a:p>
        </p:txBody>
      </p:sp>
      <p:sp>
        <p:nvSpPr>
          <p:cNvPr id="15" name="Text 13"/>
          <p:cNvSpPr txBox="1"/>
          <p:nvPr/>
        </p:nvSpPr>
        <p:spPr>
          <a:xfrm>
            <a:off x="640080" y="4754880"/>
            <a:ext cx="68580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6" name="Shape 14"/>
          <p:cNvSpPr/>
          <p:nvPr/>
        </p:nvSpPr>
        <p:spPr>
          <a:xfrm>
            <a:off x="640080" y="5084064"/>
            <a:ext cx="6858000" cy="731520"/>
          </a:xfrm>
          <a:prstGeom prst="roundRect">
            <a:avLst>
              <a:gd name="adj" fmla="val 30000"/>
            </a:avLst>
          </a:prstGeom>
          <a:solidFill>
            <a:schemeClr val="tx1"/>
          </a:solidFill>
          <a:ln/>
        </p:spPr>
      </p:sp>
      <p:sp>
        <p:nvSpPr>
          <p:cNvPr id="17" name="Shape 15"/>
          <p:cNvSpPr/>
          <p:nvPr/>
        </p:nvSpPr>
        <p:spPr>
          <a:xfrm flipV="1">
            <a:off x="960120" y="5806440"/>
            <a:ext cx="292608" cy="237744"/>
          </a:xfrm>
          <a:prstGeom prst="rtTriangle">
            <a:avLst/>
          </a:prstGeom>
          <a:solidFill>
            <a:srgbClr val="16181D"/>
          </a:solidFill>
          <a:ln/>
        </p:spPr>
      </p:sp>
      <p:sp>
        <p:nvSpPr>
          <p:cNvPr id="18" name="Text 16"/>
          <p:cNvSpPr txBox="1"/>
          <p:nvPr/>
        </p:nvSpPr>
        <p:spPr>
          <a:xfrm>
            <a:off x="896112" y="5084064"/>
            <a:ext cx="6345936" cy="731520"/>
          </a:xfrm>
          <a:prstGeom prst="rect">
            <a:avLst/>
          </a:prstGeom>
          <a:noFill/>
          <a:ln/>
        </p:spPr>
        <p:txBody>
          <a:bodyPr wrap="square" lIns="0" tIns="0" rIns="0" bIns="0" rtlCol="0" anchor="ctr"/>
          <a:lstStyle/>
          <a:p>
            <a:pPr indent="0" marL="0">
              <a:lnSpc>
                <a:spcPct val="100000"/>
              </a:lnSpc>
              <a:buNone/>
            </a:pPr>
            <a:r>
              <a:rPr lang="en-US" sz="2200" b="1" dirty="0">
                <a:solidFill>
                  <a:schemeClr val="bg1"/>
                </a:solidFill>
              </a:rPr>
              <a:t>„Gib dem Team Bau Zugriff auf Halle 3“</a:t>
            </a:r>
            <a:endParaRPr lang="en-US" sz="2200" dirty="0"/>
          </a:p>
        </p:txBody>
      </p:sp>
      <p:pic>
        <p:nvPicPr>
          <p:cNvPr id="19"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20" name="Text 17"/>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8"/>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Verwaltung &amp; Import</a:t>
            </a:r>
            <a:endParaRPr lang="en-US" sz="1000" dirty="0"/>
          </a:p>
        </p:txBody>
      </p:sp>
      <p:sp>
        <p:nvSpPr>
          <p:cNvPr id="22" name="Text 19"/>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640080" y="1828800"/>
            <a:ext cx="1165860" cy="292608"/>
          </a:xfrm>
          <a:prstGeom prst="roundRect">
            <a:avLst>
              <a:gd name="adj" fmla="val 50000"/>
            </a:avLst>
          </a:prstGeom>
          <a:solidFill>
            <a:schemeClr val="accent1"/>
          </a:solidFill>
          <a:ln/>
        </p:spPr>
      </p:sp>
      <p:sp>
        <p:nvSpPr>
          <p:cNvPr id="3" name="Text 1"/>
          <p:cNvSpPr txBox="1"/>
          <p:nvPr/>
        </p:nvSpPr>
        <p:spPr>
          <a:xfrm>
            <a:off x="640080" y="1828800"/>
            <a:ext cx="116586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ABSCHNITT</a:t>
            </a:r>
            <a:endParaRPr lang="en-US" sz="1100" dirty="0"/>
          </a:p>
        </p:txBody>
      </p:sp>
      <p:sp>
        <p:nvSpPr>
          <p:cNvPr id="4" name="Text 2"/>
          <p:cNvSpPr txBox="1"/>
          <p:nvPr/>
        </p:nvSpPr>
        <p:spPr>
          <a:xfrm>
            <a:off x="640080" y="2331720"/>
            <a:ext cx="6949440" cy="1737360"/>
          </a:xfrm>
          <a:prstGeom prst="rect">
            <a:avLst/>
          </a:prstGeom>
          <a:noFill/>
          <a:ln/>
        </p:spPr>
        <p:txBody>
          <a:bodyPr wrap="square" lIns="0" tIns="0" rIns="0" bIns="0" rtlCol="0" anchor="t"/>
          <a:lstStyle/>
          <a:p>
            <a:pPr indent="0" marL="0">
              <a:lnSpc>
                <a:spcPct val="95000"/>
              </a:lnSpc>
              <a:buNone/>
            </a:pPr>
            <a:r>
              <a:rPr lang="en-US" sz="4800" b="1" dirty="0">
                <a:solidFill>
                  <a:schemeClr val="bg1"/>
                </a:solidFill>
              </a:rPr>
              <a:t>Den Altbestand mitbringen</a:t>
            </a:r>
            <a:endParaRPr lang="en-US" sz="4800" dirty="0"/>
          </a:p>
        </p:txBody>
      </p:sp>
      <p:sp>
        <p:nvSpPr>
          <p:cNvPr id="5" name="Text 3"/>
          <p:cNvSpPr txBox="1"/>
          <p:nvPr/>
        </p:nvSpPr>
        <p:spPr>
          <a:xfrm>
            <a:off x="640080" y="4114800"/>
            <a:ext cx="6949440" cy="914400"/>
          </a:xfrm>
          <a:prstGeom prst="rect">
            <a:avLst/>
          </a:prstGeom>
          <a:noFill/>
          <a:ln/>
        </p:spPr>
        <p:txBody>
          <a:bodyPr wrap="square" lIns="0" tIns="0" rIns="0" bIns="0" rtlCol="0" anchor="t"/>
          <a:lstStyle/>
          <a:p>
            <a:pPr indent="0" marL="0">
              <a:lnSpc>
                <a:spcPct val="100000"/>
              </a:lnSpc>
              <a:buNone/>
            </a:pPr>
            <a:r>
              <a:rPr lang="en-US" sz="2200" dirty="0">
                <a:solidFill>
                  <a:schemeClr val="accent6"/>
                </a:solidFill>
              </a:rPr>
              <a:t>Massenimport für Dokumente</a:t>
            </a:r>
            <a:endParaRPr lang="en-US" sz="2200" dirty="0"/>
          </a:p>
        </p:txBody>
      </p:sp>
      <p:sp>
        <p:nvSpPr>
          <p:cNvPr id="6" name="Shape 4"/>
          <p:cNvSpPr/>
          <p:nvPr/>
        </p:nvSpPr>
        <p:spPr>
          <a:xfrm>
            <a:off x="8138160" y="1828800"/>
            <a:ext cx="1920240" cy="1920240"/>
          </a:xfrm>
          <a:prstGeom prst="ellipse">
            <a:avLst/>
          </a:prstGeom>
          <a:solidFill>
            <a:schemeClr val="accent1"/>
          </a:solidFill>
          <a:ln/>
        </p:spPr>
      </p:sp>
      <p:pic>
        <p:nvPicPr>
          <p:cNvPr id="7" name="Image 0" descr="C:\Users\stella\AppData\Local\Temp\claude\C--Users-stella-Desktop-erledigt\43329c91-2f5f-4919-bcab-c0957ad438dc\scratchpad\decks\icons\boxes-ink.png">    </p:cNvPr>
          <p:cNvPicPr>
            <a:picLocks noChangeAspect="1"/>
          </p:cNvPicPr>
          <p:nvPr/>
        </p:nvPicPr>
        <p:blipFill>
          <a:blip r:embed="rId1"/>
          <a:stretch>
            <a:fillRect/>
          </a:stretch>
        </p:blipFill>
        <p:spPr>
          <a:xfrm>
            <a:off x="8656625" y="2347265"/>
            <a:ext cx="883310" cy="883310"/>
          </a:xfrm>
          <a:prstGeom prst="rect">
            <a:avLst/>
          </a:prstGeom>
        </p:spPr>
      </p:pic>
      <p:pic>
        <p:nvPicPr>
          <p:cNvPr id="8"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9" name="Text 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bg1"/>
                </a:solidFill>
              </a:rPr>
              <a:t>Hey</a:t>
            </a:r>
            <a:pPr indent="0" marL="0">
              <a:lnSpc>
                <a:spcPct val="100000"/>
              </a:lnSpc>
              <a:buNone/>
            </a:pPr>
            <a:r>
              <a:rPr lang="en-US" sz="1100" b="1" dirty="0">
                <a:solidFill>
                  <a:schemeClr val="bg1"/>
                </a:solidFill>
              </a:rPr>
              <a:t>Butler</a:t>
            </a:r>
            <a:endParaRPr lang="en-US" sz="1100" dirty="0"/>
          </a:p>
        </p:txBody>
      </p:sp>
      <p:sp>
        <p:nvSpPr>
          <p:cNvPr id="10" name="Text 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6"/>
                </a:solidFill>
              </a:rPr>
              <a:t>Verwaltung &amp; Import</a:t>
            </a:r>
            <a:endParaRPr lang="en-US" sz="1000" dirty="0"/>
          </a:p>
        </p:txBody>
      </p:sp>
      <p:sp>
        <p:nvSpPr>
          <p:cNvPr id="11" name="Text 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6"/>
                </a:solidFill>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Massenimport in vier Schritten</a:t>
            </a:r>
            <a:endParaRPr lang="en-US" sz="3800" dirty="0"/>
          </a:p>
        </p:txBody>
      </p:sp>
      <p:sp>
        <p:nvSpPr>
          <p:cNvPr id="3" name="Shape 1"/>
          <p:cNvSpPr/>
          <p:nvPr/>
        </p:nvSpPr>
        <p:spPr>
          <a:xfrm>
            <a:off x="640080" y="2240280"/>
            <a:ext cx="2522144" cy="3017520"/>
          </a:xfrm>
          <a:prstGeom prst="roundRect">
            <a:avLst>
              <a:gd name="adj" fmla="val 7976"/>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Ordner oder ZIP hochladen</a:t>
            </a:r>
            <a:endParaRPr lang="en-US" sz="2200" dirty="0"/>
          </a:p>
        </p:txBody>
      </p:sp>
      <p:sp>
        <p:nvSpPr>
          <p:cNvPr id="6" name="Shape 4"/>
          <p:cNvSpPr/>
          <p:nvPr/>
        </p:nvSpPr>
        <p:spPr>
          <a:xfrm>
            <a:off x="3436544" y="2240280"/>
            <a:ext cx="2522144" cy="3017520"/>
          </a:xfrm>
          <a:prstGeom prst="roundRect">
            <a:avLst>
              <a:gd name="adj" fmla="val 7976"/>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Vorschau: Dateien, Seiten, Jahre, Kosten, Dauer</a:t>
            </a:r>
            <a:endParaRPr lang="en-US" sz="2200" dirty="0"/>
          </a:p>
        </p:txBody>
      </p:sp>
      <p:sp>
        <p:nvSpPr>
          <p:cNvPr id="9" name="Shape 7"/>
          <p:cNvSpPr/>
          <p:nvPr/>
        </p:nvSpPr>
        <p:spPr>
          <a:xfrm>
            <a:off x="6233008" y="2240280"/>
            <a:ext cx="2522144" cy="3017520"/>
          </a:xfrm>
          <a:prstGeom prst="roundRect">
            <a:avLst>
              <a:gd name="adj" fmla="val 7976"/>
            </a:avLst>
          </a:prstGeom>
          <a:solidFill>
            <a:schemeClr val="bg2"/>
          </a:solidFill>
          <a:ln/>
        </p:spPr>
      </p:sp>
      <p:sp>
        <p:nvSpPr>
          <p:cNvPr id="10" name="Shape 8"/>
          <p:cNvSpPr/>
          <p:nvPr/>
        </p:nvSpPr>
        <p:spPr>
          <a:xfrm>
            <a:off x="6507328" y="2532888"/>
            <a:ext cx="457200" cy="91440"/>
          </a:xfrm>
          <a:prstGeom prst="roundRect">
            <a:avLst>
              <a:gd name="adj" fmla="val 50000"/>
            </a:avLst>
          </a:prstGeom>
          <a:solidFill>
            <a:schemeClr val="accent1"/>
          </a:solidFill>
          <a:ln/>
        </p:spPr>
      </p:sp>
      <p:sp>
        <p:nvSpPr>
          <p:cNvPr id="11" name="Text 9"/>
          <p:cNvSpPr txBox="1"/>
          <p:nvPr/>
        </p:nvSpPr>
        <p:spPr>
          <a:xfrm>
            <a:off x="6507328"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Import-Budget und „KI nur nachts“ wählen</a:t>
            </a:r>
            <a:endParaRPr lang="en-US" sz="2200" dirty="0"/>
          </a:p>
        </p:txBody>
      </p:sp>
      <p:sp>
        <p:nvSpPr>
          <p:cNvPr id="12" name="Shape 10"/>
          <p:cNvSpPr/>
          <p:nvPr/>
        </p:nvSpPr>
        <p:spPr>
          <a:xfrm>
            <a:off x="9029471" y="2240280"/>
            <a:ext cx="2522144" cy="3017520"/>
          </a:xfrm>
          <a:prstGeom prst="roundRect">
            <a:avLst>
              <a:gd name="adj" fmla="val 7976"/>
            </a:avLst>
          </a:prstGeom>
          <a:solidFill>
            <a:schemeClr val="bg2"/>
          </a:solidFill>
          <a:ln/>
        </p:spPr>
      </p:sp>
      <p:sp>
        <p:nvSpPr>
          <p:cNvPr id="13" name="Shape 11"/>
          <p:cNvSpPr/>
          <p:nvPr/>
        </p:nvSpPr>
        <p:spPr>
          <a:xfrm>
            <a:off x="9303791" y="2532888"/>
            <a:ext cx="457200" cy="91440"/>
          </a:xfrm>
          <a:prstGeom prst="roundRect">
            <a:avLst>
              <a:gd name="adj" fmla="val 50000"/>
            </a:avLst>
          </a:prstGeom>
          <a:solidFill>
            <a:schemeClr val="accent1"/>
          </a:solidFill>
          <a:ln/>
        </p:spPr>
      </p:sp>
      <p:sp>
        <p:nvSpPr>
          <p:cNvPr id="14" name="Text 12"/>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Starten, pausieren, fortsetzen</a:t>
            </a:r>
            <a:endParaRPr lang="en-US" sz="2200" dirty="0"/>
          </a:p>
        </p:txBody>
      </p:sp>
      <p:pic>
        <p:nvPicPr>
          <p:cNvPr id="15"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6" name="Text 13"/>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7" name="Text 14"/>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Verwaltung &amp; Import</a:t>
            </a:r>
            <a:endParaRPr lang="en-US" sz="1000" dirty="0"/>
          </a:p>
        </p:txBody>
      </p:sp>
      <p:sp>
        <p:nvSpPr>
          <p:cNvPr id="18" name="Text 15"/>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Sofort durchsuchbar, KI später</a:t>
            </a:r>
            <a:endParaRPr lang="en-US" sz="3800" dirty="0"/>
          </a:p>
        </p:txBody>
      </p:sp>
      <p:sp>
        <p:nvSpPr>
          <p:cNvPr id="3" name="Shape 1"/>
          <p:cNvSpPr/>
          <p:nvPr/>
        </p:nvSpPr>
        <p:spPr>
          <a:xfrm>
            <a:off x="640080" y="2240280"/>
            <a:ext cx="2419274" cy="2651760"/>
          </a:xfrm>
          <a:prstGeom prst="roundRect">
            <a:avLst>
              <a:gd name="adj" fmla="val 8315"/>
            </a:avLst>
          </a:prstGeom>
          <a:solidFill>
            <a:schemeClr val="bg2"/>
          </a:solidFill>
          <a:ln/>
        </p:spPr>
      </p:sp>
      <p:sp>
        <p:nvSpPr>
          <p:cNvPr id="4" name="Shape 2"/>
          <p:cNvSpPr/>
          <p:nvPr/>
        </p:nvSpPr>
        <p:spPr>
          <a:xfrm>
            <a:off x="868680" y="2514600"/>
            <a:ext cx="548640" cy="548640"/>
          </a:xfrm>
          <a:prstGeom prst="ellipse">
            <a:avLst/>
          </a:prstGeom>
          <a:solidFill>
            <a:schemeClr val="accent1"/>
          </a:solidFill>
          <a:ln/>
        </p:spPr>
      </p:sp>
      <p:sp>
        <p:nvSpPr>
          <p:cNvPr id="5" name="Text 3"/>
          <p:cNvSpPr txBox="1"/>
          <p:nvPr/>
        </p:nvSpPr>
        <p:spPr>
          <a:xfrm>
            <a:off x="868680"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1</a:t>
            </a:r>
            <a:endParaRPr lang="en-US" sz="2000" dirty="0"/>
          </a:p>
        </p:txBody>
      </p:sp>
      <p:sp>
        <p:nvSpPr>
          <p:cNvPr id="6" name="Text 4"/>
          <p:cNvSpPr txBox="1"/>
          <p:nvPr/>
        </p:nvSpPr>
        <p:spPr>
          <a:xfrm>
            <a:off x="868680"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Stufe 1 kostenlos: Dubletten, Text, Dateiname, Index</a:t>
            </a:r>
            <a:endParaRPr lang="en-US" sz="2000" dirty="0"/>
          </a:p>
        </p:txBody>
      </p:sp>
      <p:sp>
        <p:nvSpPr>
          <p:cNvPr id="7" name="Shape 5"/>
          <p:cNvSpPr/>
          <p:nvPr/>
        </p:nvSpPr>
        <p:spPr>
          <a:xfrm>
            <a:off x="3123362" y="3566160"/>
            <a:ext cx="283464" cy="91"/>
          </a:xfrm>
          <a:prstGeom prst="line">
            <a:avLst/>
          </a:prstGeom>
          <a:noFill/>
          <a:ln w="25400">
            <a:solidFill>
              <a:schemeClr val="tx1"/>
            </a:solidFill>
            <a:prstDash val="solid"/>
            <a:tailEnd type="triangle"/>
          </a:ln>
        </p:spPr>
      </p:sp>
      <p:sp>
        <p:nvSpPr>
          <p:cNvPr id="8" name="Shape 6"/>
          <p:cNvSpPr/>
          <p:nvPr/>
        </p:nvSpPr>
        <p:spPr>
          <a:xfrm>
            <a:off x="3470834" y="2240280"/>
            <a:ext cx="2419274" cy="2651760"/>
          </a:xfrm>
          <a:prstGeom prst="roundRect">
            <a:avLst>
              <a:gd name="adj" fmla="val 8315"/>
            </a:avLst>
          </a:prstGeom>
          <a:solidFill>
            <a:schemeClr val="bg2"/>
          </a:solidFill>
          <a:ln/>
        </p:spPr>
      </p:sp>
      <p:sp>
        <p:nvSpPr>
          <p:cNvPr id="9" name="Shape 7"/>
          <p:cNvSpPr/>
          <p:nvPr/>
        </p:nvSpPr>
        <p:spPr>
          <a:xfrm>
            <a:off x="3699434" y="2514600"/>
            <a:ext cx="548640" cy="548640"/>
          </a:xfrm>
          <a:prstGeom prst="ellipse">
            <a:avLst/>
          </a:prstGeom>
          <a:solidFill>
            <a:schemeClr val="accent1"/>
          </a:solidFill>
          <a:ln/>
        </p:spPr>
      </p:sp>
      <p:sp>
        <p:nvSpPr>
          <p:cNvPr id="10" name="Text 8"/>
          <p:cNvSpPr txBox="1"/>
          <p:nvPr/>
        </p:nvSpPr>
        <p:spPr>
          <a:xfrm>
            <a:off x="3699434"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2</a:t>
            </a:r>
            <a:endParaRPr lang="en-US" sz="2000" dirty="0"/>
          </a:p>
        </p:txBody>
      </p:sp>
      <p:sp>
        <p:nvSpPr>
          <p:cNvPr id="11" name="Text 9"/>
          <p:cNvSpPr txBox="1"/>
          <p:nvPr/>
        </p:nvSpPr>
        <p:spPr>
          <a:xfrm>
            <a:off x="3699434"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Stufe 2: KI nur wo nötig, gesammelt</a:t>
            </a:r>
            <a:endParaRPr lang="en-US" sz="2000" dirty="0"/>
          </a:p>
        </p:txBody>
      </p:sp>
      <p:sp>
        <p:nvSpPr>
          <p:cNvPr id="12" name="Shape 10"/>
          <p:cNvSpPr/>
          <p:nvPr/>
        </p:nvSpPr>
        <p:spPr>
          <a:xfrm>
            <a:off x="5954116" y="3566160"/>
            <a:ext cx="283464" cy="91"/>
          </a:xfrm>
          <a:prstGeom prst="line">
            <a:avLst/>
          </a:prstGeom>
          <a:noFill/>
          <a:ln w="25400">
            <a:solidFill>
              <a:schemeClr val="tx1"/>
            </a:solidFill>
            <a:prstDash val="solid"/>
            <a:tailEnd type="triangle"/>
          </a:ln>
        </p:spPr>
      </p:sp>
      <p:sp>
        <p:nvSpPr>
          <p:cNvPr id="13" name="Shape 11"/>
          <p:cNvSpPr/>
          <p:nvPr/>
        </p:nvSpPr>
        <p:spPr>
          <a:xfrm>
            <a:off x="6301588" y="2240280"/>
            <a:ext cx="2419274" cy="2651760"/>
          </a:xfrm>
          <a:prstGeom prst="roundRect">
            <a:avLst>
              <a:gd name="adj" fmla="val 8315"/>
            </a:avLst>
          </a:prstGeom>
          <a:solidFill>
            <a:schemeClr val="bg2"/>
          </a:solidFill>
          <a:ln/>
        </p:spPr>
      </p:sp>
      <p:sp>
        <p:nvSpPr>
          <p:cNvPr id="14" name="Shape 12"/>
          <p:cNvSpPr/>
          <p:nvPr/>
        </p:nvSpPr>
        <p:spPr>
          <a:xfrm>
            <a:off x="6530188" y="2514600"/>
            <a:ext cx="548640" cy="548640"/>
          </a:xfrm>
          <a:prstGeom prst="ellipse">
            <a:avLst/>
          </a:prstGeom>
          <a:solidFill>
            <a:schemeClr val="accent1"/>
          </a:solidFill>
          <a:ln/>
        </p:spPr>
      </p:sp>
      <p:sp>
        <p:nvSpPr>
          <p:cNvPr id="15" name="Text 13"/>
          <p:cNvSpPr txBox="1"/>
          <p:nvPr/>
        </p:nvSpPr>
        <p:spPr>
          <a:xfrm>
            <a:off x="6530188"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3</a:t>
            </a:r>
            <a:endParaRPr lang="en-US" sz="2000" dirty="0"/>
          </a:p>
        </p:txBody>
      </p:sp>
      <p:sp>
        <p:nvSpPr>
          <p:cNvPr id="16" name="Text 14"/>
          <p:cNvSpPr txBox="1"/>
          <p:nvPr/>
        </p:nvSpPr>
        <p:spPr>
          <a:xfrm>
            <a:off x="6530188"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Neueste Jahre und Offenes zuerst</a:t>
            </a:r>
            <a:endParaRPr lang="en-US" sz="2000" dirty="0"/>
          </a:p>
        </p:txBody>
      </p:sp>
      <p:sp>
        <p:nvSpPr>
          <p:cNvPr id="17" name="Shape 15"/>
          <p:cNvSpPr/>
          <p:nvPr/>
        </p:nvSpPr>
        <p:spPr>
          <a:xfrm>
            <a:off x="8784869" y="3566160"/>
            <a:ext cx="283464" cy="91"/>
          </a:xfrm>
          <a:prstGeom prst="line">
            <a:avLst/>
          </a:prstGeom>
          <a:noFill/>
          <a:ln w="25400">
            <a:solidFill>
              <a:schemeClr val="tx1"/>
            </a:solidFill>
            <a:prstDash val="solid"/>
            <a:tailEnd type="triangle"/>
          </a:ln>
        </p:spPr>
      </p:sp>
      <p:sp>
        <p:nvSpPr>
          <p:cNvPr id="18" name="Shape 16"/>
          <p:cNvSpPr/>
          <p:nvPr/>
        </p:nvSpPr>
        <p:spPr>
          <a:xfrm>
            <a:off x="9132341" y="2240280"/>
            <a:ext cx="2419274" cy="2651760"/>
          </a:xfrm>
          <a:prstGeom prst="roundRect">
            <a:avLst>
              <a:gd name="adj" fmla="val 8315"/>
            </a:avLst>
          </a:prstGeom>
          <a:solidFill>
            <a:schemeClr val="accent4"/>
          </a:solidFill>
          <a:ln/>
        </p:spPr>
      </p:sp>
      <p:sp>
        <p:nvSpPr>
          <p:cNvPr id="19" name="Shape 17"/>
          <p:cNvSpPr/>
          <p:nvPr/>
        </p:nvSpPr>
        <p:spPr>
          <a:xfrm>
            <a:off x="9360941" y="2514600"/>
            <a:ext cx="548640" cy="548640"/>
          </a:xfrm>
          <a:prstGeom prst="ellipse">
            <a:avLst/>
          </a:prstGeom>
          <a:solidFill>
            <a:schemeClr val="accent1"/>
          </a:solidFill>
          <a:ln/>
        </p:spPr>
      </p:sp>
      <p:sp>
        <p:nvSpPr>
          <p:cNvPr id="20" name="Text 18"/>
          <p:cNvSpPr txBox="1"/>
          <p:nvPr/>
        </p:nvSpPr>
        <p:spPr>
          <a:xfrm>
            <a:off x="9360941"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4</a:t>
            </a:r>
            <a:endParaRPr lang="en-US" sz="2000" dirty="0"/>
          </a:p>
        </p:txBody>
      </p:sp>
      <p:sp>
        <p:nvSpPr>
          <p:cNvPr id="21" name="Text 19"/>
          <p:cNvSpPr txBox="1"/>
          <p:nvPr/>
        </p:nvSpPr>
        <p:spPr>
          <a:xfrm>
            <a:off x="9360941"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Ruhe-Modus: keine Aufgaben, keine Termine</a:t>
            </a:r>
            <a:endParaRPr lang="en-US" sz="2000" dirty="0"/>
          </a:p>
        </p:txBody>
      </p:sp>
      <p:pic>
        <p:nvPicPr>
          <p:cNvPr id="22"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23" name="Text 2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4" name="Text 2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Verwaltung &amp; Import</a:t>
            </a:r>
            <a:endParaRPr lang="en-US" sz="1000" dirty="0"/>
          </a:p>
        </p:txBody>
      </p:sp>
      <p:sp>
        <p:nvSpPr>
          <p:cNvPr id="25" name="Text 2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640080" y="548640"/>
            <a:ext cx="1165860" cy="292608"/>
          </a:xfrm>
          <a:prstGeom prst="roundRect">
            <a:avLst>
              <a:gd name="adj" fmla="val 50000"/>
            </a:avLst>
          </a:prstGeom>
          <a:solidFill>
            <a:schemeClr val="accent4"/>
          </a:solidFill>
          <a:ln/>
        </p:spPr>
      </p:sp>
      <p:sp>
        <p:nvSpPr>
          <p:cNvPr id="3" name="Text 1"/>
          <p:cNvSpPr txBox="1"/>
          <p:nvPr/>
        </p:nvSpPr>
        <p:spPr>
          <a:xfrm>
            <a:off x="640080" y="548640"/>
            <a:ext cx="116586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IN ZAHLEN</a:t>
            </a:r>
            <a:endParaRPr lang="en-US" sz="1100" dirty="0"/>
          </a:p>
        </p:txBody>
      </p:sp>
      <p:sp>
        <p:nvSpPr>
          <p:cNvPr id="4" name="Text 2"/>
          <p:cNvSpPr txBox="1"/>
          <p:nvPr/>
        </p:nvSpPr>
        <p:spPr>
          <a:xfrm>
            <a:off x="640080" y="1051560"/>
            <a:ext cx="10911535" cy="1737360"/>
          </a:xfrm>
          <a:prstGeom prst="rect">
            <a:avLst/>
          </a:prstGeom>
          <a:noFill/>
          <a:ln/>
        </p:spPr>
        <p:txBody>
          <a:bodyPr wrap="square" lIns="0" tIns="0" rIns="0" bIns="0" rtlCol="0" anchor="t"/>
          <a:lstStyle/>
          <a:p>
            <a:pPr indent="0" marL="0">
              <a:lnSpc>
                <a:spcPct val="95000"/>
              </a:lnSpc>
              <a:buNone/>
            </a:pPr>
            <a:r>
              <a:rPr lang="en-US" sz="5400" b="1" dirty="0">
                <a:solidFill>
                  <a:schemeClr val="tx1"/>
                </a:solidFill>
              </a:rPr>
              <a:t>1 Mio. Belege ≈ 140 $ KI</a:t>
            </a:r>
            <a:endParaRPr lang="en-US" sz="5400" dirty="0"/>
          </a:p>
        </p:txBody>
      </p:sp>
      <p:sp>
        <p:nvSpPr>
          <p:cNvPr id="5" name="Shape 3"/>
          <p:cNvSpPr/>
          <p:nvPr/>
        </p:nvSpPr>
        <p:spPr>
          <a:xfrm>
            <a:off x="640080" y="1983562"/>
            <a:ext cx="1097280" cy="109728"/>
          </a:xfrm>
          <a:prstGeom prst="roundRect">
            <a:avLst>
              <a:gd name="adj" fmla="val 50000"/>
            </a:avLst>
          </a:prstGeom>
          <a:solidFill>
            <a:schemeClr val="accent1"/>
          </a:solidFill>
          <a:ln/>
        </p:spPr>
      </p:sp>
      <p:sp>
        <p:nvSpPr>
          <p:cNvPr id="6" name="Text 4"/>
          <p:cNvSpPr txBox="1"/>
          <p:nvPr/>
        </p:nvSpPr>
        <p:spPr>
          <a:xfrm>
            <a:off x="640080" y="2303602"/>
            <a:ext cx="10911535" cy="731520"/>
          </a:xfrm>
          <a:prstGeom prst="rect">
            <a:avLst/>
          </a:prstGeom>
          <a:noFill/>
          <a:ln/>
        </p:spPr>
        <p:txBody>
          <a:bodyPr wrap="square" lIns="0" tIns="0" rIns="0" bIns="0" rtlCol="0" anchor="t"/>
          <a:lstStyle/>
          <a:p>
            <a:pPr indent="0" marL="0">
              <a:lnSpc>
                <a:spcPct val="100000"/>
              </a:lnSpc>
              <a:buNone/>
            </a:pPr>
            <a:r>
              <a:rPr lang="en-US" sz="2000" dirty="0">
                <a:solidFill>
                  <a:schemeClr val="tx2"/>
                </a:solidFill>
              </a:rPr>
              <a:t>Schätzung: 35 % brauchen KI, gesammelt zum halben Preis</a:t>
            </a:r>
            <a:endParaRPr lang="en-US" sz="2000" dirty="0"/>
          </a:p>
        </p:txBody>
      </p:sp>
      <p:sp>
        <p:nvSpPr>
          <p:cNvPr id="7" name="Shape 5"/>
          <p:cNvSpPr/>
          <p:nvPr/>
        </p:nvSpPr>
        <p:spPr>
          <a:xfrm>
            <a:off x="640080" y="3749040"/>
            <a:ext cx="3454298" cy="2286000"/>
          </a:xfrm>
          <a:prstGeom prst="roundRect">
            <a:avLst>
              <a:gd name="adj" fmla="val 8800"/>
            </a:avLst>
          </a:prstGeom>
          <a:solidFill>
            <a:schemeClr val="bg2"/>
          </a:solidFill>
          <a:ln/>
        </p:spPr>
      </p:sp>
      <p:sp>
        <p:nvSpPr>
          <p:cNvPr id="8" name="Shape 6"/>
          <p:cNvSpPr/>
          <p:nvPr/>
        </p:nvSpPr>
        <p:spPr>
          <a:xfrm>
            <a:off x="914400" y="4041648"/>
            <a:ext cx="457200" cy="91440"/>
          </a:xfrm>
          <a:prstGeom prst="roundRect">
            <a:avLst>
              <a:gd name="adj" fmla="val 50000"/>
            </a:avLst>
          </a:prstGeom>
          <a:solidFill>
            <a:schemeClr val="accent1"/>
          </a:solidFill>
          <a:ln/>
        </p:spPr>
      </p:sp>
      <p:sp>
        <p:nvSpPr>
          <p:cNvPr id="9" name="Text 7"/>
          <p:cNvSpPr txBox="1"/>
          <p:nvPr/>
        </p:nvSpPr>
        <p:spPr>
          <a:xfrm>
            <a:off x="914400" y="4297680"/>
            <a:ext cx="2905658" cy="1554480"/>
          </a:xfrm>
          <a:prstGeom prst="rect">
            <a:avLst/>
          </a:prstGeom>
          <a:noFill/>
          <a:ln/>
        </p:spPr>
        <p:txBody>
          <a:bodyPr wrap="square" lIns="0" tIns="0" rIns="0" bIns="0" rtlCol="0" anchor="t"/>
          <a:lstStyle/>
          <a:p>
            <a:pPr indent="0" marL="0">
              <a:lnSpc>
                <a:spcPct val="100000"/>
              </a:lnSpc>
              <a:buNone/>
            </a:pPr>
            <a:r>
              <a:rPr lang="en-US" sz="2000" dirty="0">
                <a:solidFill>
                  <a:schemeClr val="accent3"/>
                </a:solidFill>
              </a:rPr>
              <a:t>Sofort gelesen wären es ≈ 280 $</a:t>
            </a:r>
            <a:endParaRPr lang="en-US" sz="2000" dirty="0"/>
          </a:p>
        </p:txBody>
      </p:sp>
      <p:sp>
        <p:nvSpPr>
          <p:cNvPr id="10" name="Shape 8"/>
          <p:cNvSpPr/>
          <p:nvPr/>
        </p:nvSpPr>
        <p:spPr>
          <a:xfrm>
            <a:off x="4368698" y="3749040"/>
            <a:ext cx="3454298" cy="2286000"/>
          </a:xfrm>
          <a:prstGeom prst="roundRect">
            <a:avLst>
              <a:gd name="adj" fmla="val 8800"/>
            </a:avLst>
          </a:prstGeom>
          <a:solidFill>
            <a:schemeClr val="bg2"/>
          </a:solidFill>
          <a:ln/>
        </p:spPr>
      </p:sp>
      <p:sp>
        <p:nvSpPr>
          <p:cNvPr id="11" name="Shape 9"/>
          <p:cNvSpPr/>
          <p:nvPr/>
        </p:nvSpPr>
        <p:spPr>
          <a:xfrm>
            <a:off x="4643018" y="4041648"/>
            <a:ext cx="457200" cy="91440"/>
          </a:xfrm>
          <a:prstGeom prst="roundRect">
            <a:avLst>
              <a:gd name="adj" fmla="val 50000"/>
            </a:avLst>
          </a:prstGeom>
          <a:solidFill>
            <a:schemeClr val="accent1"/>
          </a:solidFill>
          <a:ln/>
        </p:spPr>
      </p:sp>
      <p:sp>
        <p:nvSpPr>
          <p:cNvPr id="12" name="Text 10"/>
          <p:cNvSpPr txBox="1"/>
          <p:nvPr/>
        </p:nvSpPr>
        <p:spPr>
          <a:xfrm>
            <a:off x="4643018" y="4297680"/>
            <a:ext cx="2905658" cy="1554480"/>
          </a:xfrm>
          <a:prstGeom prst="rect">
            <a:avLst/>
          </a:prstGeom>
          <a:noFill/>
          <a:ln/>
        </p:spPr>
        <p:txBody>
          <a:bodyPr wrap="square" lIns="0" tIns="0" rIns="0" bIns="0" rtlCol="0" anchor="t"/>
          <a:lstStyle/>
          <a:p>
            <a:pPr indent="0" marL="0">
              <a:lnSpc>
                <a:spcPct val="100000"/>
              </a:lnSpc>
              <a:buNone/>
            </a:pPr>
            <a:r>
              <a:rPr lang="en-US" sz="2000" dirty="0">
                <a:solidFill>
                  <a:schemeClr val="accent3"/>
                </a:solidFill>
              </a:rPr>
              <a:t>Index-Datei aus altem Archiv wird übernommen</a:t>
            </a:r>
            <a:endParaRPr lang="en-US" sz="2000" dirty="0"/>
          </a:p>
        </p:txBody>
      </p:sp>
      <p:sp>
        <p:nvSpPr>
          <p:cNvPr id="13" name="Shape 11"/>
          <p:cNvSpPr/>
          <p:nvPr/>
        </p:nvSpPr>
        <p:spPr>
          <a:xfrm>
            <a:off x="8097317" y="3749040"/>
            <a:ext cx="3454298" cy="2286000"/>
          </a:xfrm>
          <a:prstGeom prst="roundRect">
            <a:avLst>
              <a:gd name="adj" fmla="val 8800"/>
            </a:avLst>
          </a:prstGeom>
          <a:solidFill>
            <a:schemeClr val="bg2"/>
          </a:solidFill>
          <a:ln/>
        </p:spPr>
      </p:sp>
      <p:sp>
        <p:nvSpPr>
          <p:cNvPr id="14" name="Shape 12"/>
          <p:cNvSpPr/>
          <p:nvPr/>
        </p:nvSpPr>
        <p:spPr>
          <a:xfrm>
            <a:off x="8371637" y="4041648"/>
            <a:ext cx="457200" cy="91440"/>
          </a:xfrm>
          <a:prstGeom prst="roundRect">
            <a:avLst>
              <a:gd name="adj" fmla="val 50000"/>
            </a:avLst>
          </a:prstGeom>
          <a:solidFill>
            <a:schemeClr val="accent1"/>
          </a:solidFill>
          <a:ln/>
        </p:spPr>
      </p:sp>
      <p:sp>
        <p:nvSpPr>
          <p:cNvPr id="15" name="Text 13"/>
          <p:cNvSpPr txBox="1"/>
          <p:nvPr/>
        </p:nvSpPr>
        <p:spPr>
          <a:xfrm>
            <a:off x="8371637" y="4297680"/>
            <a:ext cx="2905658" cy="1554480"/>
          </a:xfrm>
          <a:prstGeom prst="rect">
            <a:avLst/>
          </a:prstGeom>
          <a:noFill/>
          <a:ln/>
        </p:spPr>
        <p:txBody>
          <a:bodyPr wrap="square" lIns="0" tIns="0" rIns="0" bIns="0" rtlCol="0" anchor="t"/>
          <a:lstStyle/>
          <a:p>
            <a:pPr indent="0" marL="0">
              <a:lnSpc>
                <a:spcPct val="100000"/>
              </a:lnSpc>
              <a:buNone/>
            </a:pPr>
            <a:r>
              <a:rPr lang="en-US" sz="2000" dirty="0">
                <a:solidFill>
                  <a:schemeClr val="accent3"/>
                </a:solidFill>
              </a:rPr>
              <a:t>Reine Scans: Texterkennung auf Wunsch</a:t>
            </a:r>
            <a:endParaRPr lang="en-US" sz="2000" dirty="0"/>
          </a:p>
        </p:txBody>
      </p:sp>
      <p:pic>
        <p:nvPicPr>
          <p:cNvPr id="16"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7" name="Text 14"/>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8" name="Text 15"/>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Verwaltung &amp; Import</a:t>
            </a:r>
            <a:endParaRPr lang="en-US" sz="1000" dirty="0"/>
          </a:p>
        </p:txBody>
      </p:sp>
      <p:sp>
        <p:nvSpPr>
          <p:cNvPr id="19" name="Text 16"/>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Weitere Daten importieren</a:t>
            </a:r>
            <a:endParaRPr lang="en-US" sz="3800" dirty="0"/>
          </a:p>
        </p:txBody>
      </p:sp>
      <p:sp>
        <p:nvSpPr>
          <p:cNvPr id="3" name="Shape 1"/>
          <p:cNvSpPr/>
          <p:nvPr/>
        </p:nvSpPr>
        <p:spPr>
          <a:xfrm>
            <a:off x="640080" y="2240280"/>
            <a:ext cx="2522144" cy="3017520"/>
          </a:xfrm>
          <a:prstGeom prst="roundRect">
            <a:avLst>
              <a:gd name="adj" fmla="val 7976"/>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Lieferanten und Kostenstellen per CSV</a:t>
            </a:r>
            <a:endParaRPr lang="en-US" sz="2200" dirty="0"/>
          </a:p>
        </p:txBody>
      </p:sp>
      <p:sp>
        <p:nvSpPr>
          <p:cNvPr id="6" name="Shape 4"/>
          <p:cNvSpPr/>
          <p:nvPr/>
        </p:nvSpPr>
        <p:spPr>
          <a:xfrm>
            <a:off x="3436544" y="2240280"/>
            <a:ext cx="2522144" cy="3017520"/>
          </a:xfrm>
          <a:prstGeom prst="roundRect">
            <a:avLst>
              <a:gd name="adj" fmla="val 7976"/>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685800"/>
          </a:xfrm>
          <a:prstGeom prst="rect">
            <a:avLst/>
          </a:prstGeom>
          <a:noFill/>
          <a:ln/>
        </p:spPr>
        <p:txBody>
          <a:bodyPr wrap="square" lIns="0" tIns="0" rIns="0" bIns="0" rtlCol="0" anchor="t"/>
          <a:lstStyle/>
          <a:p>
            <a:pPr indent="0" marL="0">
              <a:lnSpc>
                <a:spcPct val="95000"/>
              </a:lnSpc>
              <a:buNone/>
            </a:pPr>
            <a:r>
              <a:rPr lang="en-US" sz="2300" b="1" dirty="0">
                <a:solidFill>
                  <a:schemeClr val="tx1"/>
                </a:solidFill>
              </a:rPr>
              <a:t>Mieter und Einheiten</a:t>
            </a:r>
            <a:endParaRPr lang="en-US" sz="2300" dirty="0"/>
          </a:p>
        </p:txBody>
      </p:sp>
      <p:sp>
        <p:nvSpPr>
          <p:cNvPr id="9" name="Text 7"/>
          <p:cNvSpPr txBox="1"/>
          <p:nvPr/>
        </p:nvSpPr>
        <p:spPr>
          <a:xfrm>
            <a:off x="3710864" y="3603168"/>
            <a:ext cx="1973504" cy="1471752"/>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CSV oder OpenImmo</a:t>
            </a:r>
            <a:endParaRPr lang="en-US" sz="2200" dirty="0"/>
          </a:p>
        </p:txBody>
      </p:sp>
      <p:sp>
        <p:nvSpPr>
          <p:cNvPr id="10" name="Shape 8"/>
          <p:cNvSpPr/>
          <p:nvPr/>
        </p:nvSpPr>
        <p:spPr>
          <a:xfrm>
            <a:off x="6233008" y="2240280"/>
            <a:ext cx="2522144" cy="3017520"/>
          </a:xfrm>
          <a:prstGeom prst="roundRect">
            <a:avLst>
              <a:gd name="adj" fmla="val 7976"/>
            </a:avLst>
          </a:prstGeom>
          <a:solidFill>
            <a:schemeClr val="bg2"/>
          </a:solidFill>
          <a:ln/>
        </p:spPr>
      </p:sp>
      <p:sp>
        <p:nvSpPr>
          <p:cNvPr id="11" name="Shape 9"/>
          <p:cNvSpPr/>
          <p:nvPr/>
        </p:nvSpPr>
        <p:spPr>
          <a:xfrm>
            <a:off x="6507328" y="2532888"/>
            <a:ext cx="457200" cy="91440"/>
          </a:xfrm>
          <a:prstGeom prst="roundRect">
            <a:avLst>
              <a:gd name="adj" fmla="val 50000"/>
            </a:avLst>
          </a:prstGeom>
          <a:solidFill>
            <a:schemeClr val="accent1"/>
          </a:solidFill>
          <a:ln/>
        </p:spPr>
      </p:sp>
      <p:sp>
        <p:nvSpPr>
          <p:cNvPr id="12" name="Text 10"/>
          <p:cNvSpPr txBox="1"/>
          <p:nvPr/>
        </p:nvSpPr>
        <p:spPr>
          <a:xfrm>
            <a:off x="6507328" y="2788920"/>
            <a:ext cx="1973504" cy="685800"/>
          </a:xfrm>
          <a:prstGeom prst="rect">
            <a:avLst/>
          </a:prstGeom>
          <a:noFill/>
          <a:ln/>
        </p:spPr>
        <p:txBody>
          <a:bodyPr wrap="square" lIns="0" tIns="0" rIns="0" bIns="0" rtlCol="0" anchor="t"/>
          <a:lstStyle/>
          <a:p>
            <a:pPr indent="0" marL="0">
              <a:lnSpc>
                <a:spcPct val="95000"/>
              </a:lnSpc>
              <a:buNone/>
            </a:pPr>
            <a:r>
              <a:rPr lang="en-US" sz="2300" b="1" dirty="0">
                <a:solidFill>
                  <a:schemeClr val="tx1"/>
                </a:solidFill>
              </a:rPr>
              <a:t>Kontoauszüge</a:t>
            </a:r>
            <a:endParaRPr lang="en-US" sz="2300" dirty="0"/>
          </a:p>
        </p:txBody>
      </p:sp>
      <p:sp>
        <p:nvSpPr>
          <p:cNvPr id="13" name="Text 11"/>
          <p:cNvSpPr txBox="1"/>
          <p:nvPr/>
        </p:nvSpPr>
        <p:spPr>
          <a:xfrm>
            <a:off x="6507328" y="3264624"/>
            <a:ext cx="1973504" cy="1810296"/>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CAMT, MT940, CSV</a:t>
            </a:r>
            <a:endParaRPr lang="en-US" sz="2200" dirty="0"/>
          </a:p>
        </p:txBody>
      </p:sp>
      <p:sp>
        <p:nvSpPr>
          <p:cNvPr id="14" name="Shape 12"/>
          <p:cNvSpPr/>
          <p:nvPr/>
        </p:nvSpPr>
        <p:spPr>
          <a:xfrm>
            <a:off x="9029471" y="2240280"/>
            <a:ext cx="2522144" cy="3017520"/>
          </a:xfrm>
          <a:prstGeom prst="roundRect">
            <a:avLst>
              <a:gd name="adj" fmla="val 7976"/>
            </a:avLst>
          </a:prstGeom>
          <a:solidFill>
            <a:schemeClr val="bg2"/>
          </a:solidFill>
          <a:ln/>
        </p:spPr>
      </p:sp>
      <p:sp>
        <p:nvSpPr>
          <p:cNvPr id="15" name="Shape 13"/>
          <p:cNvSpPr/>
          <p:nvPr/>
        </p:nvSpPr>
        <p:spPr>
          <a:xfrm>
            <a:off x="9303791" y="2532888"/>
            <a:ext cx="457200" cy="91440"/>
          </a:xfrm>
          <a:prstGeom prst="roundRect">
            <a:avLst>
              <a:gd name="adj" fmla="val 50000"/>
            </a:avLst>
          </a:prstGeom>
          <a:solidFill>
            <a:schemeClr val="accent1"/>
          </a:solidFill>
          <a:ln/>
        </p:spPr>
      </p:sp>
      <p:sp>
        <p:nvSpPr>
          <p:cNvPr id="16" name="Text 14"/>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Immer erst Vorschau, dann übernehmen</a:t>
            </a:r>
            <a:endParaRPr lang="en-US" sz="2200" dirty="0"/>
          </a:p>
        </p:txBody>
      </p:sp>
      <p:pic>
        <p:nvPicPr>
          <p:cNvPr id="17"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8"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9"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Verwaltung &amp; Import</a:t>
            </a:r>
            <a:endParaRPr lang="en-US" sz="1000" dirty="0"/>
          </a:p>
        </p:txBody>
      </p:sp>
      <p:sp>
        <p:nvSpPr>
          <p:cNvPr id="20"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Outlook und Microsoft 365</a:t>
            </a:r>
            <a:endParaRPr lang="en-US" sz="3800" dirty="0"/>
          </a:p>
        </p:txBody>
      </p:sp>
      <p:sp>
        <p:nvSpPr>
          <p:cNvPr id="3" name="Shape 1"/>
          <p:cNvSpPr/>
          <p:nvPr/>
        </p:nvSpPr>
        <p:spPr>
          <a:xfrm>
            <a:off x="640080" y="2240280"/>
            <a:ext cx="2522144" cy="2331720"/>
          </a:xfrm>
          <a:prstGeom prst="roundRect">
            <a:avLst>
              <a:gd name="adj" fmla="val 8627"/>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1600200"/>
          </a:xfrm>
          <a:prstGeom prst="rect">
            <a:avLst/>
          </a:prstGeom>
          <a:noFill/>
          <a:ln/>
        </p:spPr>
        <p:txBody>
          <a:bodyPr wrap="square" lIns="0" tIns="0" rIns="0" bIns="0" rtlCol="0" anchor="t"/>
          <a:lstStyle/>
          <a:p>
            <a:pPr indent="0" marL="0">
              <a:lnSpc>
                <a:spcPct val="100000"/>
              </a:lnSpc>
              <a:buNone/>
            </a:pPr>
            <a:r>
              <a:rPr lang="en-US" sz="2100" dirty="0">
                <a:solidFill>
                  <a:schemeClr val="accent3"/>
                </a:solidFill>
              </a:rPr>
              <a:t>Postfach lesen, Mails und Anhänge ablegen</a:t>
            </a:r>
            <a:endParaRPr lang="en-US" sz="2100" dirty="0"/>
          </a:p>
        </p:txBody>
      </p:sp>
      <p:sp>
        <p:nvSpPr>
          <p:cNvPr id="6" name="Shape 4"/>
          <p:cNvSpPr/>
          <p:nvPr/>
        </p:nvSpPr>
        <p:spPr>
          <a:xfrm>
            <a:off x="3436544" y="2240280"/>
            <a:ext cx="2522144" cy="2331720"/>
          </a:xfrm>
          <a:prstGeom prst="roundRect">
            <a:avLst>
              <a:gd name="adj" fmla="val 8627"/>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1600200"/>
          </a:xfrm>
          <a:prstGeom prst="rect">
            <a:avLst/>
          </a:prstGeom>
          <a:noFill/>
          <a:ln/>
        </p:spPr>
        <p:txBody>
          <a:bodyPr wrap="square" lIns="0" tIns="0" rIns="0" bIns="0" rtlCol="0" anchor="t"/>
          <a:lstStyle/>
          <a:p>
            <a:pPr indent="0" marL="0">
              <a:lnSpc>
                <a:spcPct val="100000"/>
              </a:lnSpc>
              <a:buNone/>
            </a:pPr>
            <a:r>
              <a:rPr lang="en-US" sz="2100" dirty="0">
                <a:solidFill>
                  <a:schemeClr val="accent3"/>
                </a:solidFill>
              </a:rPr>
              <a:t>Outlook-Add-in: „In HeyButler ablegen“</a:t>
            </a:r>
            <a:endParaRPr lang="en-US" sz="2100" dirty="0"/>
          </a:p>
        </p:txBody>
      </p:sp>
      <p:sp>
        <p:nvSpPr>
          <p:cNvPr id="9" name="Shape 7"/>
          <p:cNvSpPr/>
          <p:nvPr/>
        </p:nvSpPr>
        <p:spPr>
          <a:xfrm>
            <a:off x="6233008" y="2240280"/>
            <a:ext cx="2522144" cy="2331720"/>
          </a:xfrm>
          <a:prstGeom prst="roundRect">
            <a:avLst>
              <a:gd name="adj" fmla="val 8627"/>
            </a:avLst>
          </a:prstGeom>
          <a:solidFill>
            <a:schemeClr val="bg2"/>
          </a:solidFill>
          <a:ln/>
        </p:spPr>
      </p:sp>
      <p:sp>
        <p:nvSpPr>
          <p:cNvPr id="10" name="Shape 8"/>
          <p:cNvSpPr/>
          <p:nvPr/>
        </p:nvSpPr>
        <p:spPr>
          <a:xfrm>
            <a:off x="6507328" y="2532888"/>
            <a:ext cx="457200" cy="91440"/>
          </a:xfrm>
          <a:prstGeom prst="roundRect">
            <a:avLst>
              <a:gd name="adj" fmla="val 50000"/>
            </a:avLst>
          </a:prstGeom>
          <a:solidFill>
            <a:schemeClr val="accent1"/>
          </a:solidFill>
          <a:ln/>
        </p:spPr>
      </p:sp>
      <p:sp>
        <p:nvSpPr>
          <p:cNvPr id="11" name="Text 9"/>
          <p:cNvSpPr txBox="1"/>
          <p:nvPr/>
        </p:nvSpPr>
        <p:spPr>
          <a:xfrm>
            <a:off x="6507328" y="2788920"/>
            <a:ext cx="1973504" cy="1600200"/>
          </a:xfrm>
          <a:prstGeom prst="rect">
            <a:avLst/>
          </a:prstGeom>
          <a:noFill/>
          <a:ln/>
        </p:spPr>
        <p:txBody>
          <a:bodyPr wrap="square" lIns="0" tIns="0" rIns="0" bIns="0" rtlCol="0" anchor="t"/>
          <a:lstStyle/>
          <a:p>
            <a:pPr indent="0" marL="0">
              <a:lnSpc>
                <a:spcPct val="100000"/>
              </a:lnSpc>
              <a:buNone/>
            </a:pPr>
            <a:r>
              <a:rPr lang="en-US" sz="2100" dirty="0">
                <a:solidFill>
                  <a:schemeClr val="accent3"/>
                </a:solidFill>
              </a:rPr>
              <a:t>Antwortentwürfe vom Butler</a:t>
            </a:r>
            <a:endParaRPr lang="en-US" sz="2100" dirty="0"/>
          </a:p>
        </p:txBody>
      </p:sp>
      <p:sp>
        <p:nvSpPr>
          <p:cNvPr id="12" name="Shape 10"/>
          <p:cNvSpPr/>
          <p:nvPr/>
        </p:nvSpPr>
        <p:spPr>
          <a:xfrm>
            <a:off x="9029471" y="2240280"/>
            <a:ext cx="2522144" cy="2331720"/>
          </a:xfrm>
          <a:prstGeom prst="roundRect">
            <a:avLst>
              <a:gd name="adj" fmla="val 8627"/>
            </a:avLst>
          </a:prstGeom>
          <a:solidFill>
            <a:schemeClr val="bg2"/>
          </a:solidFill>
          <a:ln/>
        </p:spPr>
      </p:sp>
      <p:sp>
        <p:nvSpPr>
          <p:cNvPr id="13" name="Shape 11"/>
          <p:cNvSpPr/>
          <p:nvPr/>
        </p:nvSpPr>
        <p:spPr>
          <a:xfrm>
            <a:off x="9303791" y="2532888"/>
            <a:ext cx="457200" cy="91440"/>
          </a:xfrm>
          <a:prstGeom prst="roundRect">
            <a:avLst>
              <a:gd name="adj" fmla="val 50000"/>
            </a:avLst>
          </a:prstGeom>
          <a:solidFill>
            <a:schemeClr val="accent1"/>
          </a:solidFill>
          <a:ln/>
        </p:spPr>
      </p:sp>
      <p:sp>
        <p:nvSpPr>
          <p:cNvPr id="14" name="Text 12"/>
          <p:cNvSpPr txBox="1"/>
          <p:nvPr/>
        </p:nvSpPr>
        <p:spPr>
          <a:xfrm>
            <a:off x="9303791" y="2788920"/>
            <a:ext cx="1973504" cy="1600200"/>
          </a:xfrm>
          <a:prstGeom prst="rect">
            <a:avLst/>
          </a:prstGeom>
          <a:noFill/>
          <a:ln/>
        </p:spPr>
        <p:txBody>
          <a:bodyPr wrap="square" lIns="0" tIns="0" rIns="0" bIns="0" rtlCol="0" anchor="t"/>
          <a:lstStyle/>
          <a:p>
            <a:pPr indent="0" marL="0">
              <a:lnSpc>
                <a:spcPct val="100000"/>
              </a:lnSpc>
              <a:buNone/>
            </a:pPr>
            <a:r>
              <a:rPr lang="en-US" sz="2100" dirty="0">
                <a:solidFill>
                  <a:schemeClr val="accent3"/>
                </a:solidFill>
              </a:rPr>
              <a:t>Outlook-Termine neben Deinen Fristen</a:t>
            </a:r>
            <a:endParaRPr lang="en-US" sz="2100" dirty="0"/>
          </a:p>
        </p:txBody>
      </p:sp>
      <p:sp>
        <p:nvSpPr>
          <p:cNvPr id="15" name="Text 13"/>
          <p:cNvSpPr txBox="1"/>
          <p:nvPr/>
        </p:nvSpPr>
        <p:spPr>
          <a:xfrm>
            <a:off x="640080" y="4754880"/>
            <a:ext cx="68580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6" name="Shape 14"/>
          <p:cNvSpPr/>
          <p:nvPr/>
        </p:nvSpPr>
        <p:spPr>
          <a:xfrm>
            <a:off x="640080" y="5084064"/>
            <a:ext cx="6858000" cy="731520"/>
          </a:xfrm>
          <a:prstGeom prst="roundRect">
            <a:avLst>
              <a:gd name="adj" fmla="val 30000"/>
            </a:avLst>
          </a:prstGeom>
          <a:solidFill>
            <a:schemeClr val="tx1"/>
          </a:solidFill>
          <a:ln/>
        </p:spPr>
      </p:sp>
      <p:sp>
        <p:nvSpPr>
          <p:cNvPr id="17" name="Shape 15"/>
          <p:cNvSpPr/>
          <p:nvPr/>
        </p:nvSpPr>
        <p:spPr>
          <a:xfrm flipV="1">
            <a:off x="960120" y="5806440"/>
            <a:ext cx="292608" cy="237744"/>
          </a:xfrm>
          <a:prstGeom prst="rtTriangle">
            <a:avLst/>
          </a:prstGeom>
          <a:solidFill>
            <a:srgbClr val="16181D"/>
          </a:solidFill>
          <a:ln/>
        </p:spPr>
      </p:sp>
      <p:sp>
        <p:nvSpPr>
          <p:cNvPr id="18" name="Text 16"/>
          <p:cNvSpPr txBox="1"/>
          <p:nvPr/>
        </p:nvSpPr>
        <p:spPr>
          <a:xfrm>
            <a:off x="896112" y="5084064"/>
            <a:ext cx="6345936" cy="731520"/>
          </a:xfrm>
          <a:prstGeom prst="rect">
            <a:avLst/>
          </a:prstGeom>
          <a:noFill/>
          <a:ln/>
        </p:spPr>
        <p:txBody>
          <a:bodyPr wrap="square" lIns="0" tIns="0" rIns="0" bIns="0" rtlCol="0" anchor="ctr"/>
          <a:lstStyle/>
          <a:p>
            <a:pPr indent="0" marL="0">
              <a:lnSpc>
                <a:spcPct val="100000"/>
              </a:lnSpc>
              <a:buNone/>
            </a:pPr>
            <a:r>
              <a:rPr lang="en-US" sz="2200" b="1" dirty="0">
                <a:solidFill>
                  <a:schemeClr val="bg1"/>
                </a:solidFill>
              </a:rPr>
              <a:t>„Neue Mails?“</a:t>
            </a:r>
            <a:endParaRPr lang="en-US" sz="2200" dirty="0"/>
          </a:p>
        </p:txBody>
      </p:sp>
      <p:pic>
        <p:nvPicPr>
          <p:cNvPr id="19"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20" name="Text 17"/>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8"/>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Verwaltung &amp; Import</a:t>
            </a:r>
            <a:endParaRPr lang="en-US" sz="1000" dirty="0"/>
          </a:p>
        </p:txBody>
      </p:sp>
      <p:sp>
        <p:nvSpPr>
          <p:cNvPr id="22" name="Text 19"/>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Weitere Verbindungen</a:t>
            </a:r>
            <a:endParaRPr lang="en-US" sz="3800" dirty="0"/>
          </a:p>
        </p:txBody>
      </p:sp>
      <p:sp>
        <p:nvSpPr>
          <p:cNvPr id="3" name="Shape 1"/>
          <p:cNvSpPr/>
          <p:nvPr/>
        </p:nvSpPr>
        <p:spPr>
          <a:xfrm>
            <a:off x="640080" y="2240280"/>
            <a:ext cx="2522144" cy="3017520"/>
          </a:xfrm>
          <a:prstGeom prst="roundRect">
            <a:avLst>
              <a:gd name="adj" fmla="val 7976"/>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Mail-Weiterleitung, Gmail/IMAP, Scanner-Ordner</a:t>
            </a:r>
            <a:endParaRPr lang="en-US" sz="2200" dirty="0"/>
          </a:p>
        </p:txBody>
      </p:sp>
      <p:sp>
        <p:nvSpPr>
          <p:cNvPr id="6" name="Shape 4"/>
          <p:cNvSpPr/>
          <p:nvPr/>
        </p:nvSpPr>
        <p:spPr>
          <a:xfrm>
            <a:off x="3436544" y="2240280"/>
            <a:ext cx="2522144" cy="3017520"/>
          </a:xfrm>
          <a:prstGeom prst="roundRect">
            <a:avLst>
              <a:gd name="adj" fmla="val 7976"/>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DATEV-Export, Lexware Office, sevDesk</a:t>
            </a:r>
            <a:endParaRPr lang="en-US" sz="2200" dirty="0"/>
          </a:p>
        </p:txBody>
      </p:sp>
      <p:sp>
        <p:nvSpPr>
          <p:cNvPr id="9" name="Shape 7"/>
          <p:cNvSpPr/>
          <p:nvPr/>
        </p:nvSpPr>
        <p:spPr>
          <a:xfrm>
            <a:off x="6233008" y="2240280"/>
            <a:ext cx="2522144" cy="3017520"/>
          </a:xfrm>
          <a:prstGeom prst="roundRect">
            <a:avLst>
              <a:gd name="adj" fmla="val 7976"/>
            </a:avLst>
          </a:prstGeom>
          <a:solidFill>
            <a:schemeClr val="bg2"/>
          </a:solidFill>
          <a:ln/>
        </p:spPr>
      </p:sp>
      <p:sp>
        <p:nvSpPr>
          <p:cNvPr id="10" name="Shape 8"/>
          <p:cNvSpPr/>
          <p:nvPr/>
        </p:nvSpPr>
        <p:spPr>
          <a:xfrm>
            <a:off x="6507328" y="2532888"/>
            <a:ext cx="457200" cy="91440"/>
          </a:xfrm>
          <a:prstGeom prst="roundRect">
            <a:avLst>
              <a:gd name="adj" fmla="val 50000"/>
            </a:avLst>
          </a:prstGeom>
          <a:solidFill>
            <a:schemeClr val="accent1"/>
          </a:solidFill>
          <a:ln/>
        </p:spPr>
      </p:sp>
      <p:sp>
        <p:nvSpPr>
          <p:cNvPr id="11" name="Text 9"/>
          <p:cNvSpPr txBox="1"/>
          <p:nvPr/>
        </p:nvSpPr>
        <p:spPr>
          <a:xfrm>
            <a:off x="6507328"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E-Rechnung über Peppol</a:t>
            </a:r>
            <a:endParaRPr lang="en-US" sz="2200" dirty="0"/>
          </a:p>
        </p:txBody>
      </p:sp>
      <p:sp>
        <p:nvSpPr>
          <p:cNvPr id="12" name="Shape 10"/>
          <p:cNvSpPr/>
          <p:nvPr/>
        </p:nvSpPr>
        <p:spPr>
          <a:xfrm>
            <a:off x="9029471" y="2240280"/>
            <a:ext cx="2522144" cy="3017520"/>
          </a:xfrm>
          <a:prstGeom prst="roundRect">
            <a:avLst>
              <a:gd name="adj" fmla="val 7976"/>
            </a:avLst>
          </a:prstGeom>
          <a:solidFill>
            <a:schemeClr val="bg2"/>
          </a:solidFill>
          <a:ln/>
        </p:spPr>
      </p:sp>
      <p:sp>
        <p:nvSpPr>
          <p:cNvPr id="13" name="Shape 11"/>
          <p:cNvSpPr/>
          <p:nvPr/>
        </p:nvSpPr>
        <p:spPr>
          <a:xfrm>
            <a:off x="9303791" y="2532888"/>
            <a:ext cx="457200" cy="91440"/>
          </a:xfrm>
          <a:prstGeom prst="roundRect">
            <a:avLst>
              <a:gd name="adj" fmla="val 50000"/>
            </a:avLst>
          </a:prstGeom>
          <a:solidFill>
            <a:schemeClr val="accent1"/>
          </a:solidFill>
          <a:ln/>
        </p:spPr>
      </p:sp>
      <p:sp>
        <p:nvSpPr>
          <p:cNvPr id="14" name="Text 12"/>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Teams, Slack und andere KI-Programme (nur lesen)</a:t>
            </a:r>
            <a:endParaRPr lang="en-US" sz="2200" dirty="0"/>
          </a:p>
        </p:txBody>
      </p:sp>
      <p:pic>
        <p:nvPicPr>
          <p:cNvPr id="15"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6" name="Text 13"/>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7" name="Text 14"/>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Verwaltung &amp; Import</a:t>
            </a:r>
            <a:endParaRPr lang="en-US" sz="1000" dirty="0"/>
          </a:p>
        </p:txBody>
      </p:sp>
      <p:sp>
        <p:nvSpPr>
          <p:cNvPr id="18" name="Text 15"/>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Alles mitnehmen</a:t>
            </a:r>
            <a:endParaRPr lang="en-US" sz="3800" dirty="0"/>
          </a:p>
        </p:txBody>
      </p:sp>
      <p:sp>
        <p:nvSpPr>
          <p:cNvPr id="3" name="Shape 1"/>
          <p:cNvSpPr/>
          <p:nvPr/>
        </p:nvSpPr>
        <p:spPr>
          <a:xfrm>
            <a:off x="640080" y="2240280"/>
            <a:ext cx="2522144" cy="3017520"/>
          </a:xfrm>
          <a:prstGeom prst="roundRect">
            <a:avLst>
              <a:gd name="adj" fmla="val 7976"/>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Komplett-Export als ZIP</a:t>
            </a:r>
            <a:endParaRPr lang="en-US" sz="2200" dirty="0"/>
          </a:p>
        </p:txBody>
      </p:sp>
      <p:sp>
        <p:nvSpPr>
          <p:cNvPr id="6" name="Shape 4"/>
          <p:cNvSpPr/>
          <p:nvPr/>
        </p:nvSpPr>
        <p:spPr>
          <a:xfrm>
            <a:off x="3436544" y="2240280"/>
            <a:ext cx="2522144" cy="3017520"/>
          </a:xfrm>
          <a:prstGeom prst="roundRect">
            <a:avLst>
              <a:gd name="adj" fmla="val 7976"/>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Dateien, alle Felder, Protokoll</a:t>
            </a:r>
            <a:endParaRPr lang="en-US" sz="2200" dirty="0"/>
          </a:p>
        </p:txBody>
      </p:sp>
      <p:sp>
        <p:nvSpPr>
          <p:cNvPr id="9" name="Shape 7"/>
          <p:cNvSpPr/>
          <p:nvPr/>
        </p:nvSpPr>
        <p:spPr>
          <a:xfrm>
            <a:off x="6233008" y="2240280"/>
            <a:ext cx="2522144" cy="3017520"/>
          </a:xfrm>
          <a:prstGeom prst="roundRect">
            <a:avLst>
              <a:gd name="adj" fmla="val 7976"/>
            </a:avLst>
          </a:prstGeom>
          <a:solidFill>
            <a:schemeClr val="bg2"/>
          </a:solidFill>
          <a:ln/>
        </p:spPr>
      </p:sp>
      <p:sp>
        <p:nvSpPr>
          <p:cNvPr id="10" name="Shape 8"/>
          <p:cNvSpPr/>
          <p:nvPr/>
        </p:nvSpPr>
        <p:spPr>
          <a:xfrm>
            <a:off x="6507328" y="2532888"/>
            <a:ext cx="457200" cy="91440"/>
          </a:xfrm>
          <a:prstGeom prst="roundRect">
            <a:avLst>
              <a:gd name="adj" fmla="val 50000"/>
            </a:avLst>
          </a:prstGeom>
          <a:solidFill>
            <a:schemeClr val="accent1"/>
          </a:solidFill>
          <a:ln/>
        </p:spPr>
      </p:sp>
      <p:sp>
        <p:nvSpPr>
          <p:cNvPr id="11" name="Text 9"/>
          <p:cNvSpPr txBox="1"/>
          <p:nvPr/>
        </p:nvSpPr>
        <p:spPr>
          <a:xfrm>
            <a:off x="6507328"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Läuft im Hintergrund, Link 24 Stunden</a:t>
            </a:r>
            <a:endParaRPr lang="en-US" sz="2200" dirty="0"/>
          </a:p>
        </p:txBody>
      </p:sp>
      <p:sp>
        <p:nvSpPr>
          <p:cNvPr id="12" name="Shape 10"/>
          <p:cNvSpPr/>
          <p:nvPr/>
        </p:nvSpPr>
        <p:spPr>
          <a:xfrm>
            <a:off x="9029471" y="2240280"/>
            <a:ext cx="2522144" cy="3017520"/>
          </a:xfrm>
          <a:prstGeom prst="roundRect">
            <a:avLst>
              <a:gd name="adj" fmla="val 7976"/>
            </a:avLst>
          </a:prstGeom>
          <a:solidFill>
            <a:schemeClr val="bg2"/>
          </a:solidFill>
          <a:ln/>
        </p:spPr>
      </p:sp>
      <p:sp>
        <p:nvSpPr>
          <p:cNvPr id="13" name="Shape 11"/>
          <p:cNvSpPr/>
          <p:nvPr/>
        </p:nvSpPr>
        <p:spPr>
          <a:xfrm>
            <a:off x="9303791" y="2532888"/>
            <a:ext cx="457200" cy="91440"/>
          </a:xfrm>
          <a:prstGeom prst="roundRect">
            <a:avLst>
              <a:gd name="adj" fmla="val 50000"/>
            </a:avLst>
          </a:prstGeom>
          <a:solidFill>
            <a:schemeClr val="accent1"/>
          </a:solidFill>
          <a:ln/>
        </p:spPr>
      </p:sp>
      <p:sp>
        <p:nvSpPr>
          <p:cNvPr id="14" name="Text 12"/>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Kein Anbieter-Gefängnis</a:t>
            </a:r>
            <a:endParaRPr lang="en-US" sz="2200" dirty="0"/>
          </a:p>
        </p:txBody>
      </p:sp>
      <p:pic>
        <p:nvPicPr>
          <p:cNvPr id="15"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6" name="Text 13"/>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7" name="Text 14"/>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Verwaltung &amp; Import</a:t>
            </a:r>
            <a:endParaRPr lang="en-US" sz="1000" dirty="0"/>
          </a:p>
        </p:txBody>
      </p:sp>
      <p:sp>
        <p:nvSpPr>
          <p:cNvPr id="18" name="Text 15"/>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16</a:t>
            </a:r>
            <a:endParaRPr lang="en-US" sz="1000" dirty="0"/>
          </a:p>
        </p:txBody>
      </p:sp>
    </p:spTree>
  </p:cSld>
  <p:clrMapOvr>
    <a:masterClrMapping/>
  </p:clrMapOvr>
</p:sld>
</file>

<file path=ppt/theme/theme1.xml><?xml version="1.0" encoding="utf-8"?>
<a:theme xmlns:a="http://schemas.openxmlformats.org/drawingml/2006/main" name="HeyButler">
  <a:themeElements>
    <a:clrScheme name="HeyButler">
      <a:dk1>
        <a:srgbClr val="16181D"/>
      </a:dk1>
      <a:lt1>
        <a:srgbClr val="FFFFFF"/>
      </a:lt1>
      <a:dk2>
        <a:srgbClr val="52525B"/>
      </a:dk2>
      <a:lt2>
        <a:srgbClr val="F4F4F5"/>
      </a:lt2>
      <a:accent1>
        <a:srgbClr val="FFD23F"/>
      </a:accent1>
      <a:accent2>
        <a:srgbClr val="E4E4E7"/>
      </a:accent2>
      <a:accent3>
        <a:srgbClr val="3F3F46"/>
      </a:accent3>
      <a:accent4>
        <a:srgbClr val="FFF4C7"/>
      </a:accent4>
      <a:accent5>
        <a:srgbClr val="71717A"/>
      </a:accent5>
      <a:accent6>
        <a:srgbClr val="A1A1AA"/>
      </a:accent6>
      <a:hlink>
        <a:srgbClr val="16181D"/>
      </a:hlink>
      <a:folHlink>
        <a:srgbClr val="52525B"/>
      </a:folHlink>
    </a:clrScheme>
    <a:fontScheme name="HeyButler">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HeyButler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Verwaltung &amp; Import</dc:title>
  <dc:subject>PptxGenJS Presentation</dc:subject>
  <dc:creator>HeyButler</dc:creator>
  <cp:lastModifiedBy>HeyButler</cp:lastModifiedBy>
  <cp:revision>1</cp:revision>
  <dcterms:created xsi:type="dcterms:W3CDTF">2026-10-18T07:12:20Z</dcterms:created>
  <dcterms:modified xsi:type="dcterms:W3CDTF">2026-10-18T07:12:20Z</dcterms:modified>
</cp:coreProperties>
</file>