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slideMasters/slideMaster29.xml" ContentType="application/vnd.openxmlformats-officedocument.presentationml.slideMaster+xml"/>
  <Override PartName="/ppt/slides/slide29.xml" ContentType="application/vnd.openxmlformats-officedocument.presentationml.slide+xml"/>
  <Override PartName="/ppt/slideMasters/slideMaster30.xml" ContentType="application/vnd.openxmlformats-officedocument.presentationml.slideMaster+xml"/>
  <Override PartName="/ppt/slides/slide30.xml" ContentType="application/vnd.openxmlformats-officedocument.presentationml.slide+xml"/>
  <Override PartName="/ppt/slideMasters/slideMaster31.xml" ContentType="application/vnd.openxmlformats-officedocument.presentationml.slideMaster+xml"/>
  <Override PartName="/ppt/slides/slide31.xml" ContentType="application/vnd.openxmlformats-officedocument.presentationml.slide+xml"/>
  <Override PartName="/ppt/slideMasters/slideMaster32.xml" ContentType="application/vnd.openxmlformats-officedocument.presentationml.slideMaster+xml"/>
  <Override PartName="/ppt/slides/slide32.xml" ContentType="application/vnd.openxmlformats-officedocument.presentationml.slide+xml"/>
  <Override PartName="/ppt/slideMasters/slideMaster33.xml" ContentType="application/vnd.openxmlformats-officedocument.presentationml.slideMaster+xml"/>
  <Override PartName="/ppt/slides/slide33.xml" ContentType="application/vnd.openxmlformats-officedocument.presentationml.slide+xml"/>
  <Override PartName="/ppt/slideMasters/slideMaster34.xml" ContentType="application/vnd.openxmlformats-officedocument.presentationml.slideMaster+xml"/>
  <Override PartName="/ppt/slides/slide34.xml" ContentType="application/vnd.openxmlformats-officedocument.presentationml.slide+xml"/>
  <Override PartName="/ppt/slideMasters/slideMaster35.xml" ContentType="application/vnd.openxmlformats-officedocument.presentationml.slideMaster+xml"/>
  <Override PartName="/ppt/slides/slide35.xml" ContentType="application/vnd.openxmlformats-officedocument.presentationml.slide+xml"/>
  <Override PartName="/ppt/slideMasters/slideMaster36.xml" ContentType="application/vnd.openxmlformats-officedocument.presentationml.slideMaster+xml"/>
  <Override PartName="/ppt/slides/slide36.xml" ContentType="application/vnd.openxmlformats-officedocument.presentationml.slide+xml"/>
  <Override PartName="/ppt/slideMasters/slideMaster37.xml" ContentType="application/vnd.openxmlformats-officedocument.presentationml.slideMaster+xml"/>
  <Override PartName="/ppt/slides/slide37.xml" ContentType="application/vnd.openxmlformats-officedocument.presentationml.slide+xml"/>
  <Override PartName="/ppt/slideMasters/slideMaster38.xml" ContentType="application/vnd.openxmlformats-officedocument.presentationml.slideMaster+xml"/>
  <Override PartName="/ppt/slides/slide38.xml" ContentType="application/vnd.openxmlformats-officedocument.presentationml.slide+xml"/>
  <Override PartName="/ppt/slideMasters/slideMaster39.xml" ContentType="application/vnd.openxmlformats-officedocument.presentationml.slideMaster+xml"/>
  <Override PartName="/ppt/slides/slide39.xml" ContentType="application/vnd.openxmlformats-officedocument.presentationml.slide+xml"/>
  <Override PartName="/ppt/slideMasters/slideMaster40.xml" ContentType="application/vnd.openxmlformats-officedocument.presentationml.slideMaster+xml"/>
  <Override PartName="/ppt/slides/slide40.xml" ContentType="application/vnd.openxmlformats-officedocument.presentationml.slide+xml"/>
  <Override PartName="/ppt/slideMasters/slideMaster41.xml" ContentType="application/vnd.openxmlformats-officedocument.presentationml.slideMaster+xml"/>
  <Override PartName="/ppt/slides/slide41.xml" ContentType="application/vnd.openxmlformats-officedocument.presentationml.slide+xml"/>
  <Override PartName="/ppt/slideMasters/slideMaster42.xml" ContentType="application/vnd.openxmlformats-officedocument.presentationml.slideMaster+xml"/>
  <Override PartName="/ppt/slides/slide42.xml" ContentType="application/vnd.openxmlformats-officedocument.presentationml.slide+xml"/>
  <Override PartName="/ppt/slideMasters/slideMaster43.xml" ContentType="application/vnd.openxmlformats-officedocument.presentationml.slideMaster+xml"/>
  <Override PartName="/ppt/slides/slide43.xml" ContentType="application/vnd.openxmlformats-officedocument.presentationml.slide+xml"/>
  <Override PartName="/ppt/slideMasters/slideMaster44.xml" ContentType="application/vnd.openxmlformats-officedocument.presentationml.slideMaster+xml"/>
  <Override PartName="/ppt/slides/slide44.xml" ContentType="application/vnd.openxmlformats-officedocument.presentationml.slide+xml"/>
  <Override PartName="/ppt/slideMasters/slideMaster45.xml" ContentType="application/vnd.openxmlformats-officedocument.presentationml.slideMaster+xml"/>
  <Override PartName="/ppt/slides/slide45.xml" ContentType="application/vnd.openxmlformats-officedocument.presentationml.slide+xml"/>
  <Override PartName="/ppt/slideMasters/slideMaster46.xml" ContentType="application/vnd.openxmlformats-officedocument.presentationml.slideMaster+xml"/>
  <Override PartName="/ppt/slides/slide46.xml" ContentType="application/vnd.openxmlformats-officedocument.presentationml.slide+xml"/>
  <Override PartName="/ppt/slideMasters/slideMaster47.xml" ContentType="application/vnd.openxmlformats-officedocument.presentationml.slideMaster+xml"/>
  <Override PartName="/ppt/slides/slide47.xml" ContentType="application/vnd.openxmlformats-officedocument.presentationml.slide+xml"/>
  <Override PartName="/ppt/slideMasters/slideMaster48.xml" ContentType="application/vnd.openxmlformats-officedocument.presentationml.slideMaster+xml"/>
  <Override PartName="/ppt/slides/slide48.xml" ContentType="application/vnd.openxmlformats-officedocument.presentationml.slide+xml"/>
  <Override PartName="/ppt/slideMasters/slideMaster49.xml" ContentType="application/vnd.openxmlformats-officedocument.presentationml.slideMaster+xml"/>
  <Override PartName="/ppt/slides/slide49.xml" ContentType="application/vnd.openxmlformats-officedocument.presentationml.slide+xml"/>
  <Override PartName="/ppt/slideMasters/slideMaster50.xml" ContentType="application/vnd.openxmlformats-officedocument.presentationml.slideMaster+xml"/>
  <Override PartName="/ppt/slides/slide50.xml" ContentType="application/vnd.openxmlformats-officedocument.presentationml.slide+xml"/>
  <Override PartName="/ppt/slideMasters/slideMaster51.xml" ContentType="application/vnd.openxmlformats-officedocument.presentationml.slideMaster+xml"/>
  <Override PartName="/ppt/slides/slide51.xml" ContentType="application/vnd.openxmlformats-officedocument.presentationml.slide+xml"/>
  <Override PartName="/ppt/slideMasters/slideMaster52.xml" ContentType="application/vnd.openxmlformats-officedocument.presentationml.slideMaster+xml"/>
  <Override PartName="/ppt/slides/slide52.xml" ContentType="application/vnd.openxmlformats-officedocument.presentationml.slide+xml"/>
  <Override PartName="/ppt/slideMasters/slideMaster53.xml" ContentType="application/vnd.openxmlformats-officedocument.presentationml.slideMaster+xml"/>
  <Override PartName="/ppt/slides/slide53.xml" ContentType="application/vnd.openxmlformats-officedocument.presentationml.slide+xml"/>
  <Override PartName="/ppt/slideMasters/slideMaster54.xml" ContentType="application/vnd.openxmlformats-officedocument.presentationml.slideMaster+xml"/>
  <Override PartName="/ppt/slides/slide54.xml" ContentType="application/vnd.openxmlformats-officedocument.presentationml.slide+xml"/>
  <Override PartName="/ppt/slideMasters/slideMaster55.xml" ContentType="application/vnd.openxmlformats-officedocument.presentationml.slideMaster+xml"/>
  <Override PartName="/ppt/slides/slide55.xml" ContentType="application/vnd.openxmlformats-officedocument.presentationml.slide+xml"/>
  <Override PartName="/ppt/slideMasters/slideMaster56.xml" ContentType="application/vnd.openxmlformats-officedocument.presentationml.slideMaster+xml"/>
  <Override PartName="/ppt/slides/slide56.xml" ContentType="application/vnd.openxmlformats-officedocument.presentationml.slide+xml"/>
  <Override PartName="/ppt/slideMasters/slideMaster57.xml" ContentType="application/vnd.openxmlformats-officedocument.presentationml.slideMaster+xml"/>
  <Override PartName="/ppt/slides/slide57.xml" ContentType="application/vnd.openxmlformats-officedocument.presentationml.slide+xml"/>
  <Override PartName="/ppt/slideMasters/slideMaster58.xml" ContentType="application/vnd.openxmlformats-officedocument.presentationml.slideMaster+xml"/>
  <Override PartName="/ppt/slides/slide58.xml" ContentType="application/vnd.openxmlformats-officedocument.presentationml.slide+xml"/>
  <Override PartName="/ppt/slideMasters/slideMaster59.xml" ContentType="application/vnd.openxmlformats-officedocument.presentationml.slideMaster+xml"/>
  <Override PartName="/ppt/slides/slide59.xml" ContentType="application/vnd.openxmlformats-officedocument.presentationml.slide+xml"/>
  <Override PartName="/ppt/slideMasters/slideMaster60.xml" ContentType="application/vnd.openxmlformats-officedocument.presentationml.slideMaster+xml"/>
  <Override PartName="/ppt/slides/slide60.xml" ContentType="application/vnd.openxmlformats-officedocument.presentationml.slide+xml"/>
  <Override PartName="/ppt/slideMasters/slideMaster61.xml" ContentType="application/vnd.openxmlformats-officedocument.presentationml.slideMaster+xml"/>
  <Override PartName="/ppt/slides/slide61.xml" ContentType="application/vnd.openxmlformats-officedocument.presentationml.slide+xml"/>
  <Override PartName="/ppt/slideMasters/slideMaster62.xml" ContentType="application/vnd.openxmlformats-officedocument.presentationml.slideMaster+xml"/>
  <Override PartName="/ppt/slides/slide62.xml" ContentType="application/vnd.openxmlformats-officedocument.presentationml.slide+xml"/>
  <Override PartName="/ppt/slideMasters/slideMaster63.xml" ContentType="application/vnd.openxmlformats-officedocument.presentationml.slideMaster+xml"/>
  <Override PartName="/ppt/slides/slide63.xml" ContentType="application/vnd.openxmlformats-officedocument.presentationml.slide+xml"/>
  <Override PartName="/ppt/slideMasters/slideMaster64.xml" ContentType="application/vnd.openxmlformats-officedocument.presentationml.slideMaster+xml"/>
  <Override PartName="/ppt/slides/slide64.xml" ContentType="application/vnd.openxmlformats-officedocument.presentationml.slide+xml"/>
  <Override PartName="/ppt/slideMasters/slideMaster65.xml" ContentType="application/vnd.openxmlformats-officedocument.presentationml.slideMaster+xml"/>
  <Override PartName="/ppt/slides/slide65.xml" ContentType="application/vnd.openxmlformats-officedocument.presentationml.slide+xml"/>
  <Override PartName="/ppt/slideMasters/slideMaster66.xml" ContentType="application/vnd.openxmlformats-officedocument.presentationml.slideMaster+xml"/>
  <Override PartName="/ppt/slides/slide66.xml" ContentType="application/vnd.openxmlformats-officedocument.presentationml.slide+xml"/>
  <Override PartName="/ppt/slideMasters/slideMaster67.xml" ContentType="application/vnd.openxmlformats-officedocument.presentationml.slideMaster+xml"/>
  <Override PartName="/ppt/slides/slide67.xml" ContentType="application/vnd.openxmlformats-officedocument.presentationml.slide+xml"/>
  <Override PartName="/ppt/slideMasters/slideMaster68.xml" ContentType="application/vnd.openxmlformats-officedocument.presentationml.slideMaster+xml"/>
  <Override PartName="/ppt/slides/slide68.xml" ContentType="application/vnd.openxmlformats-officedocument.presentationml.slide+xml"/>
  <Override PartName="/ppt/slideMasters/slideMaster69.xml" ContentType="application/vnd.openxmlformats-officedocument.presentationml.slideMaster+xml"/>
  <Override PartName="/ppt/slides/slide69.xml" ContentType="application/vnd.openxmlformats-officedocument.presentationml.slide+xml"/>
  <Override PartName="/ppt/slideMasters/slideMaster70.xml" ContentType="application/vnd.openxmlformats-officedocument.presentationml.slideMaster+xml"/>
  <Override PartName="/ppt/slides/slide70.xml" ContentType="application/vnd.openxmlformats-officedocument.presentationml.slide+xml"/>
  <Override PartName="/ppt/slideMasters/slideMaster71.xml" ContentType="application/vnd.openxmlformats-officedocument.presentationml.slideMaster+xml"/>
  <Override PartName="/ppt/slides/slide71.xml" ContentType="application/vnd.openxmlformats-officedocument.presentationml.slide+xml"/>
  <Override PartName="/ppt/slideMasters/slideMaster72.xml" ContentType="application/vnd.openxmlformats-officedocument.presentationml.slideMaster+xml"/>
  <Override PartName="/ppt/slides/slide72.xml" ContentType="application/vnd.openxmlformats-officedocument.presentationml.slide+xml"/>
  <Override PartName="/ppt/slideMasters/slideMaster73.xml" ContentType="application/vnd.openxmlformats-officedocument.presentationml.slideMaster+xml"/>
  <Override PartName="/ppt/slides/slide73.xml" ContentType="application/vnd.openxmlformats-officedocument.presentationml.slide+xml"/>
  <Override PartName="/ppt/slideMasters/slideMaster74.xml" ContentType="application/vnd.openxmlformats-officedocument.presentationml.slideMaster+xml"/>
  <Override PartName="/ppt/slides/slide74.xml" ContentType="application/vnd.openxmlformats-officedocument.presentationml.slide+xml"/>
  <Override PartName="/ppt/slideMasters/slideMaster75.xml" ContentType="application/vnd.openxmlformats-officedocument.presentationml.slideMaster+xml"/>
  <Override PartName="/ppt/slides/slide75.xml" ContentType="application/vnd.openxmlformats-officedocument.presentationml.slide+xml"/>
  <Override PartName="/ppt/slideMasters/slideMaster76.xml" ContentType="application/vnd.openxmlformats-officedocument.presentationml.slideMaster+xml"/>
  <Override PartName="/ppt/slides/slide76.xml" ContentType="application/vnd.openxmlformats-officedocument.presentationml.slide+xml"/>
  <Override PartName="/ppt/slideMasters/slideMaster77.xml" ContentType="application/vnd.openxmlformats-officedocument.presentationml.slideMaster+xml"/>
  <Override PartName="/ppt/slides/slide77.xml" ContentType="application/vnd.openxmlformats-officedocument.presentationml.slide+xml"/>
  <Override PartName="/ppt/slideMasters/slideMaster78.xml" ContentType="application/vnd.openxmlformats-officedocument.presentationml.slideMaster+xml"/>
  <Override PartName="/ppt/slides/slide78.xml" ContentType="application/vnd.openxmlformats-officedocument.presentationml.slide+xml"/>
  <Override PartName="/ppt/slideMasters/slideMaster79.xml" ContentType="application/vnd.openxmlformats-officedocument.presentationml.slideMaster+xml"/>
  <Override PartName="/ppt/slides/slide79.xml" ContentType="application/vnd.openxmlformats-officedocument.presentationml.slide+xml"/>
  <Override PartName="/ppt/slideMasters/slideMaster80.xml" ContentType="application/vnd.openxmlformats-officedocument.presentationml.slideMaster+xml"/>
  <Override PartName="/ppt/slides/slide80.xml" ContentType="application/vnd.openxmlformats-officedocument.presentationml.slide+xml"/>
  <Override PartName="/ppt/slideMasters/slideMaster81.xml" ContentType="application/vnd.openxmlformats-officedocument.presentationml.slideMaster+xml"/>
  <Override PartName="/ppt/slides/slide81.xml" ContentType="application/vnd.openxmlformats-officedocument.presentationml.slide+xml"/>
  <Override PartName="/ppt/slideMasters/slideMaster82.xml" ContentType="application/vnd.openxmlformats-officedocument.presentationml.slideMaster+xml"/>
  <Override PartName="/ppt/slides/slide82.xml" ContentType="application/vnd.openxmlformats-officedocument.presentationml.slide+xml"/>
  <Override PartName="/ppt/slideMasters/slideMaster83.xml" ContentType="application/vnd.openxmlformats-officedocument.presentationml.slideMaster+xml"/>
  <Override PartName="/ppt/slides/slide83.xml" ContentType="application/vnd.openxmlformats-officedocument.presentationml.slide+xml"/>
  <Override PartName="/ppt/slideMasters/slideMaster84.xml" ContentType="application/vnd.openxmlformats-officedocument.presentationml.slideMaster+xml"/>
  <Override PartName="/ppt/slides/slide84.xml" ContentType="application/vnd.openxmlformats-officedocument.presentationml.slide+xml"/>
  <Override PartName="/ppt/slideMasters/slideMaster85.xml" ContentType="application/vnd.openxmlformats-officedocument.presentationml.slideMaster+xml"/>
  <Override PartName="/ppt/slides/slide85.xml" ContentType="application/vnd.openxmlformats-officedocument.presentationml.slide+xml"/>
  <Override PartName="/ppt/slideMasters/slideMaster86.xml" ContentType="application/vnd.openxmlformats-officedocument.presentationml.slideMaster+xml"/>
  <Override PartName="/ppt/slides/slide86.xml" ContentType="application/vnd.openxmlformats-officedocument.presentationml.slide+xml"/>
  <Override PartName="/ppt/slideMasters/slideMaster87.xml" ContentType="application/vnd.openxmlformats-officedocument.presentationml.slideMaster+xml"/>
  <Override PartName="/ppt/slides/slide87.xml" ContentType="application/vnd.openxmlformats-officedocument.presentationml.slide+xml"/>
  <Override PartName="/ppt/slideMasters/slideMaster88.xml" ContentType="application/vnd.openxmlformats-officedocument.presentationml.slideMaster+xml"/>
  <Override PartName="/ppt/slides/slide88.xml" ContentType="application/vnd.openxmlformats-officedocument.presentationml.slide+xml"/>
  <Override PartName="/ppt/slideMasters/slideMaster89.xml" ContentType="application/vnd.openxmlformats-officedocument.presentationml.slideMaster+xml"/>
  <Override PartName="/ppt/slides/slide89.xml" ContentType="application/vnd.openxmlformats-officedocument.presentationml.slide+xml"/>
  <Override PartName="/ppt/slideMasters/slideMaster90.xml" ContentType="application/vnd.openxmlformats-officedocument.presentationml.slideMaster+xml"/>
  <Override PartName="/ppt/slides/slide9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 id="310" r:id="rId56"/>
    <p:sldId id="311" r:id="rId57"/>
    <p:sldId id="312" r:id="rId58"/>
    <p:sldId id="313" r:id="rId59"/>
    <p:sldId id="314" r:id="rId60"/>
    <p:sldId id="315" r:id="rId61"/>
    <p:sldId id="316" r:id="rId62"/>
    <p:sldId id="317" r:id="rId63"/>
    <p:sldId id="318" r:id="rId64"/>
    <p:sldId id="319" r:id="rId65"/>
    <p:sldId id="320" r:id="rId66"/>
    <p:sldId id="321" r:id="rId67"/>
    <p:sldId id="322" r:id="rId68"/>
    <p:sldId id="323" r:id="rId69"/>
    <p:sldId id="324" r:id="rId70"/>
    <p:sldId id="325" r:id="rId71"/>
    <p:sldId id="326" r:id="rId72"/>
    <p:sldId id="327" r:id="rId73"/>
    <p:sldId id="328" r:id="rId74"/>
    <p:sldId id="329" r:id="rId75"/>
    <p:sldId id="330" r:id="rId76"/>
    <p:sldId id="331" r:id="rId77"/>
    <p:sldId id="332" r:id="rId78"/>
    <p:sldId id="333" r:id="rId79"/>
    <p:sldId id="334" r:id="rId80"/>
    <p:sldId id="335" r:id="rId81"/>
    <p:sldId id="336" r:id="rId82"/>
    <p:sldId id="337" r:id="rId83"/>
    <p:sldId id="338" r:id="rId84"/>
    <p:sldId id="339" r:id="rId85"/>
    <p:sldId id="340" r:id="rId86"/>
    <p:sldId id="341" r:id="rId87"/>
    <p:sldId id="342" r:id="rId88"/>
    <p:sldId id="343" r:id="rId89"/>
    <p:sldId id="344" r:id="rId90"/>
    <p:sldId id="345" r:id="rId91"/>
  </p:sldIdLst>
  <p:notesMasterIdLst>
    <p:notesMasterId r:id="rId92"/>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3" Type="http://schemas.openxmlformats.org/officeDocument/2006/relationships/slide" Target="slides/slide52.xml"/><Relationship Id="rId54" Type="http://schemas.openxmlformats.org/officeDocument/2006/relationships/slide" Target="slides/slide53.xml"/><Relationship Id="rId55" Type="http://schemas.openxmlformats.org/officeDocument/2006/relationships/slide" Target="slides/slide54.xml"/><Relationship Id="rId56" Type="http://schemas.openxmlformats.org/officeDocument/2006/relationships/slide" Target="slides/slide55.xml"/><Relationship Id="rId57" Type="http://schemas.openxmlformats.org/officeDocument/2006/relationships/slide" Target="slides/slide56.xml"/><Relationship Id="rId58" Type="http://schemas.openxmlformats.org/officeDocument/2006/relationships/slide" Target="slides/slide57.xml"/><Relationship Id="rId59" Type="http://schemas.openxmlformats.org/officeDocument/2006/relationships/slide" Target="slides/slide58.xml"/><Relationship Id="rId60" Type="http://schemas.openxmlformats.org/officeDocument/2006/relationships/slide" Target="slides/slide59.xml"/><Relationship Id="rId61" Type="http://schemas.openxmlformats.org/officeDocument/2006/relationships/slide" Target="slides/slide60.xml"/><Relationship Id="rId62" Type="http://schemas.openxmlformats.org/officeDocument/2006/relationships/slide" Target="slides/slide61.xml"/><Relationship Id="rId63" Type="http://schemas.openxmlformats.org/officeDocument/2006/relationships/slide" Target="slides/slide62.xml"/><Relationship Id="rId64" Type="http://schemas.openxmlformats.org/officeDocument/2006/relationships/slide" Target="slides/slide63.xml"/><Relationship Id="rId65" Type="http://schemas.openxmlformats.org/officeDocument/2006/relationships/slide" Target="slides/slide64.xml"/><Relationship Id="rId66" Type="http://schemas.openxmlformats.org/officeDocument/2006/relationships/slide" Target="slides/slide65.xml"/><Relationship Id="rId67" Type="http://schemas.openxmlformats.org/officeDocument/2006/relationships/slide" Target="slides/slide66.xml"/><Relationship Id="rId68" Type="http://schemas.openxmlformats.org/officeDocument/2006/relationships/slide" Target="slides/slide67.xml"/><Relationship Id="rId69" Type="http://schemas.openxmlformats.org/officeDocument/2006/relationships/slide" Target="slides/slide68.xml"/><Relationship Id="rId70" Type="http://schemas.openxmlformats.org/officeDocument/2006/relationships/slide" Target="slides/slide69.xml"/><Relationship Id="rId71" Type="http://schemas.openxmlformats.org/officeDocument/2006/relationships/slide" Target="slides/slide70.xml"/><Relationship Id="rId72" Type="http://schemas.openxmlformats.org/officeDocument/2006/relationships/slide" Target="slides/slide71.xml"/><Relationship Id="rId73" Type="http://schemas.openxmlformats.org/officeDocument/2006/relationships/slide" Target="slides/slide72.xml"/><Relationship Id="rId74" Type="http://schemas.openxmlformats.org/officeDocument/2006/relationships/slide" Target="slides/slide73.xml"/><Relationship Id="rId75" Type="http://schemas.openxmlformats.org/officeDocument/2006/relationships/slide" Target="slides/slide74.xml"/><Relationship Id="rId76" Type="http://schemas.openxmlformats.org/officeDocument/2006/relationships/slide" Target="slides/slide75.xml"/><Relationship Id="rId77" Type="http://schemas.openxmlformats.org/officeDocument/2006/relationships/slide" Target="slides/slide76.xml"/><Relationship Id="rId78" Type="http://schemas.openxmlformats.org/officeDocument/2006/relationships/slide" Target="slides/slide77.xml"/><Relationship Id="rId79" Type="http://schemas.openxmlformats.org/officeDocument/2006/relationships/slide" Target="slides/slide78.xml"/><Relationship Id="rId80" Type="http://schemas.openxmlformats.org/officeDocument/2006/relationships/slide" Target="slides/slide79.xml"/><Relationship Id="rId81" Type="http://schemas.openxmlformats.org/officeDocument/2006/relationships/slide" Target="slides/slide80.xml"/><Relationship Id="rId82" Type="http://schemas.openxmlformats.org/officeDocument/2006/relationships/slide" Target="slides/slide81.xml"/><Relationship Id="rId83" Type="http://schemas.openxmlformats.org/officeDocument/2006/relationships/slide" Target="slides/slide82.xml"/><Relationship Id="rId84" Type="http://schemas.openxmlformats.org/officeDocument/2006/relationships/slide" Target="slides/slide83.xml"/><Relationship Id="rId85" Type="http://schemas.openxmlformats.org/officeDocument/2006/relationships/slide" Target="slides/slide84.xml"/><Relationship Id="rId86" Type="http://schemas.openxmlformats.org/officeDocument/2006/relationships/slide" Target="slides/slide85.xml"/><Relationship Id="rId87" Type="http://schemas.openxmlformats.org/officeDocument/2006/relationships/slide" Target="slides/slide86.xml"/><Relationship Id="rId88" Type="http://schemas.openxmlformats.org/officeDocument/2006/relationships/slide" Target="slides/slide87.xml"/><Relationship Id="rId89" Type="http://schemas.openxmlformats.org/officeDocument/2006/relationships/slide" Target="slides/slide88.xml"/><Relationship Id="rId90" Type="http://schemas.openxmlformats.org/officeDocument/2006/relationships/slide" Target="slides/slide89.xml"/><Relationship Id="rId91" Type="http://schemas.openxmlformats.org/officeDocument/2006/relationships/slide" Target="slides/slide90.xml"/><Relationship Id="rId92" Type="http://schemas.openxmlformats.org/officeDocument/2006/relationships/notesMaster" Target="notesMasters/notesMaster1.xml"/><Relationship Id="rId93" Type="http://schemas.openxmlformats.org/officeDocument/2006/relationships/presProps" Target="presProps.xml"/><Relationship Id="rId94" Type="http://schemas.openxmlformats.org/officeDocument/2006/relationships/viewProps" Target="viewProps.xml"/><Relationship Id="rId95" Type="http://schemas.openxmlformats.org/officeDocument/2006/relationships/theme" Target="theme/theme1.xml"/><Relationship Id="rId96"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_rels/notesSlide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xml"/>
		</Relationships>
</file>

<file path=ppt/notesSlides/_rels/notesSlide3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1.xml"/>
		</Relationships>
</file>

<file path=ppt/notesSlides/_rels/notesSlide3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2.xml"/>
		</Relationships>
</file>

<file path=ppt/notesSlides/_rels/notesSlide3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3.xml"/>
		</Relationships>
</file>

<file path=ppt/notesSlides/_rels/notesSlide3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4.xml"/>
		</Relationships>
</file>

<file path=ppt/notesSlides/_rels/notesSlide3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5.xml"/>
		</Relationships>
</file>

<file path=ppt/notesSlides/_rels/notesSlide3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6.xml"/>
		</Relationships>
</file>

<file path=ppt/notesSlides/_rels/notesSlide3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7.xml"/>
		</Relationships>
</file>

<file path=ppt/notesSlides/_rels/notesSlide3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8.xml"/>
		</Relationships>
</file>

<file path=ppt/notesSlides/_rels/notesSlide3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9.xml"/>
		</Relationships>
</file>

<file path=ppt/notesSlides/_rels/notesSlide4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0.xml"/>
		</Relationships>
</file>

<file path=ppt/notesSlides/_rels/notesSlide4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1.xml"/>
		</Relationships>
</file>

<file path=ppt/notesSlides/_rels/notesSlide4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2.xml"/>
		</Relationships>
</file>

<file path=ppt/notesSlides/_rels/notesSlide4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3.xml"/>
		</Relationships>
</file>

<file path=ppt/notesSlides/_rels/notesSlide4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4.xml"/>
		</Relationships>
</file>

<file path=ppt/notesSlides/_rels/notesSlide4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5.xml"/>
		</Relationships>
</file>

<file path=ppt/notesSlides/_rels/notesSlide4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6.xml"/>
		</Relationships>
</file>

<file path=ppt/notesSlides/_rels/notesSlide4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7.xml"/>
		</Relationships>
</file>

<file path=ppt/notesSlides/_rels/notesSlide4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8.xml"/>
		</Relationships>
</file>

<file path=ppt/notesSlides/_rels/notesSlide4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9.xml"/>
		</Relationships>
</file>

<file path=ppt/notesSlides/_rels/notesSlide5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0.xml"/>
		</Relationships>
</file>

<file path=ppt/notesSlides/_rels/notesSlide5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1.xml"/>
		</Relationships>
</file>

<file path=ppt/notesSlides/_rels/notesSlide5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2.xml"/>
		</Relationships>
</file>

<file path=ppt/notesSlides/_rels/notesSlide5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3.xml"/>
		</Relationships>
</file>

<file path=ppt/notesSlides/_rels/notesSlide5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4.xml"/>
		</Relationships>
</file>

<file path=ppt/notesSlides/_rels/notesSlide5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5.xml"/>
		</Relationships>
</file>

<file path=ppt/notesSlides/_rels/notesSlide5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6.xml"/>
		</Relationships>
</file>

<file path=ppt/notesSlides/_rels/notesSlide5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7.xml"/>
		</Relationships>
</file>

<file path=ppt/notesSlides/_rels/notesSlide5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8.xml"/>
		</Relationships>
</file>

<file path=ppt/notesSlides/_rels/notesSlide5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9.xml"/>
		</Relationships>
</file>

<file path=ppt/notesSlides/_rels/notesSlide6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0.xml"/>
		</Relationships>
</file>

<file path=ppt/notesSlides/_rels/notesSlide6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1.xml"/>
		</Relationships>
</file>

<file path=ppt/notesSlides/_rels/notesSlide6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2.xml"/>
		</Relationships>
</file>

<file path=ppt/notesSlides/_rels/notesSlide6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3.xml"/>
		</Relationships>
</file>

<file path=ppt/notesSlides/_rels/notesSlide6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4.xml"/>
		</Relationships>
</file>

<file path=ppt/notesSlides/_rels/notesSlide6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5.xml"/>
		</Relationships>
</file>

<file path=ppt/notesSlides/_rels/notesSlide6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6.xml"/>
		</Relationships>
</file>

<file path=ppt/notesSlides/_rels/notesSlide6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7.xml"/>
		</Relationships>
</file>

<file path=ppt/notesSlides/_rels/notesSlide6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8.xml"/>
		</Relationships>
</file>

<file path=ppt/notesSlides/_rels/notesSlide6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9.xml"/>
		</Relationships>
</file>

<file path=ppt/notesSlides/_rels/notesSlide7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0.xml"/>
		</Relationships>
</file>

<file path=ppt/notesSlides/_rels/notesSlide7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1.xml"/>
		</Relationships>
</file>

<file path=ppt/notesSlides/_rels/notesSlide7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2.xml"/>
		</Relationships>
</file>

<file path=ppt/notesSlides/_rels/notesSlide7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3.xml"/>
		</Relationships>
</file>

<file path=ppt/notesSlides/_rels/notesSlide7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4.xml"/>
		</Relationships>
</file>

<file path=ppt/notesSlides/_rels/notesSlide7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5.xml"/>
		</Relationships>
</file>

<file path=ppt/notesSlides/_rels/notesSlide7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6.xml"/>
		</Relationships>
</file>

<file path=ppt/notesSlides/_rels/notesSlide7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7.xml"/>
		</Relationships>
</file>

<file path=ppt/notesSlides/_rels/notesSlide7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8.xml"/>
		</Relationships>
</file>

<file path=ppt/notesSlides/_rels/notesSlide7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9.xml"/>
		</Relationships>
</file>

<file path=ppt/notesSlides/_rels/notesSlide8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0.xml"/>
		</Relationships>
</file>

<file path=ppt/notesSlides/_rels/notesSlide8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1.xml"/>
		</Relationships>
</file>

<file path=ppt/notesSlides/_rels/notesSlide8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2.xml"/>
		</Relationships>
</file>

<file path=ppt/notesSlides/_rels/notesSlide8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3.xml"/>
		</Relationships>
</file>

<file path=ppt/notesSlides/_rels/notesSlide8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4.xml"/>
		</Relationships>
</file>

<file path=ppt/notesSlides/_rels/notesSlide8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5.xml"/>
		</Relationships>
</file>

<file path=ppt/notesSlides/_rels/notesSlide8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6.xml"/>
		</Relationships>
</file>

<file path=ppt/notesSlides/_rels/notesSlide8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7.xml"/>
		</Relationships>
</file>

<file path=ppt/notesSlides/_rels/notesSlide8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8.xml"/>
		</Relationships>
</file>

<file path=ppt/notesSlides/_rels/notesSlide8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9.xml"/>
		</Relationships>
</file>

<file path=ppt/notesSlides/_rels/notesSlide9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Dieser Teil zeigt HeyButler ganz konkret. Auf jeder Folie steht ein Satz, so wie man ihn dem Butler sagt, und darunter, was dann passiert. Wir beginnen mit Fällen für alle Betriebe, gehen dann durch die Branchen und enden mit Team, Verbindungen und Einstellungen. Alles, was schreibt oder versendet, kommt erst als Bestätigungskarte.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Zuerst die Fälle, die in jedem Betrieb vorkommen, egal ob Handwerk, Büro oder Praxis: der Überblick am Morgen, Belege ablegen und prüfen, Rechnungen schreiben und bezahlen, Fristen und Termine im Blick behalten. Diese Fälle funktionieren in allen Branchenpaketen gleich. Bei jedem Fall siehst Du auch, welcher Bildschirm in der App gezeigt wird.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Der einfachste Satz ist ein Gruß. Der Butler antwortet mit dem Überblick: was er seit gestern abgelegt und erkannt hat, was auf Dich wartet, etwa Belege zum Prüfen oder Freigaben, und welche Fristen kommen. Jeder Punkt ist antippbar. Auf Wunsch kommt dieser Bericht morgens von selbst aufs Handy.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Wer wenig Zeit hat, fragt nur das. Der Butler zeigt alle Aufgaben, die auf Dich warten: unsichere Belege zum Prüfen, Freigaben, offene Rückfragen. Die dringendsten stehen oben. Du erledigst sie direkt in der Karte, ohne eine andere Seite zu öffnen. Was erledigt ist, verschwindet aus der Liste.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Du fotografierst einen Beleg oder ziehst eine Datei in den Chat. Der Butler erkennt, was es ist, legt es in den richtigen Ordner, füllt die Felder und merkt sich zu jedem Wert die Fundstelle. Zahlungs- und Skontofristen legt er gleich an. Ist er unsicher, fragt er mit einer Rückfrage-Karte nach.</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Jede Zahl lässt sich nachprüfen. Fragst Du, woher ein Wert kommt, öffnet der Butler das Dokument an der Stelle und markiert sie gelb. Das funktioniert auch bei Fotos und Scans. Fehlt die genaue Position, zeigt er die Seite und das wörtliche Zitat. So musst Du der KI nicht blind vertrauen.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Kleine Änderungen gehen per Satz. Der Butler findet die Rechnung an ihrer Nummer, zeigt Dir eine Bestätigungskarte und setzt nach Deinem Ja das Schlagwort bezahlt. Eine laufende Skonto-Erinnerung fällt weg. Die Änderung steht im Protokoll, mit Zeit und Person. Das geht genauso für Felder wie Projekt oder Kostenstelle.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Der Butler zeigt alle offenen Eingangsrechnungen mit Betrag, Fälligkeit und laufendem Skonto, die Summe steht oben. Du siehst sofort, was diese Woche raus muss. Aus jeder Zeile öffnest Du den Beleg oder markierst ihn als bezahlt. Der intelligente Ordner Offene Rechnungen zeigt dieselbe Liste in der Ablage.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Wiederkehrende Regeln beschreibst Du in einem Satz. Der Butler baut daraus einen Ablauf mit Bedingung und Freigabe-Schritt und zeigt Dir eine Vorschau, auch einen Probelauf mit einem echten Beleg. Erst wenn Du speicherst, gilt der Ablauf. Ab dann landet jede große Rechnung automatisch beim Chef zur Freigabe.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Für den Chef unterwegs: Alle Freigaben stehen in einer Karte, jede mit Vorschau des Belegs und der Regel, die sie ausgelöst hat. Mit einem Tipp gibst Du frei oder lehnst ab, auf Wunsch mit Begründung. Die Entscheidung steht im Protokoll. Im Urlaub gehen Freigaben an die eingerichtete Vertretung.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Der Butler schreibt die Rechnung als Entwurf: Briefkopf, Kunde, Positionen und die nächste Nummer aus dem Nummernkreis. Du prüfst im Editor und exportierst als PDF oder als E-Rechnung im Format XRechnung oder ZUGFeRD. Verschickt wird nur nach Deiner Bestätigung. Die Rechnung landet als Ausgangsrechnung in der Ablage mit Frist Zahlungseingang prüfen.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E-Rechnungen liest HeyButler direkt aus der Datei, ganz ohne KI und ohne Raten. Dabei prüft er, ob Pflichtangaben fehlen und ob Summen und Steuer stimmen. Fehlt etwas, siehst Du einen klaren Hinweis, und der Butler kann eine Rückfrage an den Lieferanten entwerfen. Seit 2025 muss jeder Betrieb E-Rechnungen empfangen können.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Der Butler schreibt Briefe und Mails für Dich. Er nimmt Fakten aus der Ablage, etwa Bestellnummer und ursprünglichen Liefertermin, und schreibt im passenden Ton. Wenn Du es erlaubst, klingt er wie Du. Du bearbeitest den Entwurf oder schickst ihn direkt, aber immer erst nach Deinem Ja.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Der Butler zeigt alle überfälligen Ausgangsrechnungen mit der nächsten Mahnstufe. Für jede kann er eine Mahnung als Entwurf vorbereiten, freundlich bei der ersten, deutlicher bei der nächsten. Verschickt wird nie automatisch. Du prüfst und schickst selbst. Geht ein Zahlungseingang ein, fällt die Rechnung aus der Liste.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Du lädst den Kontoauszug als Datei hoch, ein Bankzugang ist nicht nötig. Der Butler ordnet jede Zahlung der passenden Rechnung zu, an Betrag, Nummer und Name. In der Bestätigungskarte siehst Du alle Treffer und kannst einzelne abwählen. Nach Deinem Ja sind die Rechnungen als bezahlt markiert. Doppelte Buchungen erkennt 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Ein häufiger Betrug: Eine Rechnung kommt mit geänderter Bankverbindung. HeyButler fällt das auf, er zeigt eine ruhige Warnkarte mit alter und neuer IBAN und sperrt den Beleg für den Zahlungs-Export. Der Butler erklärt den Grund und empfiehlt, beim Lieferanten unter der bekannten Nummer nachzufragen. Danach markierst Du die Rechnung als sicher.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Der Butler sammelt alle Fristen der Woche aus allen Ordnern, die Du sehen darfst: Zahlungsziele, Skonto, Kündigungen, Einsprüche. Bei jeder steht, aus welchem Dokument sie stammt und wer verantwortlich ist. In der Karte hakst Du sie ab, verschiebst sie oder gibst sie an jemanden weiter.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Erinnerungen setzt Du nebenbei. Der Butler versteht das Datum, verknüpft die Erinnerung mit dem passenden Dokument und zeigt Dir eine Bestätigungskarte. Am Freitag meldet er sich auf der Seite Heute und auf Wunsch per Push-Nachricht auf dem Handy. Ein Tipp öffnet direkt das Angebot.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Termine trägst Du per Satz ein. Der Butler prüft Deinen Kalender, warnt bei Überschneidungen und schlägt freie Zeiten vor. Ist Outlook verbunden, kann er nach Deiner Bestätigung eine Einladung verschicken. Termine, die in Briefen oder Mails stehen, erkennt er und bietet sie Dir als Vorschlag an.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Regelmäßige Berichte richtest Du per Satz ein. Der Butler legt einen Zeitplan-Auftrag an und zeigt ihn Dir zur Bestätigung. Jeden Montag um acht läuft er mit genau Deinen Rechten und schickt die Zusammenfassung in den Chat und auf Wunsch aufs Handy. Pausieren oder ändern geht in Automationen.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Fehlt eine Dokumentart, legst Du sie per Satz an. Der Butler zeigt Name, Felder und Erkennungswörter als Karte, nach Deinem Ja gibt es die Art. Ab dann erkennt er passende Dokumente und schlägt vor, sie in den Ordner mit den neuen Feldern zu legen. Wiederkehrende Absender lernt er als Vorlage.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Suchen funktioniert mit normalen Sätzen. Der Butler erkennt Dokumentart, Absender, Betrag und Zeitraum und setzt daraus Filter, die Du oben als Chips siehst. Jeder Treffer zeigt die passende Textstelle markiert. Auch Wortteile werden gefunden, beton findet also Transportbeton, und Rechnungsnummern genauso.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Jetzt die Branchen, angefangen mit Bau und Handwerk. Hier ist HeyButler am weitesten ausgebaut: Projekte mit Bautagebuch, Mängeln, Lieferscheinen und Bürgschaften. Dazu Elektro- und SHK-Betriebe mit Anlagen und Wartungen, Architekturbüros mit HOAI-Phasen und Kfz-Werkstätten mit Fahrzeugakten. Viele dieser Fälle passieren direkt auf der Baustelle, am Handy und oft ohne Netz.</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Auf der Baustelle tippt niemand gern. Der Bauleiter spricht seinen Satz ins Handy, der Butler füllt den Bautagebuch-Eintrag vor: Personal, Wetter, Arbeiten, Projekt. Er prüft, schickt ab, fertig. Ohne Netz wartet der Eintrag auf dem Handy und geht später raus. Der Eintrag liegt als PDF im Projektordner.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Ein Foto und ein Satz reichen. Der Butler legt eine Mängelanzeige im Projekt an, mit Foto, Ort und Beschreibung, und schlägt eine Frist zur Beseitigung vor. Der Ablauf Mängel nachhalten erinnert, wenn sich nichts tut. Ist der Mangel behoben, hakst Du ihn ab, alles bleibt im Projekt dokumentiert.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Diese Aktion gibt es fertig in der Bibliothek. Der Monteur fotografiert den Lieferschein, der Butler findet die Bestellung über die Nummer und vergleicht Mengen und Artikel. Abweichungen markiert er und schlägt eine Rückfrage an den Lieferanten vor. Kommt später die Rechnung, hängt er sie an dieselbe Kette.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Der Chef will wissen, wo das Projekt steht. Der Butler zählt alle Eingangsrechnungen des Projekts zusammen, auf Wunsch nach Lieferant oder Kostenstelle aufgeteilt, als Diagramm im Chat. Hinter jeder Zahl stehen die Belege, ein Tipp öffnet sie. Die Übersicht lässt sich auf der Seite Heute anheften.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Bürgschaften binden Geld und werden gern vergessen. Der Butler zeigt alle Bürgschaften mit Betrag, Projekt und Ablaufdatum. Rechtzeitig vorher erinnert er, ob eine Rückgabe oder Verlängerung geklärt werden muss, und entwirft auf Wunsch das Schreiben an den Auftraggeber oder die Bank.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Ohne gültige Freistellungsbescheinigung droht der Steuerabzug bei Bauleistungen. Der Butler liest das Gültigkeitsdatum aus der Bescheinigung und antwortet mit Quelle. Läuft sie bald ab, erinnert er von selbst und entwirft eine Anfrage an den Nachunternehmer. Dasselbe gilt für den Nachweis nach Paragraf dreizehn b.</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Der Butler legt einen Terminvorschlag im Projektkalender an, sichtbar für alle Beteiligten, und lädt den Bauherrn nach Deiner Bestätigung über Outlook ein. Nach der Abnahme mit Protokoll merkt der Ablauf die Gewährleistungsfrist vor. So meldet sich das Projekt Jahre später rechtzeitig vor Ablauf.</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Werkzeug und Geräte verschwinden gern. Im Inventar steht, wer was hat und seit wann. Ausgeben und zurücknehmen geht per Satz, mit Bestätigung. Jedes Gerät kann einen QR-Code bekommen, den man mit dem Handy scannt. Prüftermine wie die DGUV-Prüfung meldet der Butler rechtzeitig.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Der Butler zeigt alle Anlagen, deren Wartung oder Prüfung im nächsten Monat fällig ist, mit Kunde und Wartungsvertrag. Für jede kann er eine Terminanfrage an den Kunden entwerfen. Vor Ort füllt der Monteur das Wartungsprotokoll am Handy aus, das nächste Datum rechnet HeyButler selbst.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Bei der Heizungsförderung muss der Antrag vor Beginn der Arbeiten gestellt sein. Der Butler sucht im Kundenordner nach dem Antrag und antwortet mit Quelle. Findet er keinen, sagt er das ehrlich und legt eine Erinnerung vor dem geplanten Maßnahmenbeginn an. Die Frist für den Nachweis behält er ebenfalls im Blick.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Architekturbüros sehen je Projekt die aktuelle Leistungsphase. Der Butler zeigt, welche Phasen abgeschlossen und abgerechnet sind und wo das Honorar noch offen ist. Mit dem Formular Leistungsphase abschließen wird die Phase dokumentiert, und die Honorarrechnung für diese Phase kann als Entwurf entstehen.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Änderungen sollten vor der Ausführung geklärt sein. Der Butler füllt die Nachtragsanzeige mit Projekt und Beschreibung vor. Ein Ablauf sorgt dafür, dass der Nachtrag geklärt wird, bevor gebaut wird. Bei einem Änderungsbegehren merkt er die dreißig Tage zur Einigung vor. Alles liegt im Projektordner.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Steht ein Kunde an der Annahme, reicht das Kennzeichen. Der Butler öffnet den Fahrzeugordner und zeigt die letzten Aufträge, die nächste Hauptuntersuchung und laufende Garantien. Jeder Eintrag verweist auf den Beleg. So sieht die Annahme in Sekunden, was zuletzt gemacht wurde.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Ein Ablauf vergleicht jede Rechnung mit dem Kostenvoranschlag. Fragst Du nach, zeigt der Butler die Differenz und welche Positionen dazugekommen sind. Er prüft auch, ob der Kunde Mehrkosten freigegeben hat. Fehlt die Freigabe, bekommst Du einen Hinweis, bevor die Rechnung rausgeht.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Aus jedem HU-Bericht liest der Butler das nächste Datum. Er zeigt alle Fahrzeuge, deren Hauptuntersuchung im nächsten Monat fällig ist, und entwirft Erinnerungen an die Kunden, einzeln oder als Serienbrief. Verschickt wird nach Deinem OK. Das bringt Aufträge in die Werkstatt.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Weiter mit Büro, Recht und Immobilien. Hier geht es um Zusammenarbeit mit dem Steuerberater, um Fristen, die man auf keinen Fall verpassen darf, und um Objekte mit Mietern, Nebenkosten und Prüfterminen. Jede Frist zeigt dabei das Dokument, aus dem sie stammt, und wer dafür verantwortlich ist.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Am Monatsende stellt der Butler die Belege für den Steuerberater zusammen. Die Vorschau zeigt, was dabei ist und ob etwas fehlt, etwa ein Beleg zu einer Kontobuchung. Der Export entsteht als DATEV-Paket. Alternativ gehen die Belege an Lexware Office oder sevDesk. Gesendet wird nach Deiner Bestätigung.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Der Steuerberater fragt nach einem Beleg oder einer Buchung. Der Butler erkennt solche Rückfragen, legt sie mit Frist ab und zeigt sie gesammelt. Für jede sucht er passende Belege und entwirft eine Antwort mit Anhang. So bleibt keine Frage liegen, und die Kanzlei bekommt schneller, was sie braucht.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Steuerkanzleien verwalten ihre Mandanten mit Rhythmus für Umsatzsteuer und Lohnsteuer. Der Butler zeigt, welche Voranmeldungen diesen Monat fällig sind, mit Dauerfristverlängerung und Wochenendregel. Mandanten laden Belege über einen Link hoch, ganz ohne eigenes Konto. Fristen übernimmt er erst nach Bestätigung, ohne Doppelte.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Vor jedem neuen Mandat muss geprüft werden, ob ein Interessenkonflikt besteht. Der Butler sucht Mandant und Gegner in allen Akten und zeigt mögliche Treffer mit Quelle. Die Anwältin entscheidet, und die Entscheidung wird im Protokoll festgehalten. Erst danach wird die Akte angelegt.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Erkennt der Butler ein Urteil, schlägt er die Berufungsfrist und die Begründungsfrist vor, mit Vorfrist, Wochenenden und Feiertagen. Man kann sie auch per Satz berechnen lassen. Eine zweite Person prüft, bevor die Frist ins Fristenbuch geht. Die Fristregeln sind als fachlich zu prüfen markiert.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Am Ende jedes Tages prüft die Kanzlei, ob alle fristgebundenen Schriftsätze raus sind. Der Butler zeigt das Fristenbuch für heute mit Notfristen und Vorfristen. Jede erledigte Frist wird mit Namen und Uhrzeit abgehakt. So ist die Ausgangskontrolle nachvollziehbar und lückenlos dokumentiert.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Nach einer Eigentümerversammlung laufen kurze Fristen. Der Butler legt jeden Beschluss in die Beschlusssammlung und merkt sich Anfechtungs- und Begründungsfrist. Auf die Frage zeigt er alle Beschlüsse, die noch anfechtbar sind, je Objekt. Auch die Frist für die Einladung zur nächsten Versammlung hat er im Blick.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Ein Mieter ruft an, ein Wasserfleck an der Decke. Der Butler legt die Schadensmeldung beim richtigen Objekt und der Einheit an, auf Wunsch mit Foto. Der Ablauf Schäden nachhalten fasst nach, bis der Schaden erledigt ist. Den Auftrag an den Handwerker entwirft der Butler gleich mit.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Die Nebenkostenabrechnung muss innerhalb eines Jahres nach Ende des Abrechnungszeitraums beim Mieter sein. Der Butler zeigt, für welche Objekte die Abrechnung fällig ist, und sammelt die Belege des Jahres. Nach dem Versand merkt er die Einwendungsfrist der Mieter vor. So geht kein Geld durch eine verpasste Frist verloren.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Der Butler gleicht die Mietverträge mit den Eingängen auf dem Kontoauszug ab. Er zeigt je Wohnung, welche Miete eingegangen ist und wo ein Rückstand besteht. Für Rückstände entwirft er eine freundliche Zahlungserinnerung. Mieteingänge bestätigst Du mit einem Tipp, dann sind sie als bezahlt verbucht.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Der Butler schaut in den Mietvertrag und in frühere Erhöhungen. Er prüft die Sperrfrist und die Kappungsgrenze und rechnet aus, wie hoch die Miete höchstens steigen darf. Auf Wunsch entwirft er das Erhöhungsschreiben. Weil es um Recht geht, ist der Vorschlag als fachlich zu prüfen gekennzeichnet.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Für die Steuererklärung ordnet der Butler alle Belege des Jahres den Kategorien der Anlage V zu: Erhaltung, Versicherung, Grundsteuer, Zinsen und weitere. Er rechnet die Summen je Wohnung. Das Ergebnis ist eine übersichtliche Liste mit Belegen, die Du an den Steuerberater gibst oder selbst überträgst.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Ohne gültigen Energieausweis darf ein Objekt nicht beworben werden. Der Butler liest das Ablaufdatum aus jedem Ausweis und zeigt, welche bald enden. Er erinnert rechtzeitig, damit ein neuer bestellt wird. Für Vermieter gilt dasselbe bei einer Neuvermietung. Den Ablauf siehst Du auch direkt in der Objekttabelle.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Makler müssen ihre Kunden nach dem Geldwäschegesetz prüfen. Der Butler öffnet die Prüfliste als Formular, füllt bekannte Angaben vor und legt das Ergebnis in die vertrauliche GwG-Akte, die nur Berechtigte sehen. Die Aufbewahrung läuft nach Vorgabe. Die Prüfliste ist einfach gehalten und fachlich zu prüfen.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Der Butler kennt aus jeder Police die Hauptfälligkeit und die Kündigungsfrist. Er zeigt, welche Fristen in den nächsten Wochen enden, damit Du den Kunden rechtzeitig berätst. Eine Kündigung oder Vertragsänderung geht über eine Freigabe. Das Beratungsprotokoll mit Unterschrift liegt beim Vertrag.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Jeden Monat kommen Courtage-Abrechnungen von verschiedenen Versicherern. Der Butler liest sie, ordnet die Beträge den Verträgen zu und zeigt, wo etwas fehlt oder abweicht. Jeder Betrag hat seine Quelle in der Abrechnung. So fällt eine vergessene Zahlung sofort auf. Die Liste lässt sich als Übersicht anheften.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Jetzt Branchen mit besonders sensiblen Daten: Praxen, Pflegedienste, Apotheken, Schulen und Kitas sowie Verwaltungen. Hier gelten strengere Vorgaben für die KI, Gesundheits- und Kinderdaten gehen standardmäßig nur an eine lokale KI, Krankmeldungen an gar keine. Welche KI welche Daten lesen darf, legt die Firma in den Einstellungen fest und kann es nur verschärfen.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Medizingeräte brauchen regelmäßige sicherheits- und messtechnische Kontrollen. Der Butler liest das nächste Datum aus jedem Protokoll und erinnert rechtzeitig, damit ein Termin mit dem Techniker gemacht wird. Das neue Protokoll legt er wieder in den Ordner Geräte und Wartung. Bei einer Begehung ist jeder Nachweis sofort zur Hand.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Kommt der Honorarbescheid der Kassenärztlichen Vereinigung, legt der Butler ihn ab und merkt die Widerspruchsfrist vor. Liegt der Bescheid des Vorquartals auch in der Ablage, vergleicht er auf Wunsch die Beträge und zeigt größere Abweichungen mit Quelle. Entscheidest Du Dich für einen Widerspruch, entwirft er das Schreiben. Patientendaten bleiben dabei außen vor.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Läuft eine Verordnung für häusliche Krankenpflege aus, fehlt die Grundlage für die Abrechnung. Der Butler zeigt, welche Verordnungen bald enden, und erinnert, die Folgeverordnung anzufordern. Die Anfrage an die Arztpraxis entwirft er auf Wunsch. Klientendaten sind besonders geschützt. So geht keine Abrechnung verloren.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Ein Chargenrückruf duldet keinen Aufschub. Erkennt der Butler einen Rückruf, legt der Ablauf sofort eine Aufgabe für heute an. Mit dem Formular wird dokumentiert, was geprüft und aus dem Bestand genommen wurde. Auf die Frage nach offenen Rückrufen zeigt er alles, was noch nicht abgeschlossen ist.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Bei einer Retaxation kürzt die Kasse die Erstattung. Der Butler erkennt das Schreiben, merkt die Einspruchsfrist vor und erinnert rechtzeitig, den Einspruch vorzubereiten. Den Entwurf schreibt er mit den Angaben aus dem Schreiben. Patientendaten gehen dabei nur an die KI, die Du erlaubst.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Vor dem Ausflug braucht die Kita von jedem Kind ein Einverständnis. Der Butler zeigt die Rücklauf-Liste: wer abgegeben hat und wer noch fehlt. Für die fehlenden entwirft er eine kurze Erinnerung an die Eltern. Kinderdaten sind besonders geschützt und gehen standardmäßig nur an eine lokale KI.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Der Butler schreibt den Elternbrief als Entwurf, freundlich und in einfacher Sprache, mit Datum, Uhrzeit und einem Abschnitt zum Zurückgeben. Nach dem Verteilen hält er den Rücklauf nach und erinnert, wenn er unvollständig ist. Du prüfst den Text, bevor er rausgeht.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der Verwaltung braucht jede Anschaffung einen Antrag. Der Butler füllt den Beschaffungsantrag aus dem Satz vor. Ab der eingestellten Grenze geht er zur Freigabe. Angebote im Vergabeverfahren und der spätere Zuschlag landen im selben Vorgang. Läuft eine Bindefrist ab, erinnert er rechtzeitig.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Bürgerinnen und Bürger schreiben über einen Formular-Link auf der Website. Der Butler entwirft die Antwort in einfacher Sprache und markiert lange Sätze und schwierige Wörter. Die Sachbearbeitung prüft und sendet. Jede Antwort steht im Protokoll. So werden Anliegen schneller und verständlicher beantwortet.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der Poststelle bekommt jeder neue Brief einen Vorschlag, an welches Fachamt er geht, mit der Stelle, an der das erkannt wurde. Ein Tipp gibt ihn weiter, alle im Fachamt sehen ihn. Bescheid-Entwürfe laufen im Umlauf durch die Stationen zur Mitzeichnung. Eine Ablehnung beendet den Umlauf.</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Weiter mit Dienstleistern, die viel unterwegs sind und mit vielen Nachweisen arbeiten: Speditionen, Zeitarbeitsfirmen, Sicherheitsdienste und Gebäudereiniger. Hier zählen kurze Fristen, Nachweise je Person und Berichte direkt vom Einsatzort. Vieles davon entsteht direkt vor Ort am Handy, per Foto oder per Sprache, und landet sofort im richtigen Ordner.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Bei Frachtschäden zählen Tage. Der Butler legt jeden Schaden mit Fotos und Frachtbrief an und merkt die kurze Frist zur schriftlichen Anzeige vor. Auf die Frage zeigt er alle Fristen, die diese Woche enden. Die Schadenanzeige entwirft er, die Verjährung des Anspruchs behält er im Blick.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Ohne gültige Fahrerkarte darf niemand fahren. Der Butler kennt die Ablaufdaten aller Fahrerunterlagen und erinnert rechtzeitig, die Verlängerung zu beantragen. Die Unterlagen liegen in einem vertraulichen Ordner, den nur Berechtigte sehen. Für Personaldaten gilt die Vorgabe EU-Anbieter. Die Liste lässt sich auch als Zeitplan jeden Monat schicken.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der Zeitarbeit ändern sich nach einer bestimmten Einsatzdauer die Pflichten. Der Butler zeigt für jeden Einsatz, ab wann Equal Pay gilt und wann die Höchstüberlassungsdauer endet. Vor jedem Stichtag erinnert er. So können Lohn und Planung rechtzeitig angepasst werden.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Der Butler vergleicht die unterschriebenen Einsatzbelege mit den Positionen der Rechnung an den Kunden. Fehlen Stunden oder sind zu viele berechnet, markiert er die Abweichung mit Quelle. So geht die Abrechnung korrekt raus, und Rückfragen des Kunden lassen sich sofort beantworten.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Die Wachperson spricht ihren Bericht ins Handy, der Butler macht daraus einen ordentlichen Schichtbericht mit Objekt, Uhrzeit und Beschreibung. Ein Vorfallbericht geht über eine Freigabe, bevor er an den Auftraggeber geschickt wird. Alle Berichte liegen beim Objekt. Das spart am Ende der Nachtschicht viel Schreibarbeit.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Jede Wachperson braucht gültige Nachweise. Der Butler zeigt, welche bald ablaufen: Erste-Hilfe-Fortbildung, Dienstausweis, Regelprüfung der Zuverlässigkeit. Die Unterlagen liegen vertraulich. Führungszeugnisse werden bewusst von keiner KI gelesen, hier werden nur Datum und Ergebnis von Hand erfasst. Erinnerungen kommen rechtzeitig vor jedem Ablauf.</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Ruft ein Kunde mit einer Reklamation an, legt der Butler sie beim Objekt an, mit Bereich und Beschreibung. Die Nachkontrolle wird mit Foto dokumentiert. Soll es eine Gutschrift geben, geht sie über eine Freigabe. So ist jede Beschwerde bis zur Lösung nachvollziehbar.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Leitern, Maschinen und elektrische Geräte müssen regelmäßig geprüft werden. Der Butler zeigt alle fälligen Prüfungen. Vor Ort wird das Formular am Handy ausgefüllt, das nächste Prüfdatum rechnet HeyButler selbst. So ist bei einer Kontrolle jeder Nachweis sofort zur Hand. Ein QR-Code am Gerät öffnet es direkt.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Auch zu Hause gibt es Papierkram. Jede Person hat in HeyButler einen privaten Bereich, getrennt von der Firma. Dort hilft derselbe Butler bei Briefen, Verträgen, Versicherungen und Steuer. Der Wechsel zwischen Firma und Privat geht mit einem Tipp, und die Firma sieht nichts davon. Auch die Einstellungen zur KI gelten dort getrennt.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Ein Brief vom Amt oder der Versicherung ist oft schwer zu verstehen. Du fotografierst ihn, der Butler erklärt in einfachen Worten, worum es geht, was zu tun ist und bis wann. Eine Frist schlägt er Dir vor. Jede Aussage zeigt die Stelle im Brief, auf die sie sich bezieht.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Handy, Strom, Fitnessstudio, Versicherungen: Der Butler kennt aus jedem Vertrag die Kündigungsfrist und rechnet den nächsten möglichen Tag, auch wenn sich der Vertrag verlängert. Er zeigt, was bald kündbar ist, und entwirft die Kündigung. Absenden tust Du selbst. Auch Versicherungen und Abos zählen dazu.</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Kommt der Steuerbescheid, vergleicht der Butler ihn Zeile für Zeile mit der eingereichten Erklärung. Jede Zahl kommt mit Seite und Textstelle. Weicht etwas ab, siehst Du es sofort. Die Einspruchsfrist rechnet er mit Bekanntgabetag und Feiertagen und merkt sie vor.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Der Kassenbon verblasst, die Garantie läuft. Der Butler legt den Kaufbeleg mit Garantiedauer ab und erinnert, bevor die Garantie endet, damit Du Mängel noch melden kannst. Geht das Gerät kaputt, findest Du den Beleg mit einem Satz. Das Formular dafür gibt es fertig im Paket Privat, auch offline.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Zum Schluss Fälle rund um das Team, die Verbindungen zu anderen Programmen und die eigenen Einstellungen. Sie gelten für alle Branchen gleich. Dazu gehören der Team-Chat mit dem Butler, Abwesenheiten, Mails aus Outlook, der Umzug einer alten Ablage, der eigene KI-Verbrauch, die Darstellung und eigene Aktionen.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Im Team-Chat geht vieles unter. Mit @Butler machst Du aus einer Nachricht eine Aufgabe, eine Frist oder ein Dokument. Die Aufgabe verweist auf die Nachricht, Jonas wird benachrichtigt. Fotos aus dem Chat legt der Butler auf Wunsch gleich in den Projektordner.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Wer krank ist, will keine Formulare. Ein Satz genügt: Der Butler trägt die Abwesenheit nach Bestätigung ein, und die Vertretung übernimmt Freigaben und Aufgaben. Die Krankmeldung selbst ist besonders geschützt und wird von keiner KI gelesen, auch nicht von einer lokalen.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Für die Planung zeigt der Butler, wer nächste Woche nicht da ist, mit Tagen und Vertretung. Gründe wie Krankheit sieht nur, wer das darf. So weiß der Chef sofort, ob die Baustelle besetzt ist oder ob jemand einspringen muss. Die Übersicht kommt auch in den Morgen-Überblick.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Mit Microsoft 365 verbunden, zeigt der Butler neue Mails mit einer kurzen Zusammenfassung. Anhänge wie Rechnungen legt er mit einem Tipp ab, dieselbe Mail nie doppelt. Auf Wunsch entwirft er eine Antwort. Werbung und Newsletter sortiert er still aus. Ablegen geht auch direkt in Outlook über das Add-in.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Der Umzug aus einem alten System beginnt mit einer Frage. Der Butler führt Dich zum Massenimport. Dort siehst Du vor dem Start, wie viele Dateien es sind, was es kosten wird und wie lange es dauert. Alles ist sofort durchsuchbar, die KI liest danach nachts zum halben Preis.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Jede Person sieht, wie viel KI sie diesen Monat verbraucht hat und wie viel noch übrig ist. Der Butler zeigt auch, wie viel die gelernten Vorlagen gespart haben. Reicht das Kontingent nicht, fragst Du direkt mehr an, Inhaber oder Admin entscheiden. Ohne KI laufen Ablage und Regeln weiter.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Wer schlecht sieht oder lieber dunkel arbeitet, sagt es einfach. Der Butler stellt Schriftgröße, Kontrast und Farbschema um, sofort und auf allen Deinen Geräten. Mit einfacher Sprache an spricht er ganz einfach. Das gilt für Dich persönlich, in Firma und Privat.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Hat ein Auftrag gut geklappt, machst Du daraus eine eigene Aktion. Der Butler speichert ihn als Vorlage mit Titel, Symbol und den nötigen Eingaben, etwa Foto oder Zeitraum. Die Aktion erscheint in Deiner Bibliothek und als Schnellknopf und lässt sich mit dem Team teilen.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Das waren über sechzig Fälle aus dem Alltag, vom Morgen-Überblick bis zur Garantie der Waschmaschine. Allen gemeinsam: Du sagst einen Satz, der Butler schlägt vor, Du bestätigst, und alles ist mit Quelle und Protokoll nachvollziehbar. So wird Bürokratie zur Nebensache.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WEISS">
    <p:bg>
      <p:bgPr>
        <a:solidFill>
          <a:srgbClr val="FFFFFF"/>
        </a:solidFill>
      </p:bgPr>
    </p:bg>
    <p:spTree>
      <p:nvGrpSpPr>
        <p:cNvPr id="1" name=""/>
        <p:cNvGrpSpPr/>
        <p:nvPr/>
      </p:nvGrpSpPr>
      <p:grpSpPr>
        <a:xfrm>
          <a:off x="0" y="0"/>
          <a:ext cx="0" cy="0"/>
          <a:chOff x="0" y="0"/>
          <a:chExt cx="0" cy="0"/>
        </a:xfrm>
      </p:grpSpPr>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NTE">
    <p:bg>
      <p:bgPr>
        <a:solidFill>
          <a:srgbClr val="16181D"/>
        </a:solidFill>
      </p:bgPr>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image" Target="../media/image-1-2.png"/><Relationship Id="rId3" Type="http://schemas.openxmlformats.org/officeDocument/2006/relationships/slideLayout" Target="../slideLayouts/slideLayout2.xml"/><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png"/><Relationship Id="rId2" Type="http://schemas.openxmlformats.org/officeDocument/2006/relationships/image" Target="../media/image-2-2.png"/><Relationship Id="rId3" Type="http://schemas.openxmlformats.org/officeDocument/2006/relationships/slideLayout" Target="../slideLayouts/slideLayout3.xml"/><Relationship Id="rId4"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image" Target="../media/image-3-1.png"/><Relationship Id="rId3" Type="http://schemas.openxmlformats.org/officeDocument/2006/relationships/image" Target="../media/image-3-1.png"/><Relationship Id="rId4" Type="http://schemas.openxmlformats.org/officeDocument/2006/relationships/image" Target="../media/image-3-4.jpg"/><Relationship Id="rId5" Type="http://schemas.openxmlformats.org/officeDocument/2006/relationships/image" Target="../media/image-3-5.png"/><Relationship Id="rId6" Type="http://schemas.openxmlformats.org/officeDocument/2006/relationships/slideLayout" Target="../slideLayouts/slideLayout2.xml"/><Relationship Id="rId7"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image" Target="../media/image-4-1.png"/><Relationship Id="rId3" Type="http://schemas.openxmlformats.org/officeDocument/2006/relationships/image" Target="../media/image-4-1.png"/><Relationship Id="rId4" Type="http://schemas.openxmlformats.org/officeDocument/2006/relationships/image" Target="../media/image-4-4.jpg"/><Relationship Id="rId5" Type="http://schemas.openxmlformats.org/officeDocument/2006/relationships/image" Target="../media/image-4-5.png"/><Relationship Id="rId6" Type="http://schemas.openxmlformats.org/officeDocument/2006/relationships/slideLayout" Target="../slideLayouts/slideLayout2.xml"/><Relationship Id="rId7"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image" Target="../media/image-5-1.png"/><Relationship Id="rId3" Type="http://schemas.openxmlformats.org/officeDocument/2006/relationships/image" Target="../media/image-5-1.png"/><Relationship Id="rId4" Type="http://schemas.openxmlformats.org/officeDocument/2006/relationships/image" Target="../media/image-5-4.jpg"/><Relationship Id="rId5" Type="http://schemas.openxmlformats.org/officeDocument/2006/relationships/image" Target="../media/image-5-5.png"/><Relationship Id="rId6" Type="http://schemas.openxmlformats.org/officeDocument/2006/relationships/slideLayout" Target="../slideLayouts/slideLayout2.xml"/><Relationship Id="rId7"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image" Target="../media/image-6-1.png"/><Relationship Id="rId3" Type="http://schemas.openxmlformats.org/officeDocument/2006/relationships/image" Target="../media/image-6-1.png"/><Relationship Id="rId4" Type="http://schemas.openxmlformats.org/officeDocument/2006/relationships/image" Target="../media/image-6-4.jpg"/><Relationship Id="rId5" Type="http://schemas.openxmlformats.org/officeDocument/2006/relationships/image" Target="../media/image-6-5.png"/><Relationship Id="rId6" Type="http://schemas.openxmlformats.org/officeDocument/2006/relationships/slideLayout" Target="../slideLayouts/slideLayout2.xml"/><Relationship Id="rId7"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image" Target="../media/image-7-1.png"/><Relationship Id="rId3" Type="http://schemas.openxmlformats.org/officeDocument/2006/relationships/image" Target="../media/image-7-1.png"/><Relationship Id="rId4" Type="http://schemas.openxmlformats.org/officeDocument/2006/relationships/image" Target="../media/image-7-4.jpg"/><Relationship Id="rId5" Type="http://schemas.openxmlformats.org/officeDocument/2006/relationships/image" Target="../media/image-7-5.png"/><Relationship Id="rId6" Type="http://schemas.openxmlformats.org/officeDocument/2006/relationships/slideLayout" Target="../slideLayouts/slideLayout2.xml"/><Relationship Id="rId7"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image" Target="../media/image-8-1.png"/><Relationship Id="rId3" Type="http://schemas.openxmlformats.org/officeDocument/2006/relationships/image" Target="../media/image-8-1.png"/><Relationship Id="rId4" Type="http://schemas.openxmlformats.org/officeDocument/2006/relationships/image" Target="../media/image-8-4.jpg"/><Relationship Id="rId5" Type="http://schemas.openxmlformats.org/officeDocument/2006/relationships/image" Target="../media/image-8-5.png"/><Relationship Id="rId6" Type="http://schemas.openxmlformats.org/officeDocument/2006/relationships/slideLayout" Target="../slideLayouts/slideLayout2.xml"/><Relationship Id="rId7"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image" Target="../media/image-9-1.png"/><Relationship Id="rId3" Type="http://schemas.openxmlformats.org/officeDocument/2006/relationships/image" Target="../media/image-9-1.png"/><Relationship Id="rId4" Type="http://schemas.openxmlformats.org/officeDocument/2006/relationships/image" Target="../media/image-9-4.jpg"/><Relationship Id="rId5" Type="http://schemas.openxmlformats.org/officeDocument/2006/relationships/image" Target="../media/image-9-5.png"/><Relationship Id="rId6" Type="http://schemas.openxmlformats.org/officeDocument/2006/relationships/slideLayout" Target="../slideLayouts/slideLayout2.xml"/><Relationship Id="rId7"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image" Target="../media/image-10-1.png"/><Relationship Id="rId3" Type="http://schemas.openxmlformats.org/officeDocument/2006/relationships/image" Target="../media/image-10-1.png"/><Relationship Id="rId4" Type="http://schemas.openxmlformats.org/officeDocument/2006/relationships/image" Target="../media/image-10-4.jpg"/><Relationship Id="rId5" Type="http://schemas.openxmlformats.org/officeDocument/2006/relationships/image" Target="../media/image-10-5.png"/><Relationship Id="rId6" Type="http://schemas.openxmlformats.org/officeDocument/2006/relationships/slideLayout" Target="../slideLayouts/slideLayout2.xml"/><Relationship Id="rId7"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image" Target="../media/image-11-1.png"/><Relationship Id="rId3" Type="http://schemas.openxmlformats.org/officeDocument/2006/relationships/image" Target="../media/image-11-1.png"/><Relationship Id="rId4" Type="http://schemas.openxmlformats.org/officeDocument/2006/relationships/image" Target="../media/image-11-4.jpg"/><Relationship Id="rId5" Type="http://schemas.openxmlformats.org/officeDocument/2006/relationships/image" Target="../media/image-11-5.png"/><Relationship Id="rId6" Type="http://schemas.openxmlformats.org/officeDocument/2006/relationships/slideLayout" Target="../slideLayouts/slideLayout2.xml"/><Relationship Id="rId7"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png"/><Relationship Id="rId2" Type="http://schemas.openxmlformats.org/officeDocument/2006/relationships/image" Target="../media/image-12-1.png"/><Relationship Id="rId3" Type="http://schemas.openxmlformats.org/officeDocument/2006/relationships/image" Target="../media/image-12-1.png"/><Relationship Id="rId4" Type="http://schemas.openxmlformats.org/officeDocument/2006/relationships/image" Target="../media/image-12-4.jpg"/><Relationship Id="rId5" Type="http://schemas.openxmlformats.org/officeDocument/2006/relationships/image" Target="../media/image-12-5.png"/><Relationship Id="rId6" Type="http://schemas.openxmlformats.org/officeDocument/2006/relationships/slideLayout" Target="../slideLayouts/slideLayout2.xml"/><Relationship Id="rId7"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png"/><Relationship Id="rId2" Type="http://schemas.openxmlformats.org/officeDocument/2006/relationships/image" Target="../media/image-13-1.png"/><Relationship Id="rId3" Type="http://schemas.openxmlformats.org/officeDocument/2006/relationships/image" Target="../media/image-13-1.png"/><Relationship Id="rId4" Type="http://schemas.openxmlformats.org/officeDocument/2006/relationships/image" Target="../media/image-13-4.jpg"/><Relationship Id="rId5" Type="http://schemas.openxmlformats.org/officeDocument/2006/relationships/image" Target="../media/image-13-5.png"/><Relationship Id="rId6" Type="http://schemas.openxmlformats.org/officeDocument/2006/relationships/slideLayout" Target="../slideLayouts/slideLayout2.xml"/><Relationship Id="rId7"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png"/><Relationship Id="rId2" Type="http://schemas.openxmlformats.org/officeDocument/2006/relationships/image" Target="../media/image-14-1.png"/><Relationship Id="rId3" Type="http://schemas.openxmlformats.org/officeDocument/2006/relationships/image" Target="../media/image-14-1.png"/><Relationship Id="rId4" Type="http://schemas.openxmlformats.org/officeDocument/2006/relationships/image" Target="../media/image-14-4.jpg"/><Relationship Id="rId5" Type="http://schemas.openxmlformats.org/officeDocument/2006/relationships/image" Target="../media/image-14-5.png"/><Relationship Id="rId6" Type="http://schemas.openxmlformats.org/officeDocument/2006/relationships/slideLayout" Target="../slideLayouts/slideLayout2.xml"/><Relationship Id="rId7"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png"/><Relationship Id="rId2" Type="http://schemas.openxmlformats.org/officeDocument/2006/relationships/image" Target="../media/image-15-1.png"/><Relationship Id="rId3" Type="http://schemas.openxmlformats.org/officeDocument/2006/relationships/image" Target="../media/image-15-1.png"/><Relationship Id="rId4" Type="http://schemas.openxmlformats.org/officeDocument/2006/relationships/image" Target="../media/image-15-4.jpg"/><Relationship Id="rId5" Type="http://schemas.openxmlformats.org/officeDocument/2006/relationships/image" Target="../media/image-15-5.png"/><Relationship Id="rId6" Type="http://schemas.openxmlformats.org/officeDocument/2006/relationships/slideLayout" Target="../slideLayouts/slideLayout2.xml"/><Relationship Id="rId7"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image" Target="../media/image-16-1.png"/><Relationship Id="rId3" Type="http://schemas.openxmlformats.org/officeDocument/2006/relationships/image" Target="../media/image-16-1.png"/><Relationship Id="rId4" Type="http://schemas.openxmlformats.org/officeDocument/2006/relationships/image" Target="../media/image-16-4.jpg"/><Relationship Id="rId5" Type="http://schemas.openxmlformats.org/officeDocument/2006/relationships/image" Target="../media/image-16-5.png"/><Relationship Id="rId6" Type="http://schemas.openxmlformats.org/officeDocument/2006/relationships/slideLayout" Target="../slideLayouts/slideLayout2.xml"/><Relationship Id="rId7"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png"/><Relationship Id="rId2" Type="http://schemas.openxmlformats.org/officeDocument/2006/relationships/image" Target="../media/image-17-1.png"/><Relationship Id="rId3" Type="http://schemas.openxmlformats.org/officeDocument/2006/relationships/image" Target="../media/image-17-1.png"/><Relationship Id="rId4" Type="http://schemas.openxmlformats.org/officeDocument/2006/relationships/image" Target="../media/image-17-4.jpg"/><Relationship Id="rId5" Type="http://schemas.openxmlformats.org/officeDocument/2006/relationships/image" Target="../media/image-17-5.png"/><Relationship Id="rId6" Type="http://schemas.openxmlformats.org/officeDocument/2006/relationships/slideLayout" Target="../slideLayouts/slideLayout2.xml"/><Relationship Id="rId7"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image" Target="../media/image-18-1.png"/><Relationship Id="rId2" Type="http://schemas.openxmlformats.org/officeDocument/2006/relationships/image" Target="../media/image-18-1.png"/><Relationship Id="rId3" Type="http://schemas.openxmlformats.org/officeDocument/2006/relationships/image" Target="../media/image-18-1.png"/><Relationship Id="rId4" Type="http://schemas.openxmlformats.org/officeDocument/2006/relationships/image" Target="../media/image-18-4.jpg"/><Relationship Id="rId5" Type="http://schemas.openxmlformats.org/officeDocument/2006/relationships/image" Target="../media/image-18-5.png"/><Relationship Id="rId6" Type="http://schemas.openxmlformats.org/officeDocument/2006/relationships/slideLayout" Target="../slideLayouts/slideLayout2.xml"/><Relationship Id="rId7"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image" Target="../media/image-19-1.png"/><Relationship Id="rId2" Type="http://schemas.openxmlformats.org/officeDocument/2006/relationships/image" Target="../media/image-19-1.png"/><Relationship Id="rId3" Type="http://schemas.openxmlformats.org/officeDocument/2006/relationships/image" Target="../media/image-19-1.png"/><Relationship Id="rId4" Type="http://schemas.openxmlformats.org/officeDocument/2006/relationships/image" Target="../media/image-19-4.jpg"/><Relationship Id="rId5" Type="http://schemas.openxmlformats.org/officeDocument/2006/relationships/image" Target="../media/image-19-5.png"/><Relationship Id="rId6" Type="http://schemas.openxmlformats.org/officeDocument/2006/relationships/slideLayout" Target="../slideLayouts/slideLayout2.xml"/><Relationship Id="rId7"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image" Target="../media/image-20-1.png"/><Relationship Id="rId2" Type="http://schemas.openxmlformats.org/officeDocument/2006/relationships/image" Target="../media/image-20-1.png"/><Relationship Id="rId3" Type="http://schemas.openxmlformats.org/officeDocument/2006/relationships/image" Target="../media/image-20-1.png"/><Relationship Id="rId4" Type="http://schemas.openxmlformats.org/officeDocument/2006/relationships/image" Target="../media/image-20-4.jpg"/><Relationship Id="rId5" Type="http://schemas.openxmlformats.org/officeDocument/2006/relationships/image" Target="../media/image-20-5.png"/><Relationship Id="rId6" Type="http://schemas.openxmlformats.org/officeDocument/2006/relationships/slideLayout" Target="../slideLayouts/slideLayout2.xml"/><Relationship Id="rId7"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image" Target="../media/image-21-1.png"/><Relationship Id="rId2" Type="http://schemas.openxmlformats.org/officeDocument/2006/relationships/image" Target="../media/image-21-1.png"/><Relationship Id="rId3" Type="http://schemas.openxmlformats.org/officeDocument/2006/relationships/image" Target="../media/image-21-1.png"/><Relationship Id="rId4" Type="http://schemas.openxmlformats.org/officeDocument/2006/relationships/image" Target="../media/image-21-4.jpg"/><Relationship Id="rId5" Type="http://schemas.openxmlformats.org/officeDocument/2006/relationships/image" Target="../media/image-21-5.png"/><Relationship Id="rId6" Type="http://schemas.openxmlformats.org/officeDocument/2006/relationships/slideLayout" Target="../slideLayouts/slideLayout2.xml"/><Relationship Id="rId7"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image" Target="../media/image-22-1.png"/><Relationship Id="rId2" Type="http://schemas.openxmlformats.org/officeDocument/2006/relationships/image" Target="../media/image-22-1.png"/><Relationship Id="rId3" Type="http://schemas.openxmlformats.org/officeDocument/2006/relationships/image" Target="../media/image-22-1.png"/><Relationship Id="rId4" Type="http://schemas.openxmlformats.org/officeDocument/2006/relationships/image" Target="../media/image-22-4.jpg"/><Relationship Id="rId5" Type="http://schemas.openxmlformats.org/officeDocument/2006/relationships/image" Target="../media/image-22-5.png"/><Relationship Id="rId6" Type="http://schemas.openxmlformats.org/officeDocument/2006/relationships/slideLayout" Target="../slideLayouts/slideLayout2.xml"/><Relationship Id="rId7"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image" Target="../media/image-23-1.png"/><Relationship Id="rId2" Type="http://schemas.openxmlformats.org/officeDocument/2006/relationships/image" Target="../media/image-23-2.png"/><Relationship Id="rId3" Type="http://schemas.openxmlformats.org/officeDocument/2006/relationships/image" Target="../media/image-23-3.png"/><Relationship Id="rId4" Type="http://schemas.openxmlformats.org/officeDocument/2006/relationships/slideLayout" Target="../slideLayouts/slideLayout3.xml"/><Relationship Id="rId5"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image" Target="../media/image-24-1.png"/><Relationship Id="rId2" Type="http://schemas.openxmlformats.org/officeDocument/2006/relationships/image" Target="../media/image-24-1.png"/><Relationship Id="rId3" Type="http://schemas.openxmlformats.org/officeDocument/2006/relationships/image" Target="../media/image-24-1.png"/><Relationship Id="rId4" Type="http://schemas.openxmlformats.org/officeDocument/2006/relationships/image" Target="../media/image-24-4.jpg"/><Relationship Id="rId5" Type="http://schemas.openxmlformats.org/officeDocument/2006/relationships/image" Target="../media/image-24-5.png"/><Relationship Id="rId6" Type="http://schemas.openxmlformats.org/officeDocument/2006/relationships/slideLayout" Target="../slideLayouts/slideLayout2.xml"/><Relationship Id="rId7"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image" Target="../media/image-25-1.png"/><Relationship Id="rId2" Type="http://schemas.openxmlformats.org/officeDocument/2006/relationships/image" Target="../media/image-25-1.png"/><Relationship Id="rId3" Type="http://schemas.openxmlformats.org/officeDocument/2006/relationships/image" Target="../media/image-25-1.png"/><Relationship Id="rId4" Type="http://schemas.openxmlformats.org/officeDocument/2006/relationships/image" Target="../media/image-25-4.jpg"/><Relationship Id="rId5" Type="http://schemas.openxmlformats.org/officeDocument/2006/relationships/image" Target="../media/image-25-5.png"/><Relationship Id="rId6" Type="http://schemas.openxmlformats.org/officeDocument/2006/relationships/slideLayout" Target="../slideLayouts/slideLayout2.xml"/><Relationship Id="rId7"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image" Target="../media/image-26-1.png"/><Relationship Id="rId2" Type="http://schemas.openxmlformats.org/officeDocument/2006/relationships/image" Target="../media/image-26-1.png"/><Relationship Id="rId3" Type="http://schemas.openxmlformats.org/officeDocument/2006/relationships/image" Target="../media/image-26-1.png"/><Relationship Id="rId4" Type="http://schemas.openxmlformats.org/officeDocument/2006/relationships/image" Target="../media/image-26-4.jpg"/><Relationship Id="rId5" Type="http://schemas.openxmlformats.org/officeDocument/2006/relationships/image" Target="../media/image-26-5.png"/><Relationship Id="rId6" Type="http://schemas.openxmlformats.org/officeDocument/2006/relationships/slideLayout" Target="../slideLayouts/slideLayout2.xml"/><Relationship Id="rId7"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image" Target="../media/image-27-1.png"/><Relationship Id="rId2" Type="http://schemas.openxmlformats.org/officeDocument/2006/relationships/image" Target="../media/image-27-1.png"/><Relationship Id="rId3" Type="http://schemas.openxmlformats.org/officeDocument/2006/relationships/image" Target="../media/image-27-1.png"/><Relationship Id="rId4" Type="http://schemas.openxmlformats.org/officeDocument/2006/relationships/image" Target="../media/image-27-4.jpg"/><Relationship Id="rId5" Type="http://schemas.openxmlformats.org/officeDocument/2006/relationships/image" Target="../media/image-27-5.png"/><Relationship Id="rId6" Type="http://schemas.openxmlformats.org/officeDocument/2006/relationships/slideLayout" Target="../slideLayouts/slideLayout2.xml"/><Relationship Id="rId7"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image" Target="../media/image-28-1.png"/><Relationship Id="rId2" Type="http://schemas.openxmlformats.org/officeDocument/2006/relationships/image" Target="../media/image-28-1.png"/><Relationship Id="rId3" Type="http://schemas.openxmlformats.org/officeDocument/2006/relationships/image" Target="../media/image-28-1.png"/><Relationship Id="rId4" Type="http://schemas.openxmlformats.org/officeDocument/2006/relationships/image" Target="../media/image-28-4.jpg"/><Relationship Id="rId5" Type="http://schemas.openxmlformats.org/officeDocument/2006/relationships/image" Target="../media/image-28-5.png"/><Relationship Id="rId6" Type="http://schemas.openxmlformats.org/officeDocument/2006/relationships/slideLayout" Target="../slideLayouts/slideLayout2.xml"/><Relationship Id="rId7"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image" Target="../media/image-29-1.png"/><Relationship Id="rId2" Type="http://schemas.openxmlformats.org/officeDocument/2006/relationships/image" Target="../media/image-29-1.png"/><Relationship Id="rId3" Type="http://schemas.openxmlformats.org/officeDocument/2006/relationships/image" Target="../media/image-29-1.png"/><Relationship Id="rId4" Type="http://schemas.openxmlformats.org/officeDocument/2006/relationships/image" Target="../media/image-29-4.jpg"/><Relationship Id="rId5" Type="http://schemas.openxmlformats.org/officeDocument/2006/relationships/image" Target="../media/image-29-5.png"/><Relationship Id="rId6" Type="http://schemas.openxmlformats.org/officeDocument/2006/relationships/slideLayout" Target="../slideLayouts/slideLayout2.xml"/><Relationship Id="rId7"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image" Target="../media/image-30-1.png"/><Relationship Id="rId2" Type="http://schemas.openxmlformats.org/officeDocument/2006/relationships/image" Target="../media/image-30-1.png"/><Relationship Id="rId3" Type="http://schemas.openxmlformats.org/officeDocument/2006/relationships/image" Target="../media/image-30-1.png"/><Relationship Id="rId4" Type="http://schemas.openxmlformats.org/officeDocument/2006/relationships/image" Target="../media/image-30-4.jpg"/><Relationship Id="rId5" Type="http://schemas.openxmlformats.org/officeDocument/2006/relationships/image" Target="../media/image-30-5.png"/><Relationship Id="rId6" Type="http://schemas.openxmlformats.org/officeDocument/2006/relationships/slideLayout" Target="../slideLayouts/slideLayout2.xml"/><Relationship Id="rId7"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image" Target="../media/image-31-1.png"/><Relationship Id="rId2" Type="http://schemas.openxmlformats.org/officeDocument/2006/relationships/image" Target="../media/image-31-1.png"/><Relationship Id="rId3" Type="http://schemas.openxmlformats.org/officeDocument/2006/relationships/image" Target="../media/image-31-1.png"/><Relationship Id="rId4" Type="http://schemas.openxmlformats.org/officeDocument/2006/relationships/image" Target="../media/image-31-4.jpg"/><Relationship Id="rId5" Type="http://schemas.openxmlformats.org/officeDocument/2006/relationships/image" Target="../media/image-31-5.png"/><Relationship Id="rId6" Type="http://schemas.openxmlformats.org/officeDocument/2006/relationships/slideLayout" Target="../slideLayouts/slideLayout2.xml"/><Relationship Id="rId7"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image" Target="../media/image-32-1.png"/><Relationship Id="rId2" Type="http://schemas.openxmlformats.org/officeDocument/2006/relationships/image" Target="../media/image-32-1.png"/><Relationship Id="rId3" Type="http://schemas.openxmlformats.org/officeDocument/2006/relationships/image" Target="../media/image-32-1.png"/><Relationship Id="rId4" Type="http://schemas.openxmlformats.org/officeDocument/2006/relationships/image" Target="../media/image-32-4.jpg"/><Relationship Id="rId5" Type="http://schemas.openxmlformats.org/officeDocument/2006/relationships/image" Target="../media/image-32-5.png"/><Relationship Id="rId6" Type="http://schemas.openxmlformats.org/officeDocument/2006/relationships/slideLayout" Target="../slideLayouts/slideLayout2.xml"/><Relationship Id="rId7"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image" Target="../media/image-33-1.png"/><Relationship Id="rId2" Type="http://schemas.openxmlformats.org/officeDocument/2006/relationships/image" Target="../media/image-33-1.png"/><Relationship Id="rId3" Type="http://schemas.openxmlformats.org/officeDocument/2006/relationships/image" Target="../media/image-33-1.png"/><Relationship Id="rId4" Type="http://schemas.openxmlformats.org/officeDocument/2006/relationships/image" Target="../media/image-33-4.jpg"/><Relationship Id="rId5" Type="http://schemas.openxmlformats.org/officeDocument/2006/relationships/image" Target="../media/image-33-5.png"/><Relationship Id="rId6" Type="http://schemas.openxmlformats.org/officeDocument/2006/relationships/slideLayout" Target="../slideLayouts/slideLayout2.xml"/><Relationship Id="rId7"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image" Target="../media/image-34-1.png"/><Relationship Id="rId2" Type="http://schemas.openxmlformats.org/officeDocument/2006/relationships/image" Target="../media/image-34-1.png"/><Relationship Id="rId3" Type="http://schemas.openxmlformats.org/officeDocument/2006/relationships/image" Target="../media/image-34-1.png"/><Relationship Id="rId4" Type="http://schemas.openxmlformats.org/officeDocument/2006/relationships/image" Target="../media/image-34-4.jpg"/><Relationship Id="rId5" Type="http://schemas.openxmlformats.org/officeDocument/2006/relationships/image" Target="../media/image-34-5.png"/><Relationship Id="rId6" Type="http://schemas.openxmlformats.org/officeDocument/2006/relationships/slideLayout" Target="../slideLayouts/slideLayout2.xml"/><Relationship Id="rId7"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image" Target="../media/image-35-1.png"/><Relationship Id="rId2" Type="http://schemas.openxmlformats.org/officeDocument/2006/relationships/image" Target="../media/image-35-1.png"/><Relationship Id="rId3" Type="http://schemas.openxmlformats.org/officeDocument/2006/relationships/image" Target="../media/image-35-1.png"/><Relationship Id="rId4" Type="http://schemas.openxmlformats.org/officeDocument/2006/relationships/image" Target="../media/image-35-4.jpg"/><Relationship Id="rId5" Type="http://schemas.openxmlformats.org/officeDocument/2006/relationships/image" Target="../media/image-35-5.png"/><Relationship Id="rId6" Type="http://schemas.openxmlformats.org/officeDocument/2006/relationships/slideLayout" Target="../slideLayouts/slideLayout2.xml"/><Relationship Id="rId7"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image" Target="../media/image-36-1.png"/><Relationship Id="rId2" Type="http://schemas.openxmlformats.org/officeDocument/2006/relationships/image" Target="../media/image-36-1.png"/><Relationship Id="rId3" Type="http://schemas.openxmlformats.org/officeDocument/2006/relationships/image" Target="../media/image-36-1.png"/><Relationship Id="rId4" Type="http://schemas.openxmlformats.org/officeDocument/2006/relationships/image" Target="../media/image-36-4.jpg"/><Relationship Id="rId5" Type="http://schemas.openxmlformats.org/officeDocument/2006/relationships/image" Target="../media/image-36-5.png"/><Relationship Id="rId6" Type="http://schemas.openxmlformats.org/officeDocument/2006/relationships/slideLayout" Target="../slideLayouts/slideLayout2.xml"/><Relationship Id="rId7"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image" Target="../media/image-37-1.png"/><Relationship Id="rId2" Type="http://schemas.openxmlformats.org/officeDocument/2006/relationships/image" Target="../media/image-37-1.png"/><Relationship Id="rId3" Type="http://schemas.openxmlformats.org/officeDocument/2006/relationships/image" Target="../media/image-37-1.png"/><Relationship Id="rId4" Type="http://schemas.openxmlformats.org/officeDocument/2006/relationships/image" Target="../media/image-37-4.jpg"/><Relationship Id="rId5" Type="http://schemas.openxmlformats.org/officeDocument/2006/relationships/image" Target="../media/image-37-5.png"/><Relationship Id="rId6" Type="http://schemas.openxmlformats.org/officeDocument/2006/relationships/slideLayout" Target="../slideLayouts/slideLayout2.xml"/><Relationship Id="rId7"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image" Target="../media/image-38-1.png"/><Relationship Id="rId2" Type="http://schemas.openxmlformats.org/officeDocument/2006/relationships/image" Target="../media/image-38-1.png"/><Relationship Id="rId3" Type="http://schemas.openxmlformats.org/officeDocument/2006/relationships/image" Target="../media/image-38-1.png"/><Relationship Id="rId4" Type="http://schemas.openxmlformats.org/officeDocument/2006/relationships/image" Target="../media/image-38-4.jpg"/><Relationship Id="rId5" Type="http://schemas.openxmlformats.org/officeDocument/2006/relationships/image" Target="../media/image-38-5.png"/><Relationship Id="rId6" Type="http://schemas.openxmlformats.org/officeDocument/2006/relationships/slideLayout" Target="../slideLayouts/slideLayout2.xml"/><Relationship Id="rId7"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image" Target="../media/image-39-1.png"/><Relationship Id="rId2" Type="http://schemas.openxmlformats.org/officeDocument/2006/relationships/image" Target="../media/image-39-2.png"/><Relationship Id="rId3" Type="http://schemas.openxmlformats.org/officeDocument/2006/relationships/image" Target="../media/image-39-3.png"/><Relationship Id="rId4" Type="http://schemas.openxmlformats.org/officeDocument/2006/relationships/slideLayout" Target="../slideLayouts/slideLayout3.xml"/><Relationship Id="rId5"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image" Target="../media/image-40-1.png"/><Relationship Id="rId2" Type="http://schemas.openxmlformats.org/officeDocument/2006/relationships/image" Target="../media/image-40-1.png"/><Relationship Id="rId3" Type="http://schemas.openxmlformats.org/officeDocument/2006/relationships/image" Target="../media/image-40-1.png"/><Relationship Id="rId4" Type="http://schemas.openxmlformats.org/officeDocument/2006/relationships/image" Target="../media/image-40-4.jpg"/><Relationship Id="rId5" Type="http://schemas.openxmlformats.org/officeDocument/2006/relationships/image" Target="../media/image-40-5.png"/><Relationship Id="rId6" Type="http://schemas.openxmlformats.org/officeDocument/2006/relationships/slideLayout" Target="../slideLayouts/slideLayout2.xml"/><Relationship Id="rId7"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image" Target="../media/image-41-1.png"/><Relationship Id="rId2" Type="http://schemas.openxmlformats.org/officeDocument/2006/relationships/image" Target="../media/image-41-1.png"/><Relationship Id="rId3" Type="http://schemas.openxmlformats.org/officeDocument/2006/relationships/image" Target="../media/image-41-1.png"/><Relationship Id="rId4" Type="http://schemas.openxmlformats.org/officeDocument/2006/relationships/image" Target="../media/image-41-4.jpg"/><Relationship Id="rId5" Type="http://schemas.openxmlformats.org/officeDocument/2006/relationships/image" Target="../media/image-41-5.png"/><Relationship Id="rId6" Type="http://schemas.openxmlformats.org/officeDocument/2006/relationships/slideLayout" Target="../slideLayouts/slideLayout2.xml"/><Relationship Id="rId7"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image" Target="../media/image-42-1.png"/><Relationship Id="rId2" Type="http://schemas.openxmlformats.org/officeDocument/2006/relationships/image" Target="../media/image-42-1.png"/><Relationship Id="rId3" Type="http://schemas.openxmlformats.org/officeDocument/2006/relationships/image" Target="../media/image-42-1.png"/><Relationship Id="rId4" Type="http://schemas.openxmlformats.org/officeDocument/2006/relationships/image" Target="../media/image-42-4.jpg"/><Relationship Id="rId5" Type="http://schemas.openxmlformats.org/officeDocument/2006/relationships/image" Target="../media/image-42-5.png"/><Relationship Id="rId6" Type="http://schemas.openxmlformats.org/officeDocument/2006/relationships/slideLayout" Target="../slideLayouts/slideLayout2.xml"/><Relationship Id="rId7"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image" Target="../media/image-43-1.png"/><Relationship Id="rId2" Type="http://schemas.openxmlformats.org/officeDocument/2006/relationships/image" Target="../media/image-43-1.png"/><Relationship Id="rId3" Type="http://schemas.openxmlformats.org/officeDocument/2006/relationships/image" Target="../media/image-43-1.png"/><Relationship Id="rId4" Type="http://schemas.openxmlformats.org/officeDocument/2006/relationships/image" Target="../media/image-43-4.jpg"/><Relationship Id="rId5" Type="http://schemas.openxmlformats.org/officeDocument/2006/relationships/image" Target="../media/image-43-5.png"/><Relationship Id="rId6" Type="http://schemas.openxmlformats.org/officeDocument/2006/relationships/slideLayout" Target="../slideLayouts/slideLayout2.xml"/><Relationship Id="rId7"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image" Target="../media/image-44-1.png"/><Relationship Id="rId2" Type="http://schemas.openxmlformats.org/officeDocument/2006/relationships/image" Target="../media/image-44-1.png"/><Relationship Id="rId3" Type="http://schemas.openxmlformats.org/officeDocument/2006/relationships/image" Target="../media/image-44-1.png"/><Relationship Id="rId4" Type="http://schemas.openxmlformats.org/officeDocument/2006/relationships/image" Target="../media/image-44-4.jpg"/><Relationship Id="rId5" Type="http://schemas.openxmlformats.org/officeDocument/2006/relationships/image" Target="../media/image-44-5.png"/><Relationship Id="rId6" Type="http://schemas.openxmlformats.org/officeDocument/2006/relationships/slideLayout" Target="../slideLayouts/slideLayout2.xml"/><Relationship Id="rId7" Type="http://schemas.openxmlformats.org/officeDocument/2006/relationships/notesSlide" Target="../notesSlides/notesSlide44.xml"/></Relationships>
</file>

<file path=ppt/slides/_rels/slide45.xml.rels><?xml version="1.0" encoding="UTF-8" standalone="yes"?>
<Relationships xmlns="http://schemas.openxmlformats.org/package/2006/relationships"><Relationship Id="rId1" Type="http://schemas.openxmlformats.org/officeDocument/2006/relationships/image" Target="../media/image-45-1.png"/><Relationship Id="rId2" Type="http://schemas.openxmlformats.org/officeDocument/2006/relationships/image" Target="../media/image-45-1.png"/><Relationship Id="rId3" Type="http://schemas.openxmlformats.org/officeDocument/2006/relationships/image" Target="../media/image-45-1.png"/><Relationship Id="rId4" Type="http://schemas.openxmlformats.org/officeDocument/2006/relationships/image" Target="../media/image-45-4.jpg"/><Relationship Id="rId5" Type="http://schemas.openxmlformats.org/officeDocument/2006/relationships/image" Target="../media/image-45-5.png"/><Relationship Id="rId6" Type="http://schemas.openxmlformats.org/officeDocument/2006/relationships/slideLayout" Target="../slideLayouts/slideLayout2.xml"/><Relationship Id="rId7" Type="http://schemas.openxmlformats.org/officeDocument/2006/relationships/notesSlide" Target="../notesSlides/notesSlide45.xml"/></Relationships>
</file>

<file path=ppt/slides/_rels/slide46.xml.rels><?xml version="1.0" encoding="UTF-8" standalone="yes"?>
<Relationships xmlns="http://schemas.openxmlformats.org/package/2006/relationships"><Relationship Id="rId1" Type="http://schemas.openxmlformats.org/officeDocument/2006/relationships/image" Target="../media/image-46-1.png"/><Relationship Id="rId2" Type="http://schemas.openxmlformats.org/officeDocument/2006/relationships/image" Target="../media/image-46-1.png"/><Relationship Id="rId3" Type="http://schemas.openxmlformats.org/officeDocument/2006/relationships/image" Target="../media/image-46-1.png"/><Relationship Id="rId4" Type="http://schemas.openxmlformats.org/officeDocument/2006/relationships/image" Target="../media/image-46-4.jpg"/><Relationship Id="rId5" Type="http://schemas.openxmlformats.org/officeDocument/2006/relationships/image" Target="../media/image-46-5.png"/><Relationship Id="rId6" Type="http://schemas.openxmlformats.org/officeDocument/2006/relationships/slideLayout" Target="../slideLayouts/slideLayout2.xml"/><Relationship Id="rId7" Type="http://schemas.openxmlformats.org/officeDocument/2006/relationships/notesSlide" Target="../notesSlides/notesSlide46.xml"/></Relationships>
</file>

<file path=ppt/slides/_rels/slide47.xml.rels><?xml version="1.0" encoding="UTF-8" standalone="yes"?>
<Relationships xmlns="http://schemas.openxmlformats.org/package/2006/relationships"><Relationship Id="rId1" Type="http://schemas.openxmlformats.org/officeDocument/2006/relationships/image" Target="../media/image-47-1.png"/><Relationship Id="rId2" Type="http://schemas.openxmlformats.org/officeDocument/2006/relationships/image" Target="../media/image-47-1.png"/><Relationship Id="rId3" Type="http://schemas.openxmlformats.org/officeDocument/2006/relationships/image" Target="../media/image-47-1.png"/><Relationship Id="rId4" Type="http://schemas.openxmlformats.org/officeDocument/2006/relationships/image" Target="../media/image-47-4.jpg"/><Relationship Id="rId5" Type="http://schemas.openxmlformats.org/officeDocument/2006/relationships/image" Target="../media/image-47-5.png"/><Relationship Id="rId6" Type="http://schemas.openxmlformats.org/officeDocument/2006/relationships/slideLayout" Target="../slideLayouts/slideLayout2.xml"/><Relationship Id="rId7" Type="http://schemas.openxmlformats.org/officeDocument/2006/relationships/notesSlide" Target="../notesSlides/notesSlide47.xml"/></Relationships>
</file>

<file path=ppt/slides/_rels/slide48.xml.rels><?xml version="1.0" encoding="UTF-8" standalone="yes"?>
<Relationships xmlns="http://schemas.openxmlformats.org/package/2006/relationships"><Relationship Id="rId1" Type="http://schemas.openxmlformats.org/officeDocument/2006/relationships/image" Target="../media/image-48-1.png"/><Relationship Id="rId2" Type="http://schemas.openxmlformats.org/officeDocument/2006/relationships/image" Target="../media/image-48-1.png"/><Relationship Id="rId3" Type="http://schemas.openxmlformats.org/officeDocument/2006/relationships/image" Target="../media/image-48-1.png"/><Relationship Id="rId4" Type="http://schemas.openxmlformats.org/officeDocument/2006/relationships/image" Target="../media/image-48-4.jpg"/><Relationship Id="rId5" Type="http://schemas.openxmlformats.org/officeDocument/2006/relationships/image" Target="../media/image-48-5.png"/><Relationship Id="rId6" Type="http://schemas.openxmlformats.org/officeDocument/2006/relationships/slideLayout" Target="../slideLayouts/slideLayout2.xml"/><Relationship Id="rId7" Type="http://schemas.openxmlformats.org/officeDocument/2006/relationships/notesSlide" Target="../notesSlides/notesSlide48.xml"/></Relationships>
</file>

<file path=ppt/slides/_rels/slide49.xml.rels><?xml version="1.0" encoding="UTF-8" standalone="yes"?>
<Relationships xmlns="http://schemas.openxmlformats.org/package/2006/relationships"><Relationship Id="rId1" Type="http://schemas.openxmlformats.org/officeDocument/2006/relationships/image" Target="../media/image-49-1.png"/><Relationship Id="rId2" Type="http://schemas.openxmlformats.org/officeDocument/2006/relationships/image" Target="../media/image-49-1.png"/><Relationship Id="rId3" Type="http://schemas.openxmlformats.org/officeDocument/2006/relationships/image" Target="../media/image-49-1.png"/><Relationship Id="rId4" Type="http://schemas.openxmlformats.org/officeDocument/2006/relationships/image" Target="../media/image-49-4.jpg"/><Relationship Id="rId5" Type="http://schemas.openxmlformats.org/officeDocument/2006/relationships/image" Target="../media/image-49-5.png"/><Relationship Id="rId6" Type="http://schemas.openxmlformats.org/officeDocument/2006/relationships/slideLayout" Target="../slideLayouts/slideLayout2.xml"/><Relationship Id="rId7" Type="http://schemas.openxmlformats.org/officeDocument/2006/relationships/notesSlide" Target="../notesSlides/notesSlide49.xml"/></Relationships>
</file>

<file path=ppt/slides/_rels/slide50.xml.rels><?xml version="1.0" encoding="UTF-8" standalone="yes"?>
<Relationships xmlns="http://schemas.openxmlformats.org/package/2006/relationships"><Relationship Id="rId1" Type="http://schemas.openxmlformats.org/officeDocument/2006/relationships/image" Target="../media/image-50-1.png"/><Relationship Id="rId2" Type="http://schemas.openxmlformats.org/officeDocument/2006/relationships/image" Target="../media/image-50-1.png"/><Relationship Id="rId3" Type="http://schemas.openxmlformats.org/officeDocument/2006/relationships/image" Target="../media/image-50-1.png"/><Relationship Id="rId4" Type="http://schemas.openxmlformats.org/officeDocument/2006/relationships/image" Target="../media/image-50-4.jpg"/><Relationship Id="rId5" Type="http://schemas.openxmlformats.org/officeDocument/2006/relationships/image" Target="../media/image-50-5.png"/><Relationship Id="rId6" Type="http://schemas.openxmlformats.org/officeDocument/2006/relationships/slideLayout" Target="../slideLayouts/slideLayout2.xml"/><Relationship Id="rId7" Type="http://schemas.openxmlformats.org/officeDocument/2006/relationships/notesSlide" Target="../notesSlides/notesSlide50.xml"/></Relationships>
</file>

<file path=ppt/slides/_rels/slide51.xml.rels><?xml version="1.0" encoding="UTF-8" standalone="yes"?>
<Relationships xmlns="http://schemas.openxmlformats.org/package/2006/relationships"><Relationship Id="rId1" Type="http://schemas.openxmlformats.org/officeDocument/2006/relationships/image" Target="../media/image-51-1.png"/><Relationship Id="rId2" Type="http://schemas.openxmlformats.org/officeDocument/2006/relationships/image" Target="../media/image-51-1.png"/><Relationship Id="rId3" Type="http://schemas.openxmlformats.org/officeDocument/2006/relationships/image" Target="../media/image-51-1.png"/><Relationship Id="rId4" Type="http://schemas.openxmlformats.org/officeDocument/2006/relationships/image" Target="../media/image-51-4.jpg"/><Relationship Id="rId5" Type="http://schemas.openxmlformats.org/officeDocument/2006/relationships/image" Target="../media/image-51-5.png"/><Relationship Id="rId6" Type="http://schemas.openxmlformats.org/officeDocument/2006/relationships/slideLayout" Target="../slideLayouts/slideLayout2.xml"/><Relationship Id="rId7" Type="http://schemas.openxmlformats.org/officeDocument/2006/relationships/notesSlide" Target="../notesSlides/notesSlide51.xml"/></Relationships>
</file>

<file path=ppt/slides/_rels/slide52.xml.rels><?xml version="1.0" encoding="UTF-8" standalone="yes"?>
<Relationships xmlns="http://schemas.openxmlformats.org/package/2006/relationships"><Relationship Id="rId1" Type="http://schemas.openxmlformats.org/officeDocument/2006/relationships/image" Target="../media/image-52-1.png"/><Relationship Id="rId2" Type="http://schemas.openxmlformats.org/officeDocument/2006/relationships/image" Target="../media/image-52-1.png"/><Relationship Id="rId3" Type="http://schemas.openxmlformats.org/officeDocument/2006/relationships/image" Target="../media/image-52-1.png"/><Relationship Id="rId4" Type="http://schemas.openxmlformats.org/officeDocument/2006/relationships/image" Target="../media/image-52-4.jpg"/><Relationship Id="rId5" Type="http://schemas.openxmlformats.org/officeDocument/2006/relationships/image" Target="../media/image-52-5.png"/><Relationship Id="rId6" Type="http://schemas.openxmlformats.org/officeDocument/2006/relationships/slideLayout" Target="../slideLayouts/slideLayout2.xml"/><Relationship Id="rId7" Type="http://schemas.openxmlformats.org/officeDocument/2006/relationships/notesSlide" Target="../notesSlides/notesSlide52.xml"/></Relationships>
</file>

<file path=ppt/slides/_rels/slide53.xml.rels><?xml version="1.0" encoding="UTF-8" standalone="yes"?>
<Relationships xmlns="http://schemas.openxmlformats.org/package/2006/relationships"><Relationship Id="rId1" Type="http://schemas.openxmlformats.org/officeDocument/2006/relationships/image" Target="../media/image-53-1.png"/><Relationship Id="rId2" Type="http://schemas.openxmlformats.org/officeDocument/2006/relationships/image" Target="../media/image-53-1.png"/><Relationship Id="rId3" Type="http://schemas.openxmlformats.org/officeDocument/2006/relationships/image" Target="../media/image-53-1.png"/><Relationship Id="rId4" Type="http://schemas.openxmlformats.org/officeDocument/2006/relationships/image" Target="../media/image-53-4.jpg"/><Relationship Id="rId5" Type="http://schemas.openxmlformats.org/officeDocument/2006/relationships/image" Target="../media/image-53-5.png"/><Relationship Id="rId6" Type="http://schemas.openxmlformats.org/officeDocument/2006/relationships/slideLayout" Target="../slideLayouts/slideLayout2.xml"/><Relationship Id="rId7" Type="http://schemas.openxmlformats.org/officeDocument/2006/relationships/notesSlide" Target="../notesSlides/notesSlide53.xml"/></Relationships>
</file>

<file path=ppt/slides/_rels/slide54.xml.rels><?xml version="1.0" encoding="UTF-8" standalone="yes"?>
<Relationships xmlns="http://schemas.openxmlformats.org/package/2006/relationships"><Relationship Id="rId1" Type="http://schemas.openxmlformats.org/officeDocument/2006/relationships/image" Target="../media/image-54-1.png"/><Relationship Id="rId2" Type="http://schemas.openxmlformats.org/officeDocument/2006/relationships/image" Target="../media/image-54-1.png"/><Relationship Id="rId3" Type="http://schemas.openxmlformats.org/officeDocument/2006/relationships/image" Target="../media/image-54-1.png"/><Relationship Id="rId4" Type="http://schemas.openxmlformats.org/officeDocument/2006/relationships/image" Target="../media/image-54-4.jpg"/><Relationship Id="rId5" Type="http://schemas.openxmlformats.org/officeDocument/2006/relationships/image" Target="../media/image-54-5.png"/><Relationship Id="rId6" Type="http://schemas.openxmlformats.org/officeDocument/2006/relationships/slideLayout" Target="../slideLayouts/slideLayout2.xml"/><Relationship Id="rId7" Type="http://schemas.openxmlformats.org/officeDocument/2006/relationships/notesSlide" Target="../notesSlides/notesSlide54.xml"/></Relationships>
</file>

<file path=ppt/slides/_rels/slide55.xml.rels><?xml version="1.0" encoding="UTF-8" standalone="yes"?>
<Relationships xmlns="http://schemas.openxmlformats.org/package/2006/relationships"><Relationship Id="rId1" Type="http://schemas.openxmlformats.org/officeDocument/2006/relationships/image" Target="../media/image-55-1.png"/><Relationship Id="rId2" Type="http://schemas.openxmlformats.org/officeDocument/2006/relationships/image" Target="../media/image-55-1.png"/><Relationship Id="rId3" Type="http://schemas.openxmlformats.org/officeDocument/2006/relationships/image" Target="../media/image-55-1.png"/><Relationship Id="rId4" Type="http://schemas.openxmlformats.org/officeDocument/2006/relationships/image" Target="../media/image-55-4.jpg"/><Relationship Id="rId5" Type="http://schemas.openxmlformats.org/officeDocument/2006/relationships/image" Target="../media/image-55-5.png"/><Relationship Id="rId6" Type="http://schemas.openxmlformats.org/officeDocument/2006/relationships/slideLayout" Target="../slideLayouts/slideLayout2.xml"/><Relationship Id="rId7" Type="http://schemas.openxmlformats.org/officeDocument/2006/relationships/notesSlide" Target="../notesSlides/notesSlide55.xml"/></Relationships>
</file>

<file path=ppt/slides/_rels/slide56.xml.rels><?xml version="1.0" encoding="UTF-8" standalone="yes"?>
<Relationships xmlns="http://schemas.openxmlformats.org/package/2006/relationships"><Relationship Id="rId1" Type="http://schemas.openxmlformats.org/officeDocument/2006/relationships/image" Target="../media/image-56-1.png"/><Relationship Id="rId2" Type="http://schemas.openxmlformats.org/officeDocument/2006/relationships/image" Target="../media/image-56-2.png"/><Relationship Id="rId3" Type="http://schemas.openxmlformats.org/officeDocument/2006/relationships/image" Target="../media/image-56-3.png"/><Relationship Id="rId4" Type="http://schemas.openxmlformats.org/officeDocument/2006/relationships/slideLayout" Target="../slideLayouts/slideLayout3.xml"/><Relationship Id="rId5" Type="http://schemas.openxmlformats.org/officeDocument/2006/relationships/notesSlide" Target="../notesSlides/notesSlide56.xml"/></Relationships>
</file>

<file path=ppt/slides/_rels/slide57.xml.rels><?xml version="1.0" encoding="UTF-8" standalone="yes"?>
<Relationships xmlns="http://schemas.openxmlformats.org/package/2006/relationships"><Relationship Id="rId1" Type="http://schemas.openxmlformats.org/officeDocument/2006/relationships/image" Target="../media/image-57-1.png"/><Relationship Id="rId2" Type="http://schemas.openxmlformats.org/officeDocument/2006/relationships/image" Target="../media/image-57-1.png"/><Relationship Id="rId3" Type="http://schemas.openxmlformats.org/officeDocument/2006/relationships/image" Target="../media/image-57-1.png"/><Relationship Id="rId4" Type="http://schemas.openxmlformats.org/officeDocument/2006/relationships/image" Target="../media/image-57-4.jpg"/><Relationship Id="rId5" Type="http://schemas.openxmlformats.org/officeDocument/2006/relationships/image" Target="../media/image-57-5.png"/><Relationship Id="rId6" Type="http://schemas.openxmlformats.org/officeDocument/2006/relationships/slideLayout" Target="../slideLayouts/slideLayout2.xml"/><Relationship Id="rId7" Type="http://schemas.openxmlformats.org/officeDocument/2006/relationships/notesSlide" Target="../notesSlides/notesSlide57.xml"/></Relationships>
</file>

<file path=ppt/slides/_rels/slide58.xml.rels><?xml version="1.0" encoding="UTF-8" standalone="yes"?>
<Relationships xmlns="http://schemas.openxmlformats.org/package/2006/relationships"><Relationship Id="rId1" Type="http://schemas.openxmlformats.org/officeDocument/2006/relationships/image" Target="../media/image-58-1.png"/><Relationship Id="rId2" Type="http://schemas.openxmlformats.org/officeDocument/2006/relationships/image" Target="../media/image-58-1.png"/><Relationship Id="rId3" Type="http://schemas.openxmlformats.org/officeDocument/2006/relationships/image" Target="../media/image-58-1.png"/><Relationship Id="rId4" Type="http://schemas.openxmlformats.org/officeDocument/2006/relationships/image" Target="../media/image-58-4.jpg"/><Relationship Id="rId5" Type="http://schemas.openxmlformats.org/officeDocument/2006/relationships/image" Target="../media/image-58-5.png"/><Relationship Id="rId6" Type="http://schemas.openxmlformats.org/officeDocument/2006/relationships/slideLayout" Target="../slideLayouts/slideLayout2.xml"/><Relationship Id="rId7" Type="http://schemas.openxmlformats.org/officeDocument/2006/relationships/notesSlide" Target="../notesSlides/notesSlide58.xml"/></Relationships>
</file>

<file path=ppt/slides/_rels/slide59.xml.rels><?xml version="1.0" encoding="UTF-8" standalone="yes"?>
<Relationships xmlns="http://schemas.openxmlformats.org/package/2006/relationships"><Relationship Id="rId1" Type="http://schemas.openxmlformats.org/officeDocument/2006/relationships/image" Target="../media/image-59-1.png"/><Relationship Id="rId2" Type="http://schemas.openxmlformats.org/officeDocument/2006/relationships/image" Target="../media/image-59-1.png"/><Relationship Id="rId3" Type="http://schemas.openxmlformats.org/officeDocument/2006/relationships/image" Target="../media/image-59-1.png"/><Relationship Id="rId4" Type="http://schemas.openxmlformats.org/officeDocument/2006/relationships/image" Target="../media/image-59-4.jpg"/><Relationship Id="rId5" Type="http://schemas.openxmlformats.org/officeDocument/2006/relationships/image" Target="../media/image-59-5.png"/><Relationship Id="rId6" Type="http://schemas.openxmlformats.org/officeDocument/2006/relationships/slideLayout" Target="../slideLayouts/slideLayout2.xml"/><Relationship Id="rId7" Type="http://schemas.openxmlformats.org/officeDocument/2006/relationships/notesSlide" Target="../notesSlides/notesSlide59.xml"/></Relationships>
</file>

<file path=ppt/slides/_rels/slide60.xml.rels><?xml version="1.0" encoding="UTF-8" standalone="yes"?>
<Relationships xmlns="http://schemas.openxmlformats.org/package/2006/relationships"><Relationship Id="rId1" Type="http://schemas.openxmlformats.org/officeDocument/2006/relationships/image" Target="../media/image-60-1.png"/><Relationship Id="rId2" Type="http://schemas.openxmlformats.org/officeDocument/2006/relationships/image" Target="../media/image-60-1.png"/><Relationship Id="rId3" Type="http://schemas.openxmlformats.org/officeDocument/2006/relationships/image" Target="../media/image-60-1.png"/><Relationship Id="rId4" Type="http://schemas.openxmlformats.org/officeDocument/2006/relationships/image" Target="../media/image-60-4.jpg"/><Relationship Id="rId5" Type="http://schemas.openxmlformats.org/officeDocument/2006/relationships/image" Target="../media/image-60-5.png"/><Relationship Id="rId6" Type="http://schemas.openxmlformats.org/officeDocument/2006/relationships/slideLayout" Target="../slideLayouts/slideLayout2.xml"/><Relationship Id="rId7" Type="http://schemas.openxmlformats.org/officeDocument/2006/relationships/notesSlide" Target="../notesSlides/notesSlide60.xml"/></Relationships>
</file>

<file path=ppt/slides/_rels/slide61.xml.rels><?xml version="1.0" encoding="UTF-8" standalone="yes"?>
<Relationships xmlns="http://schemas.openxmlformats.org/package/2006/relationships"><Relationship Id="rId1" Type="http://schemas.openxmlformats.org/officeDocument/2006/relationships/image" Target="../media/image-61-1.png"/><Relationship Id="rId2" Type="http://schemas.openxmlformats.org/officeDocument/2006/relationships/image" Target="../media/image-61-1.png"/><Relationship Id="rId3" Type="http://schemas.openxmlformats.org/officeDocument/2006/relationships/image" Target="../media/image-61-1.png"/><Relationship Id="rId4" Type="http://schemas.openxmlformats.org/officeDocument/2006/relationships/image" Target="../media/image-61-4.jpg"/><Relationship Id="rId5" Type="http://schemas.openxmlformats.org/officeDocument/2006/relationships/image" Target="../media/image-61-5.png"/><Relationship Id="rId6" Type="http://schemas.openxmlformats.org/officeDocument/2006/relationships/slideLayout" Target="../slideLayouts/slideLayout2.xml"/><Relationship Id="rId7" Type="http://schemas.openxmlformats.org/officeDocument/2006/relationships/notesSlide" Target="../notesSlides/notesSlide61.xml"/></Relationships>
</file>

<file path=ppt/slides/_rels/slide62.xml.rels><?xml version="1.0" encoding="UTF-8" standalone="yes"?>
<Relationships xmlns="http://schemas.openxmlformats.org/package/2006/relationships"><Relationship Id="rId1" Type="http://schemas.openxmlformats.org/officeDocument/2006/relationships/image" Target="../media/image-62-1.png"/><Relationship Id="rId2" Type="http://schemas.openxmlformats.org/officeDocument/2006/relationships/image" Target="../media/image-62-1.png"/><Relationship Id="rId3" Type="http://schemas.openxmlformats.org/officeDocument/2006/relationships/image" Target="../media/image-62-1.png"/><Relationship Id="rId4" Type="http://schemas.openxmlformats.org/officeDocument/2006/relationships/image" Target="../media/image-62-4.jpg"/><Relationship Id="rId5" Type="http://schemas.openxmlformats.org/officeDocument/2006/relationships/image" Target="../media/image-62-5.png"/><Relationship Id="rId6" Type="http://schemas.openxmlformats.org/officeDocument/2006/relationships/slideLayout" Target="../slideLayouts/slideLayout2.xml"/><Relationship Id="rId7" Type="http://schemas.openxmlformats.org/officeDocument/2006/relationships/notesSlide" Target="../notesSlides/notesSlide62.xml"/></Relationships>
</file>

<file path=ppt/slides/_rels/slide63.xml.rels><?xml version="1.0" encoding="UTF-8" standalone="yes"?>
<Relationships xmlns="http://schemas.openxmlformats.org/package/2006/relationships"><Relationship Id="rId1" Type="http://schemas.openxmlformats.org/officeDocument/2006/relationships/image" Target="../media/image-63-1.png"/><Relationship Id="rId2" Type="http://schemas.openxmlformats.org/officeDocument/2006/relationships/image" Target="../media/image-63-1.png"/><Relationship Id="rId3" Type="http://schemas.openxmlformats.org/officeDocument/2006/relationships/image" Target="../media/image-63-1.png"/><Relationship Id="rId4" Type="http://schemas.openxmlformats.org/officeDocument/2006/relationships/image" Target="../media/image-63-4.jpg"/><Relationship Id="rId5" Type="http://schemas.openxmlformats.org/officeDocument/2006/relationships/image" Target="../media/image-63-5.png"/><Relationship Id="rId6" Type="http://schemas.openxmlformats.org/officeDocument/2006/relationships/slideLayout" Target="../slideLayouts/slideLayout2.xml"/><Relationship Id="rId7" Type="http://schemas.openxmlformats.org/officeDocument/2006/relationships/notesSlide" Target="../notesSlides/notesSlide63.xml"/></Relationships>
</file>

<file path=ppt/slides/_rels/slide64.xml.rels><?xml version="1.0" encoding="UTF-8" standalone="yes"?>
<Relationships xmlns="http://schemas.openxmlformats.org/package/2006/relationships"><Relationship Id="rId1" Type="http://schemas.openxmlformats.org/officeDocument/2006/relationships/image" Target="../media/image-64-1.png"/><Relationship Id="rId2" Type="http://schemas.openxmlformats.org/officeDocument/2006/relationships/image" Target="../media/image-64-1.png"/><Relationship Id="rId3" Type="http://schemas.openxmlformats.org/officeDocument/2006/relationships/image" Target="../media/image-64-1.png"/><Relationship Id="rId4" Type="http://schemas.openxmlformats.org/officeDocument/2006/relationships/image" Target="../media/image-64-4.jpg"/><Relationship Id="rId5" Type="http://schemas.openxmlformats.org/officeDocument/2006/relationships/image" Target="../media/image-64-5.png"/><Relationship Id="rId6" Type="http://schemas.openxmlformats.org/officeDocument/2006/relationships/slideLayout" Target="../slideLayouts/slideLayout2.xml"/><Relationship Id="rId7" Type="http://schemas.openxmlformats.org/officeDocument/2006/relationships/notesSlide" Target="../notesSlides/notesSlide64.xml"/></Relationships>
</file>

<file path=ppt/slides/_rels/slide65.xml.rels><?xml version="1.0" encoding="UTF-8" standalone="yes"?>
<Relationships xmlns="http://schemas.openxmlformats.org/package/2006/relationships"><Relationship Id="rId1" Type="http://schemas.openxmlformats.org/officeDocument/2006/relationships/image" Target="../media/image-65-1.png"/><Relationship Id="rId2" Type="http://schemas.openxmlformats.org/officeDocument/2006/relationships/image" Target="../media/image-65-1.png"/><Relationship Id="rId3" Type="http://schemas.openxmlformats.org/officeDocument/2006/relationships/image" Target="../media/image-65-1.png"/><Relationship Id="rId4" Type="http://schemas.openxmlformats.org/officeDocument/2006/relationships/image" Target="../media/image-65-4.jpg"/><Relationship Id="rId5" Type="http://schemas.openxmlformats.org/officeDocument/2006/relationships/image" Target="../media/image-65-5.png"/><Relationship Id="rId6" Type="http://schemas.openxmlformats.org/officeDocument/2006/relationships/slideLayout" Target="../slideLayouts/slideLayout2.xml"/><Relationship Id="rId7" Type="http://schemas.openxmlformats.org/officeDocument/2006/relationships/notesSlide" Target="../notesSlides/notesSlide65.xml"/></Relationships>
</file>

<file path=ppt/slides/_rels/slide66.xml.rels><?xml version="1.0" encoding="UTF-8" standalone="yes"?>
<Relationships xmlns="http://schemas.openxmlformats.org/package/2006/relationships"><Relationship Id="rId1" Type="http://schemas.openxmlformats.org/officeDocument/2006/relationships/image" Target="../media/image-66-1.png"/><Relationship Id="rId2" Type="http://schemas.openxmlformats.org/officeDocument/2006/relationships/image" Target="../media/image-66-1.png"/><Relationship Id="rId3" Type="http://schemas.openxmlformats.org/officeDocument/2006/relationships/image" Target="../media/image-66-1.png"/><Relationship Id="rId4" Type="http://schemas.openxmlformats.org/officeDocument/2006/relationships/image" Target="../media/image-66-4.jpg"/><Relationship Id="rId5" Type="http://schemas.openxmlformats.org/officeDocument/2006/relationships/image" Target="../media/image-66-5.png"/><Relationship Id="rId6" Type="http://schemas.openxmlformats.org/officeDocument/2006/relationships/slideLayout" Target="../slideLayouts/slideLayout2.xml"/><Relationship Id="rId7" Type="http://schemas.openxmlformats.org/officeDocument/2006/relationships/notesSlide" Target="../notesSlides/notesSlide66.xml"/></Relationships>
</file>

<file path=ppt/slides/_rels/slide67.xml.rels><?xml version="1.0" encoding="UTF-8" standalone="yes"?>
<Relationships xmlns="http://schemas.openxmlformats.org/package/2006/relationships"><Relationship Id="rId1" Type="http://schemas.openxmlformats.org/officeDocument/2006/relationships/image" Target="../media/image-67-1.png"/><Relationship Id="rId2" Type="http://schemas.openxmlformats.org/officeDocument/2006/relationships/image" Target="../media/image-67-2.png"/><Relationship Id="rId3" Type="http://schemas.openxmlformats.org/officeDocument/2006/relationships/image" Target="../media/image-67-3.png"/><Relationship Id="rId4" Type="http://schemas.openxmlformats.org/officeDocument/2006/relationships/slideLayout" Target="../slideLayouts/slideLayout3.xml"/><Relationship Id="rId5" Type="http://schemas.openxmlformats.org/officeDocument/2006/relationships/notesSlide" Target="../notesSlides/notesSlide67.xml"/></Relationships>
</file>

<file path=ppt/slides/_rels/slide68.xml.rels><?xml version="1.0" encoding="UTF-8" standalone="yes"?>
<Relationships xmlns="http://schemas.openxmlformats.org/package/2006/relationships"><Relationship Id="rId1" Type="http://schemas.openxmlformats.org/officeDocument/2006/relationships/image" Target="../media/image-68-1.png"/><Relationship Id="rId2" Type="http://schemas.openxmlformats.org/officeDocument/2006/relationships/image" Target="../media/image-68-1.png"/><Relationship Id="rId3" Type="http://schemas.openxmlformats.org/officeDocument/2006/relationships/image" Target="../media/image-68-1.png"/><Relationship Id="rId4" Type="http://schemas.openxmlformats.org/officeDocument/2006/relationships/image" Target="../media/image-68-4.jpg"/><Relationship Id="rId5" Type="http://schemas.openxmlformats.org/officeDocument/2006/relationships/image" Target="../media/image-68-5.png"/><Relationship Id="rId6" Type="http://schemas.openxmlformats.org/officeDocument/2006/relationships/slideLayout" Target="../slideLayouts/slideLayout2.xml"/><Relationship Id="rId7" Type="http://schemas.openxmlformats.org/officeDocument/2006/relationships/notesSlide" Target="../notesSlides/notesSlide68.xml"/></Relationships>
</file>

<file path=ppt/slides/_rels/slide69.xml.rels><?xml version="1.0" encoding="UTF-8" standalone="yes"?>
<Relationships xmlns="http://schemas.openxmlformats.org/package/2006/relationships"><Relationship Id="rId1" Type="http://schemas.openxmlformats.org/officeDocument/2006/relationships/image" Target="../media/image-69-1.png"/><Relationship Id="rId2" Type="http://schemas.openxmlformats.org/officeDocument/2006/relationships/image" Target="../media/image-69-1.png"/><Relationship Id="rId3" Type="http://schemas.openxmlformats.org/officeDocument/2006/relationships/image" Target="../media/image-69-1.png"/><Relationship Id="rId4" Type="http://schemas.openxmlformats.org/officeDocument/2006/relationships/image" Target="../media/image-69-4.jpg"/><Relationship Id="rId5" Type="http://schemas.openxmlformats.org/officeDocument/2006/relationships/image" Target="../media/image-69-5.png"/><Relationship Id="rId6" Type="http://schemas.openxmlformats.org/officeDocument/2006/relationships/slideLayout" Target="../slideLayouts/slideLayout2.xml"/><Relationship Id="rId7" Type="http://schemas.openxmlformats.org/officeDocument/2006/relationships/notesSlide" Target="../notesSlides/notesSlide69.xml"/></Relationships>
</file>

<file path=ppt/slides/_rels/slide70.xml.rels><?xml version="1.0" encoding="UTF-8" standalone="yes"?>
<Relationships xmlns="http://schemas.openxmlformats.org/package/2006/relationships"><Relationship Id="rId1" Type="http://schemas.openxmlformats.org/officeDocument/2006/relationships/image" Target="../media/image-70-1.png"/><Relationship Id="rId2" Type="http://schemas.openxmlformats.org/officeDocument/2006/relationships/image" Target="../media/image-70-1.png"/><Relationship Id="rId3" Type="http://schemas.openxmlformats.org/officeDocument/2006/relationships/image" Target="../media/image-70-1.png"/><Relationship Id="rId4" Type="http://schemas.openxmlformats.org/officeDocument/2006/relationships/image" Target="../media/image-70-4.jpg"/><Relationship Id="rId5" Type="http://schemas.openxmlformats.org/officeDocument/2006/relationships/image" Target="../media/image-70-5.png"/><Relationship Id="rId6" Type="http://schemas.openxmlformats.org/officeDocument/2006/relationships/slideLayout" Target="../slideLayouts/slideLayout2.xml"/><Relationship Id="rId7" Type="http://schemas.openxmlformats.org/officeDocument/2006/relationships/notesSlide" Target="../notesSlides/notesSlide70.xml"/></Relationships>
</file>

<file path=ppt/slides/_rels/slide71.xml.rels><?xml version="1.0" encoding="UTF-8" standalone="yes"?>
<Relationships xmlns="http://schemas.openxmlformats.org/package/2006/relationships"><Relationship Id="rId1" Type="http://schemas.openxmlformats.org/officeDocument/2006/relationships/image" Target="../media/image-71-1.png"/><Relationship Id="rId2" Type="http://schemas.openxmlformats.org/officeDocument/2006/relationships/image" Target="../media/image-71-1.png"/><Relationship Id="rId3" Type="http://schemas.openxmlformats.org/officeDocument/2006/relationships/image" Target="../media/image-71-1.png"/><Relationship Id="rId4" Type="http://schemas.openxmlformats.org/officeDocument/2006/relationships/image" Target="../media/image-71-4.jpg"/><Relationship Id="rId5" Type="http://schemas.openxmlformats.org/officeDocument/2006/relationships/image" Target="../media/image-71-5.png"/><Relationship Id="rId6" Type="http://schemas.openxmlformats.org/officeDocument/2006/relationships/slideLayout" Target="../slideLayouts/slideLayout2.xml"/><Relationship Id="rId7" Type="http://schemas.openxmlformats.org/officeDocument/2006/relationships/notesSlide" Target="../notesSlides/notesSlide71.xml"/></Relationships>
</file>

<file path=ppt/slides/_rels/slide72.xml.rels><?xml version="1.0" encoding="UTF-8" standalone="yes"?>
<Relationships xmlns="http://schemas.openxmlformats.org/package/2006/relationships"><Relationship Id="rId1" Type="http://schemas.openxmlformats.org/officeDocument/2006/relationships/image" Target="../media/image-72-1.png"/><Relationship Id="rId2" Type="http://schemas.openxmlformats.org/officeDocument/2006/relationships/image" Target="../media/image-72-1.png"/><Relationship Id="rId3" Type="http://schemas.openxmlformats.org/officeDocument/2006/relationships/image" Target="../media/image-72-1.png"/><Relationship Id="rId4" Type="http://schemas.openxmlformats.org/officeDocument/2006/relationships/image" Target="../media/image-72-4.jpg"/><Relationship Id="rId5" Type="http://schemas.openxmlformats.org/officeDocument/2006/relationships/image" Target="../media/image-72-5.png"/><Relationship Id="rId6" Type="http://schemas.openxmlformats.org/officeDocument/2006/relationships/slideLayout" Target="../slideLayouts/slideLayout2.xml"/><Relationship Id="rId7" Type="http://schemas.openxmlformats.org/officeDocument/2006/relationships/notesSlide" Target="../notesSlides/notesSlide72.xml"/></Relationships>
</file>

<file path=ppt/slides/_rels/slide73.xml.rels><?xml version="1.0" encoding="UTF-8" standalone="yes"?>
<Relationships xmlns="http://schemas.openxmlformats.org/package/2006/relationships"><Relationship Id="rId1" Type="http://schemas.openxmlformats.org/officeDocument/2006/relationships/image" Target="../media/image-73-1.png"/><Relationship Id="rId2" Type="http://schemas.openxmlformats.org/officeDocument/2006/relationships/image" Target="../media/image-73-1.png"/><Relationship Id="rId3" Type="http://schemas.openxmlformats.org/officeDocument/2006/relationships/image" Target="../media/image-73-1.png"/><Relationship Id="rId4" Type="http://schemas.openxmlformats.org/officeDocument/2006/relationships/image" Target="../media/image-73-4.jpg"/><Relationship Id="rId5" Type="http://schemas.openxmlformats.org/officeDocument/2006/relationships/image" Target="../media/image-73-5.png"/><Relationship Id="rId6" Type="http://schemas.openxmlformats.org/officeDocument/2006/relationships/slideLayout" Target="../slideLayouts/slideLayout2.xml"/><Relationship Id="rId7" Type="http://schemas.openxmlformats.org/officeDocument/2006/relationships/notesSlide" Target="../notesSlides/notesSlide73.xml"/></Relationships>
</file>

<file path=ppt/slides/_rels/slide74.xml.rels><?xml version="1.0" encoding="UTF-8" standalone="yes"?>
<Relationships xmlns="http://schemas.openxmlformats.org/package/2006/relationships"><Relationship Id="rId1" Type="http://schemas.openxmlformats.org/officeDocument/2006/relationships/image" Target="../media/image-74-1.png"/><Relationship Id="rId2" Type="http://schemas.openxmlformats.org/officeDocument/2006/relationships/image" Target="../media/image-74-1.png"/><Relationship Id="rId3" Type="http://schemas.openxmlformats.org/officeDocument/2006/relationships/image" Target="../media/image-74-1.png"/><Relationship Id="rId4" Type="http://schemas.openxmlformats.org/officeDocument/2006/relationships/image" Target="../media/image-74-4.jpg"/><Relationship Id="rId5" Type="http://schemas.openxmlformats.org/officeDocument/2006/relationships/image" Target="../media/image-74-5.png"/><Relationship Id="rId6" Type="http://schemas.openxmlformats.org/officeDocument/2006/relationships/slideLayout" Target="../slideLayouts/slideLayout2.xml"/><Relationship Id="rId7" Type="http://schemas.openxmlformats.org/officeDocument/2006/relationships/notesSlide" Target="../notesSlides/notesSlide74.xml"/></Relationships>
</file>

<file path=ppt/slides/_rels/slide75.xml.rels><?xml version="1.0" encoding="UTF-8" standalone="yes"?>
<Relationships xmlns="http://schemas.openxmlformats.org/package/2006/relationships"><Relationship Id="rId1" Type="http://schemas.openxmlformats.org/officeDocument/2006/relationships/image" Target="../media/image-75-1.png"/><Relationship Id="rId2" Type="http://schemas.openxmlformats.org/officeDocument/2006/relationships/image" Target="../media/image-75-1.png"/><Relationship Id="rId3" Type="http://schemas.openxmlformats.org/officeDocument/2006/relationships/image" Target="../media/image-75-1.png"/><Relationship Id="rId4" Type="http://schemas.openxmlformats.org/officeDocument/2006/relationships/image" Target="../media/image-75-4.jpg"/><Relationship Id="rId5" Type="http://schemas.openxmlformats.org/officeDocument/2006/relationships/image" Target="../media/image-75-5.png"/><Relationship Id="rId6" Type="http://schemas.openxmlformats.org/officeDocument/2006/relationships/slideLayout" Target="../slideLayouts/slideLayout2.xml"/><Relationship Id="rId7" Type="http://schemas.openxmlformats.org/officeDocument/2006/relationships/notesSlide" Target="../notesSlides/notesSlide75.xml"/></Relationships>
</file>

<file path=ppt/slides/_rels/slide76.xml.rels><?xml version="1.0" encoding="UTF-8" standalone="yes"?>
<Relationships xmlns="http://schemas.openxmlformats.org/package/2006/relationships"><Relationship Id="rId1" Type="http://schemas.openxmlformats.org/officeDocument/2006/relationships/image" Target="../media/image-76-1.png"/><Relationship Id="rId2" Type="http://schemas.openxmlformats.org/officeDocument/2006/relationships/image" Target="../media/image-76-2.png"/><Relationship Id="rId3" Type="http://schemas.openxmlformats.org/officeDocument/2006/relationships/slideLayout" Target="../slideLayouts/slideLayout3.xml"/><Relationship Id="rId4" Type="http://schemas.openxmlformats.org/officeDocument/2006/relationships/notesSlide" Target="../notesSlides/notesSlide76.xml"/></Relationships>
</file>

<file path=ppt/slides/_rels/slide77.xml.rels><?xml version="1.0" encoding="UTF-8" standalone="yes"?>
<Relationships xmlns="http://schemas.openxmlformats.org/package/2006/relationships"><Relationship Id="rId1" Type="http://schemas.openxmlformats.org/officeDocument/2006/relationships/image" Target="../media/image-77-1.png"/><Relationship Id="rId2" Type="http://schemas.openxmlformats.org/officeDocument/2006/relationships/image" Target="../media/image-77-1.png"/><Relationship Id="rId3" Type="http://schemas.openxmlformats.org/officeDocument/2006/relationships/image" Target="../media/image-77-1.png"/><Relationship Id="rId4" Type="http://schemas.openxmlformats.org/officeDocument/2006/relationships/image" Target="../media/image-77-4.jpg"/><Relationship Id="rId5" Type="http://schemas.openxmlformats.org/officeDocument/2006/relationships/image" Target="../media/image-77-5.png"/><Relationship Id="rId6" Type="http://schemas.openxmlformats.org/officeDocument/2006/relationships/slideLayout" Target="../slideLayouts/slideLayout2.xml"/><Relationship Id="rId7" Type="http://schemas.openxmlformats.org/officeDocument/2006/relationships/notesSlide" Target="../notesSlides/notesSlide77.xml"/></Relationships>
</file>

<file path=ppt/slides/_rels/slide78.xml.rels><?xml version="1.0" encoding="UTF-8" standalone="yes"?>
<Relationships xmlns="http://schemas.openxmlformats.org/package/2006/relationships"><Relationship Id="rId1" Type="http://schemas.openxmlformats.org/officeDocument/2006/relationships/image" Target="../media/image-78-1.png"/><Relationship Id="rId2" Type="http://schemas.openxmlformats.org/officeDocument/2006/relationships/image" Target="../media/image-78-1.png"/><Relationship Id="rId3" Type="http://schemas.openxmlformats.org/officeDocument/2006/relationships/image" Target="../media/image-78-1.png"/><Relationship Id="rId4" Type="http://schemas.openxmlformats.org/officeDocument/2006/relationships/image" Target="../media/image-78-4.jpg"/><Relationship Id="rId5" Type="http://schemas.openxmlformats.org/officeDocument/2006/relationships/image" Target="../media/image-78-5.png"/><Relationship Id="rId6" Type="http://schemas.openxmlformats.org/officeDocument/2006/relationships/slideLayout" Target="../slideLayouts/slideLayout2.xml"/><Relationship Id="rId7" Type="http://schemas.openxmlformats.org/officeDocument/2006/relationships/notesSlide" Target="../notesSlides/notesSlide78.xml"/></Relationships>
</file>

<file path=ppt/slides/_rels/slide79.xml.rels><?xml version="1.0" encoding="UTF-8" standalone="yes"?>
<Relationships xmlns="http://schemas.openxmlformats.org/package/2006/relationships"><Relationship Id="rId1" Type="http://schemas.openxmlformats.org/officeDocument/2006/relationships/image" Target="../media/image-79-1.png"/><Relationship Id="rId2" Type="http://schemas.openxmlformats.org/officeDocument/2006/relationships/image" Target="../media/image-79-1.png"/><Relationship Id="rId3" Type="http://schemas.openxmlformats.org/officeDocument/2006/relationships/image" Target="../media/image-79-1.png"/><Relationship Id="rId4" Type="http://schemas.openxmlformats.org/officeDocument/2006/relationships/image" Target="../media/image-79-4.jpg"/><Relationship Id="rId5" Type="http://schemas.openxmlformats.org/officeDocument/2006/relationships/image" Target="../media/image-79-5.png"/><Relationship Id="rId6" Type="http://schemas.openxmlformats.org/officeDocument/2006/relationships/slideLayout" Target="../slideLayouts/slideLayout2.xml"/><Relationship Id="rId7" Type="http://schemas.openxmlformats.org/officeDocument/2006/relationships/notesSlide" Target="../notesSlides/notesSlide79.xml"/></Relationships>
</file>

<file path=ppt/slides/_rels/slide80.xml.rels><?xml version="1.0" encoding="UTF-8" standalone="yes"?>
<Relationships xmlns="http://schemas.openxmlformats.org/package/2006/relationships"><Relationship Id="rId1" Type="http://schemas.openxmlformats.org/officeDocument/2006/relationships/image" Target="../media/image-80-1.png"/><Relationship Id="rId2" Type="http://schemas.openxmlformats.org/officeDocument/2006/relationships/image" Target="../media/image-80-1.png"/><Relationship Id="rId3" Type="http://schemas.openxmlformats.org/officeDocument/2006/relationships/image" Target="../media/image-80-1.png"/><Relationship Id="rId4" Type="http://schemas.openxmlformats.org/officeDocument/2006/relationships/image" Target="../media/image-80-4.jpg"/><Relationship Id="rId5" Type="http://schemas.openxmlformats.org/officeDocument/2006/relationships/image" Target="../media/image-80-5.png"/><Relationship Id="rId6" Type="http://schemas.openxmlformats.org/officeDocument/2006/relationships/slideLayout" Target="../slideLayouts/slideLayout2.xml"/><Relationship Id="rId7" Type="http://schemas.openxmlformats.org/officeDocument/2006/relationships/notesSlide" Target="../notesSlides/notesSlide80.xml"/></Relationships>
</file>

<file path=ppt/slides/_rels/slide81.xml.rels><?xml version="1.0" encoding="UTF-8" standalone="yes"?>
<Relationships xmlns="http://schemas.openxmlformats.org/package/2006/relationships"><Relationship Id="rId1" Type="http://schemas.openxmlformats.org/officeDocument/2006/relationships/image" Target="../media/image-81-1.png"/><Relationship Id="rId2" Type="http://schemas.openxmlformats.org/officeDocument/2006/relationships/image" Target="../media/image-81-2.png"/><Relationship Id="rId3" Type="http://schemas.openxmlformats.org/officeDocument/2006/relationships/image" Target="../media/image-81-3.png"/><Relationship Id="rId4" Type="http://schemas.openxmlformats.org/officeDocument/2006/relationships/slideLayout" Target="../slideLayouts/slideLayout3.xml"/><Relationship Id="rId5" Type="http://schemas.openxmlformats.org/officeDocument/2006/relationships/notesSlide" Target="../notesSlides/notesSlide81.xml"/></Relationships>
</file>

<file path=ppt/slides/_rels/slide82.xml.rels><?xml version="1.0" encoding="UTF-8" standalone="yes"?>
<Relationships xmlns="http://schemas.openxmlformats.org/package/2006/relationships"><Relationship Id="rId1" Type="http://schemas.openxmlformats.org/officeDocument/2006/relationships/image" Target="../media/image-82-1.png"/><Relationship Id="rId2" Type="http://schemas.openxmlformats.org/officeDocument/2006/relationships/image" Target="../media/image-82-1.png"/><Relationship Id="rId3" Type="http://schemas.openxmlformats.org/officeDocument/2006/relationships/image" Target="../media/image-82-1.png"/><Relationship Id="rId4" Type="http://schemas.openxmlformats.org/officeDocument/2006/relationships/image" Target="../media/image-82-4.jpg"/><Relationship Id="rId5" Type="http://schemas.openxmlformats.org/officeDocument/2006/relationships/image" Target="../media/image-82-5.png"/><Relationship Id="rId6" Type="http://schemas.openxmlformats.org/officeDocument/2006/relationships/slideLayout" Target="../slideLayouts/slideLayout2.xml"/><Relationship Id="rId7" Type="http://schemas.openxmlformats.org/officeDocument/2006/relationships/notesSlide" Target="../notesSlides/notesSlide82.xml"/></Relationships>
</file>

<file path=ppt/slides/_rels/slide83.xml.rels><?xml version="1.0" encoding="UTF-8" standalone="yes"?>
<Relationships xmlns="http://schemas.openxmlformats.org/package/2006/relationships"><Relationship Id="rId1" Type="http://schemas.openxmlformats.org/officeDocument/2006/relationships/image" Target="../media/image-83-1.png"/><Relationship Id="rId2" Type="http://schemas.openxmlformats.org/officeDocument/2006/relationships/image" Target="../media/image-83-1.png"/><Relationship Id="rId3" Type="http://schemas.openxmlformats.org/officeDocument/2006/relationships/image" Target="../media/image-83-1.png"/><Relationship Id="rId4" Type="http://schemas.openxmlformats.org/officeDocument/2006/relationships/image" Target="../media/image-83-4.jpg"/><Relationship Id="rId5" Type="http://schemas.openxmlformats.org/officeDocument/2006/relationships/image" Target="../media/image-83-5.png"/><Relationship Id="rId6" Type="http://schemas.openxmlformats.org/officeDocument/2006/relationships/slideLayout" Target="../slideLayouts/slideLayout2.xml"/><Relationship Id="rId7" Type="http://schemas.openxmlformats.org/officeDocument/2006/relationships/notesSlide" Target="../notesSlides/notesSlide83.xml"/></Relationships>
</file>

<file path=ppt/slides/_rels/slide84.xml.rels><?xml version="1.0" encoding="UTF-8" standalone="yes"?>
<Relationships xmlns="http://schemas.openxmlformats.org/package/2006/relationships"><Relationship Id="rId1" Type="http://schemas.openxmlformats.org/officeDocument/2006/relationships/image" Target="../media/image-84-1.png"/><Relationship Id="rId2" Type="http://schemas.openxmlformats.org/officeDocument/2006/relationships/image" Target="../media/image-84-1.png"/><Relationship Id="rId3" Type="http://schemas.openxmlformats.org/officeDocument/2006/relationships/image" Target="../media/image-84-1.png"/><Relationship Id="rId4" Type="http://schemas.openxmlformats.org/officeDocument/2006/relationships/image" Target="../media/image-84-4.jpg"/><Relationship Id="rId5" Type="http://schemas.openxmlformats.org/officeDocument/2006/relationships/image" Target="../media/image-84-5.png"/><Relationship Id="rId6" Type="http://schemas.openxmlformats.org/officeDocument/2006/relationships/slideLayout" Target="../slideLayouts/slideLayout2.xml"/><Relationship Id="rId7" Type="http://schemas.openxmlformats.org/officeDocument/2006/relationships/notesSlide" Target="../notesSlides/notesSlide84.xml"/></Relationships>
</file>

<file path=ppt/slides/_rels/slide85.xml.rels><?xml version="1.0" encoding="UTF-8" standalone="yes"?>
<Relationships xmlns="http://schemas.openxmlformats.org/package/2006/relationships"><Relationship Id="rId1" Type="http://schemas.openxmlformats.org/officeDocument/2006/relationships/image" Target="../media/image-85-1.png"/><Relationship Id="rId2" Type="http://schemas.openxmlformats.org/officeDocument/2006/relationships/image" Target="../media/image-85-1.png"/><Relationship Id="rId3" Type="http://schemas.openxmlformats.org/officeDocument/2006/relationships/image" Target="../media/image-85-1.png"/><Relationship Id="rId4" Type="http://schemas.openxmlformats.org/officeDocument/2006/relationships/image" Target="../media/image-85-4.jpg"/><Relationship Id="rId5" Type="http://schemas.openxmlformats.org/officeDocument/2006/relationships/image" Target="../media/image-85-5.png"/><Relationship Id="rId6" Type="http://schemas.openxmlformats.org/officeDocument/2006/relationships/slideLayout" Target="../slideLayouts/slideLayout2.xml"/><Relationship Id="rId7" Type="http://schemas.openxmlformats.org/officeDocument/2006/relationships/notesSlide" Target="../notesSlides/notesSlide85.xml"/></Relationships>
</file>

<file path=ppt/slides/_rels/slide86.xml.rels><?xml version="1.0" encoding="UTF-8" standalone="yes"?>
<Relationships xmlns="http://schemas.openxmlformats.org/package/2006/relationships"><Relationship Id="rId1" Type="http://schemas.openxmlformats.org/officeDocument/2006/relationships/image" Target="../media/image-86-1.png"/><Relationship Id="rId2" Type="http://schemas.openxmlformats.org/officeDocument/2006/relationships/image" Target="../media/image-86-1.png"/><Relationship Id="rId3" Type="http://schemas.openxmlformats.org/officeDocument/2006/relationships/image" Target="../media/image-86-1.png"/><Relationship Id="rId4" Type="http://schemas.openxmlformats.org/officeDocument/2006/relationships/image" Target="../media/image-86-4.jpg"/><Relationship Id="rId5" Type="http://schemas.openxmlformats.org/officeDocument/2006/relationships/image" Target="../media/image-86-5.png"/><Relationship Id="rId6" Type="http://schemas.openxmlformats.org/officeDocument/2006/relationships/slideLayout" Target="../slideLayouts/slideLayout2.xml"/><Relationship Id="rId7" Type="http://schemas.openxmlformats.org/officeDocument/2006/relationships/notesSlide" Target="../notesSlides/notesSlide86.xml"/></Relationships>
</file>

<file path=ppt/slides/_rels/slide87.xml.rels><?xml version="1.0" encoding="UTF-8" standalone="yes"?>
<Relationships xmlns="http://schemas.openxmlformats.org/package/2006/relationships"><Relationship Id="rId1" Type="http://schemas.openxmlformats.org/officeDocument/2006/relationships/image" Target="../media/image-87-1.png"/><Relationship Id="rId2" Type="http://schemas.openxmlformats.org/officeDocument/2006/relationships/image" Target="../media/image-87-1.png"/><Relationship Id="rId3" Type="http://schemas.openxmlformats.org/officeDocument/2006/relationships/image" Target="../media/image-87-1.png"/><Relationship Id="rId4" Type="http://schemas.openxmlformats.org/officeDocument/2006/relationships/image" Target="../media/image-87-4.png"/><Relationship Id="rId5" Type="http://schemas.openxmlformats.org/officeDocument/2006/relationships/image" Target="../media/image-87-5.png"/><Relationship Id="rId6" Type="http://schemas.openxmlformats.org/officeDocument/2006/relationships/slideLayout" Target="../slideLayouts/slideLayout2.xml"/><Relationship Id="rId7" Type="http://schemas.openxmlformats.org/officeDocument/2006/relationships/notesSlide" Target="../notesSlides/notesSlide87.xml"/></Relationships>
</file>

<file path=ppt/slides/_rels/slide88.xml.rels><?xml version="1.0" encoding="UTF-8" standalone="yes"?>
<Relationships xmlns="http://schemas.openxmlformats.org/package/2006/relationships"><Relationship Id="rId1" Type="http://schemas.openxmlformats.org/officeDocument/2006/relationships/image" Target="../media/image-88-1.png"/><Relationship Id="rId2" Type="http://schemas.openxmlformats.org/officeDocument/2006/relationships/image" Target="../media/image-88-1.png"/><Relationship Id="rId3" Type="http://schemas.openxmlformats.org/officeDocument/2006/relationships/image" Target="../media/image-88-1.png"/><Relationship Id="rId4" Type="http://schemas.openxmlformats.org/officeDocument/2006/relationships/image" Target="../media/image-88-4.jpg"/><Relationship Id="rId5" Type="http://schemas.openxmlformats.org/officeDocument/2006/relationships/image" Target="../media/image-88-5.png"/><Relationship Id="rId6" Type="http://schemas.openxmlformats.org/officeDocument/2006/relationships/slideLayout" Target="../slideLayouts/slideLayout2.xml"/><Relationship Id="rId7" Type="http://schemas.openxmlformats.org/officeDocument/2006/relationships/notesSlide" Target="../notesSlides/notesSlide88.xml"/></Relationships>
</file>

<file path=ppt/slides/_rels/slide89.xml.rels><?xml version="1.0" encoding="UTF-8" standalone="yes"?>
<Relationships xmlns="http://schemas.openxmlformats.org/package/2006/relationships"><Relationship Id="rId1" Type="http://schemas.openxmlformats.org/officeDocument/2006/relationships/image" Target="../media/image-89-1.png"/><Relationship Id="rId2" Type="http://schemas.openxmlformats.org/officeDocument/2006/relationships/image" Target="../media/image-89-1.png"/><Relationship Id="rId3" Type="http://schemas.openxmlformats.org/officeDocument/2006/relationships/image" Target="../media/image-89-1.png"/><Relationship Id="rId4" Type="http://schemas.openxmlformats.org/officeDocument/2006/relationships/image" Target="../media/image-89-4.jpg"/><Relationship Id="rId5" Type="http://schemas.openxmlformats.org/officeDocument/2006/relationships/image" Target="../media/image-89-5.png"/><Relationship Id="rId6" Type="http://schemas.openxmlformats.org/officeDocument/2006/relationships/slideLayout" Target="../slideLayouts/slideLayout2.xml"/><Relationship Id="rId7" Type="http://schemas.openxmlformats.org/officeDocument/2006/relationships/notesSlide" Target="../notesSlides/notesSlide89.xml"/></Relationships>
</file>

<file path=ppt/slides/_rels/slide90.xml.rels><?xml version="1.0" encoding="UTF-8" standalone="yes"?>
<Relationships xmlns="http://schemas.openxmlformats.org/package/2006/relationships"><Relationship Id="rId1" Type="http://schemas.openxmlformats.org/officeDocument/2006/relationships/image" Target="../media/image-90-1.png"/><Relationship Id="rId2" Type="http://schemas.openxmlformats.org/officeDocument/2006/relationships/image" Target="../media/image-90-2.png"/><Relationship Id="rId3" Type="http://schemas.openxmlformats.org/officeDocument/2006/relationships/slideLayout" Target="../slideLayouts/slideLayout3.xml"/><Relationship Id="rId4" Type="http://schemas.openxmlformats.org/officeDocument/2006/relationships/notesSlide" Target="../notesSlides/notesSlide9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Shape 0"/>
          <p:cNvSpPr/>
          <p:nvPr/>
        </p:nvSpPr>
        <p:spPr>
          <a:xfrm>
            <a:off x="7452360" y="0"/>
            <a:ext cx="4739335" cy="6858000"/>
          </a:xfrm>
          <a:prstGeom prst="rect">
            <a:avLst/>
          </a:prstGeom>
          <a:solidFill>
            <a:schemeClr val="accent1"/>
          </a:solidFill>
          <a:ln/>
        </p:spPr>
      </p:sp>
      <p:pic>
        <p:nvPicPr>
          <p:cNvPr id="3" name="Butler" descr="Der Butler – Maskottchen von HeyButler">    </p:cNvPr>
          <p:cNvPicPr>
            <a:picLocks noChangeAspect="1"/>
          </p:cNvPicPr>
          <p:nvPr/>
        </p:nvPicPr>
        <p:blipFill>
          <a:blip r:embed="rId1"/>
          <a:stretch>
            <a:fillRect/>
          </a:stretch>
        </p:blipFill>
        <p:spPr>
          <a:xfrm>
            <a:off x="8313268" y="1737360"/>
            <a:ext cx="3017520" cy="3017520"/>
          </a:xfrm>
          <a:prstGeom prst="rect">
            <a:avLst/>
          </a:prstGeom>
        </p:spPr>
      </p:pic>
      <p:sp>
        <p:nvSpPr>
          <p:cNvPr id="4" name="Text 1"/>
          <p:cNvSpPr txBox="1"/>
          <p:nvPr/>
        </p:nvSpPr>
        <p:spPr>
          <a:xfrm>
            <a:off x="7452360" y="4983480"/>
            <a:ext cx="4739335" cy="457200"/>
          </a:xfrm>
          <a:prstGeom prst="rect">
            <a:avLst/>
          </a:prstGeom>
          <a:noFill/>
          <a:ln/>
        </p:spPr>
        <p:txBody>
          <a:bodyPr wrap="square" lIns="0" tIns="0" rIns="0" bIns="0" rtlCol="0" anchor="ctr"/>
          <a:lstStyle/>
          <a:p>
            <a:pPr algn="ctr" indent="0" marL="0">
              <a:lnSpc>
                <a:spcPct val="100000"/>
              </a:lnSpc>
              <a:buNone/>
            </a:pPr>
            <a:r>
              <a:rPr lang="en-US" sz="1400" b="1" dirty="0">
                <a:solidFill>
                  <a:schemeClr val="tx1"/>
                </a:solidFill>
              </a:rPr>
              <a:t>Teil 7 von 7</a:t>
            </a:r>
            <a:endParaRPr lang="en-US" sz="1400" dirty="0"/>
          </a:p>
        </p:txBody>
      </p:sp>
      <p:pic>
        <p:nvPicPr>
          <p:cNvPr id="5" name="Image 1" descr="C:\Users\stella\AppData\Local\Temp\claude\C--Users-stella-Desktop-erledigt\43329c91-2f5f-4919-bcab-c0957ad438dc\scratchpad\decks\brand\butler-96.png">    </p:cNvPr>
          <p:cNvPicPr>
            <a:picLocks noChangeAspect="1"/>
          </p:cNvPicPr>
          <p:nvPr/>
        </p:nvPicPr>
        <p:blipFill>
          <a:blip r:embed="rId2"/>
          <a:stretch>
            <a:fillRect/>
          </a:stretch>
        </p:blipFill>
        <p:spPr>
          <a:xfrm>
            <a:off x="640080" y="646430"/>
            <a:ext cx="317500" cy="317500"/>
          </a:xfrm>
          <a:prstGeom prst="rect">
            <a:avLst/>
          </a:prstGeom>
        </p:spPr>
      </p:pic>
      <p:sp>
        <p:nvSpPr>
          <p:cNvPr id="6" name="Text 2"/>
          <p:cNvSpPr txBox="1"/>
          <p:nvPr/>
        </p:nvSpPr>
        <p:spPr>
          <a:xfrm>
            <a:off x="1030732" y="640080"/>
            <a:ext cx="3657600" cy="330200"/>
          </a:xfrm>
          <a:prstGeom prst="rect">
            <a:avLst/>
          </a:prstGeom>
          <a:noFill/>
          <a:ln/>
        </p:spPr>
        <p:txBody>
          <a:bodyPr wrap="square" lIns="0" tIns="0" rIns="0" bIns="0" rtlCol="0" anchor="ctr"/>
          <a:lstStyle/>
          <a:p>
            <a:pPr indent="0" marL="0">
              <a:lnSpc>
                <a:spcPct val="100000"/>
              </a:lnSpc>
              <a:buNone/>
            </a:pPr>
            <a:r>
              <a:rPr lang="en-US" sz="2000" dirty="0">
                <a:solidFill>
                  <a:schemeClr val="tx1"/>
                </a:solidFill>
              </a:rPr>
              <a:t>Hey</a:t>
            </a:r>
            <a:pPr indent="0" marL="0">
              <a:lnSpc>
                <a:spcPct val="100000"/>
              </a:lnSpc>
              <a:buNone/>
            </a:pPr>
            <a:r>
              <a:rPr lang="en-US" sz="2000" b="1" dirty="0">
                <a:solidFill>
                  <a:schemeClr val="tx1"/>
                </a:solidFill>
              </a:rPr>
              <a:t>Butler</a:t>
            </a:r>
            <a:endParaRPr lang="en-US" sz="2000" dirty="0"/>
          </a:p>
        </p:txBody>
      </p:sp>
      <p:sp>
        <p:nvSpPr>
          <p:cNvPr id="7" name="Text 3"/>
          <p:cNvSpPr txBox="1"/>
          <p:nvPr/>
        </p:nvSpPr>
        <p:spPr>
          <a:xfrm>
            <a:off x="640080" y="1737360"/>
            <a:ext cx="6309360" cy="2377440"/>
          </a:xfrm>
          <a:prstGeom prst="rect">
            <a:avLst/>
          </a:prstGeom>
          <a:noFill/>
          <a:ln/>
        </p:spPr>
        <p:txBody>
          <a:bodyPr wrap="square" lIns="0" tIns="0" rIns="0" bIns="0" rtlCol="0" anchor="b"/>
          <a:lstStyle/>
          <a:p>
            <a:pPr indent="0" marL="0">
              <a:lnSpc>
                <a:spcPct val="95000"/>
              </a:lnSpc>
              <a:buNone/>
            </a:pPr>
            <a:r>
              <a:rPr lang="en-US" sz="5400" b="1" dirty="0">
                <a:solidFill>
                  <a:schemeClr val="tx1"/>
                </a:solidFill>
              </a:rPr>
              <a:t>HeyButler im Alltag</a:t>
            </a:r>
            <a:endParaRPr lang="en-US" sz="5400" dirty="0"/>
          </a:p>
        </p:txBody>
      </p:sp>
      <p:sp>
        <p:nvSpPr>
          <p:cNvPr id="8" name="Shape 4"/>
          <p:cNvSpPr/>
          <p:nvPr/>
        </p:nvSpPr>
        <p:spPr>
          <a:xfrm>
            <a:off x="640080" y="4297680"/>
            <a:ext cx="1097280" cy="109728"/>
          </a:xfrm>
          <a:prstGeom prst="roundRect">
            <a:avLst>
              <a:gd name="adj" fmla="val 50000"/>
            </a:avLst>
          </a:prstGeom>
          <a:solidFill>
            <a:schemeClr val="accent1"/>
          </a:solidFill>
          <a:ln/>
        </p:spPr>
      </p:sp>
      <p:sp>
        <p:nvSpPr>
          <p:cNvPr id="9" name="Text 5"/>
          <p:cNvSpPr txBox="1"/>
          <p:nvPr/>
        </p:nvSpPr>
        <p:spPr>
          <a:xfrm>
            <a:off x="640080" y="4572000"/>
            <a:ext cx="6309360" cy="1188720"/>
          </a:xfrm>
          <a:prstGeom prst="rect">
            <a:avLst/>
          </a:prstGeom>
          <a:noFill/>
          <a:ln/>
        </p:spPr>
        <p:txBody>
          <a:bodyPr wrap="square" lIns="0" tIns="0" rIns="0" bIns="0" rtlCol="0" anchor="t"/>
          <a:lstStyle/>
          <a:p>
            <a:pPr indent="0" marL="0">
              <a:lnSpc>
                <a:spcPct val="100000"/>
              </a:lnSpc>
              <a:buNone/>
            </a:pPr>
            <a:r>
              <a:rPr lang="en-US" sz="2200" dirty="0">
                <a:solidFill>
                  <a:schemeClr val="tx2"/>
                </a:solidFill>
              </a:rPr>
              <a:t>Über 60 Anwendungsfälle – Du sagst einen Satz, der Butler erledigt es</a:t>
            </a:r>
            <a:endParaRPr lang="en-US" sz="2200" dirty="0"/>
          </a:p>
        </p:txBody>
      </p:sp>
      <p:sp>
        <p:nvSpPr>
          <p:cNvPr id="10" name="Text 6"/>
          <p:cNvSpPr txBox="1"/>
          <p:nvPr/>
        </p:nvSpPr>
        <p:spPr>
          <a:xfrm>
            <a:off x="640080" y="6309360"/>
            <a:ext cx="5486400" cy="274320"/>
          </a:xfrm>
          <a:prstGeom prst="rect">
            <a:avLst/>
          </a:prstGeom>
          <a:noFill/>
          <a:ln/>
        </p:spPr>
        <p:txBody>
          <a:bodyPr wrap="square" lIns="0" tIns="0" rIns="0" bIns="0" rtlCol="0" anchor="t"/>
          <a:lstStyle/>
          <a:p>
            <a:pPr indent="0" marL="0">
              <a:lnSpc>
                <a:spcPct val="100000"/>
              </a:lnSpc>
              <a:buNone/>
            </a:pPr>
            <a:r>
              <a:rPr lang="en-US" sz="1100" dirty="0">
                <a:solidFill>
                  <a:schemeClr val="accent5"/>
                </a:solidFill>
              </a:rPr>
              <a:t>Präsentationsreihe · Bürokratie? Erledigt.</a:t>
            </a:r>
            <a:endParaRPr lang="en-US" sz="11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Shape 0"/>
          <p:cNvSpPr/>
          <p:nvPr/>
        </p:nvSpPr>
        <p:spPr>
          <a:xfrm>
            <a:off x="640080" y="1828800"/>
            <a:ext cx="1165860" cy="292608"/>
          </a:xfrm>
          <a:prstGeom prst="roundRect">
            <a:avLst>
              <a:gd name="adj" fmla="val 50000"/>
            </a:avLst>
          </a:prstGeom>
          <a:solidFill>
            <a:schemeClr val="accent1"/>
          </a:solidFill>
          <a:ln/>
        </p:spPr>
      </p:sp>
      <p:sp>
        <p:nvSpPr>
          <p:cNvPr id="3" name="Text 1"/>
          <p:cNvSpPr txBox="1"/>
          <p:nvPr/>
        </p:nvSpPr>
        <p:spPr>
          <a:xfrm>
            <a:off x="640080" y="1828800"/>
            <a:ext cx="1165860" cy="292608"/>
          </a:xfrm>
          <a:prstGeom prst="rect">
            <a:avLst/>
          </a:prstGeom>
          <a:noFill/>
          <a:ln/>
        </p:spPr>
        <p:txBody>
          <a:bodyPr wrap="square" lIns="0" tIns="0" rIns="0" bIns="0" rtlCol="0" anchor="ctr"/>
          <a:lstStyle/>
          <a:p>
            <a:pPr algn="ctr" indent="0" marL="0">
              <a:lnSpc>
                <a:spcPct val="100000"/>
              </a:lnSpc>
              <a:buNone/>
            </a:pPr>
            <a:r>
              <a:rPr lang="en-US" sz="1100" b="1" spc="100" kern="0" dirty="0">
                <a:solidFill>
                  <a:schemeClr val="tx1"/>
                </a:solidFill>
              </a:rPr>
              <a:t>ABSCHNITT</a:t>
            </a:r>
            <a:endParaRPr lang="en-US" sz="1100" dirty="0"/>
          </a:p>
        </p:txBody>
      </p:sp>
      <p:sp>
        <p:nvSpPr>
          <p:cNvPr id="4" name="Text 2"/>
          <p:cNvSpPr txBox="1"/>
          <p:nvPr/>
        </p:nvSpPr>
        <p:spPr>
          <a:xfrm>
            <a:off x="640080" y="2331720"/>
            <a:ext cx="6949440" cy="1737360"/>
          </a:xfrm>
          <a:prstGeom prst="rect">
            <a:avLst/>
          </a:prstGeom>
          <a:noFill/>
          <a:ln/>
        </p:spPr>
        <p:txBody>
          <a:bodyPr wrap="square" lIns="0" tIns="0" rIns="0" bIns="0" rtlCol="0" anchor="t"/>
          <a:lstStyle/>
          <a:p>
            <a:pPr indent="0" marL="0">
              <a:lnSpc>
                <a:spcPct val="95000"/>
              </a:lnSpc>
              <a:buNone/>
            </a:pPr>
            <a:r>
              <a:rPr lang="en-US" sz="4800" b="1" dirty="0">
                <a:solidFill>
                  <a:schemeClr val="bg1"/>
                </a:solidFill>
              </a:rPr>
              <a:t>Für jeden Betrieb</a:t>
            </a:r>
            <a:endParaRPr lang="en-US" sz="4800" dirty="0"/>
          </a:p>
        </p:txBody>
      </p:sp>
      <p:sp>
        <p:nvSpPr>
          <p:cNvPr id="5" name="Text 3"/>
          <p:cNvSpPr txBox="1"/>
          <p:nvPr/>
        </p:nvSpPr>
        <p:spPr>
          <a:xfrm>
            <a:off x="640080" y="4114800"/>
            <a:ext cx="6949440" cy="914400"/>
          </a:xfrm>
          <a:prstGeom prst="rect">
            <a:avLst/>
          </a:prstGeom>
          <a:noFill/>
          <a:ln/>
        </p:spPr>
        <p:txBody>
          <a:bodyPr wrap="square" lIns="0" tIns="0" rIns="0" bIns="0" rtlCol="0" anchor="t"/>
          <a:lstStyle/>
          <a:p>
            <a:pPr indent="0" marL="0">
              <a:lnSpc>
                <a:spcPct val="100000"/>
              </a:lnSpc>
              <a:buNone/>
            </a:pPr>
            <a:r>
              <a:rPr lang="en-US" sz="2200" dirty="0">
                <a:solidFill>
                  <a:schemeClr val="accent6"/>
                </a:solidFill>
              </a:rPr>
              <a:t>Überblick, Belege, Rechnungen, Fristen</a:t>
            </a:r>
            <a:endParaRPr lang="en-US" sz="2200" dirty="0"/>
          </a:p>
        </p:txBody>
      </p:sp>
      <p:sp>
        <p:nvSpPr>
          <p:cNvPr id="6" name="Shape 4"/>
          <p:cNvSpPr/>
          <p:nvPr/>
        </p:nvSpPr>
        <p:spPr>
          <a:xfrm>
            <a:off x="8412480" y="1645920"/>
            <a:ext cx="2926080" cy="2926080"/>
          </a:xfrm>
          <a:prstGeom prst="roundRect">
            <a:avLst>
              <a:gd name="adj" fmla="val 14063"/>
            </a:avLst>
          </a:prstGeom>
          <a:solidFill>
            <a:schemeClr val="accent1"/>
          </a:solidFill>
          <a:ln/>
        </p:spPr>
      </p:sp>
      <p:pic>
        <p:nvPicPr>
          <p:cNvPr id="7" name="Image 0" descr="C:\Users\stella\AppData\Local\Temp\claude\C--Users-stella-Desktop-erledigt\43329c91-2f5f-4919-bcab-c0957ad438dc\scratchpad\decks\brand\butler-640.png">    </p:cNvPr>
          <p:cNvPicPr>
            <a:picLocks noChangeAspect="1"/>
          </p:cNvPicPr>
          <p:nvPr/>
        </p:nvPicPr>
        <p:blipFill>
          <a:blip r:embed="rId1"/>
          <a:stretch>
            <a:fillRect/>
          </a:stretch>
        </p:blipFill>
        <p:spPr>
          <a:xfrm>
            <a:off x="8732520" y="1965960"/>
            <a:ext cx="2286000" cy="2286000"/>
          </a:xfrm>
          <a:prstGeom prst="rect">
            <a:avLst/>
          </a:prstGeom>
        </p:spPr>
      </p:pic>
      <p:pic>
        <p:nvPicPr>
          <p:cNvPr id="8" name="Image 1" descr="C:\Users\stella\AppData\Local\Temp\claude\C--Users-stella-Desktop-erledigt\43329c91-2f5f-4919-bcab-c0957ad438dc\scratchpad\decks\brand\butler-96.png">    </p:cNvPr>
          <p:cNvPicPr>
            <a:picLocks noChangeAspect="1"/>
          </p:cNvPicPr>
          <p:nvPr/>
        </p:nvPicPr>
        <p:blipFill>
          <a:blip r:embed="rId2"/>
          <a:stretch>
            <a:fillRect/>
          </a:stretch>
        </p:blipFill>
        <p:spPr>
          <a:xfrm>
            <a:off x="640080" y="6358573"/>
            <a:ext cx="174625" cy="174625"/>
          </a:xfrm>
          <a:prstGeom prst="rect">
            <a:avLst/>
          </a:prstGeom>
        </p:spPr>
      </p:pic>
      <p:sp>
        <p:nvSpPr>
          <p:cNvPr id="9" name="Text 5"/>
          <p:cNvSpPr txBox="1"/>
          <p:nvPr/>
        </p:nvSpPr>
        <p:spPr>
          <a:xfrm>
            <a:off x="887857" y="6355080"/>
            <a:ext cx="3657600" cy="181610"/>
          </a:xfrm>
          <a:prstGeom prst="rect">
            <a:avLst/>
          </a:prstGeom>
          <a:noFill/>
          <a:ln/>
        </p:spPr>
        <p:txBody>
          <a:bodyPr wrap="square" lIns="0" tIns="0" rIns="0" bIns="0" rtlCol="0" anchor="ctr"/>
          <a:lstStyle/>
          <a:p>
            <a:pPr indent="0" marL="0">
              <a:lnSpc>
                <a:spcPct val="100000"/>
              </a:lnSpc>
              <a:buNone/>
            </a:pPr>
            <a:r>
              <a:rPr lang="en-US" sz="1100" dirty="0">
                <a:solidFill>
                  <a:schemeClr val="bg1"/>
                </a:solidFill>
              </a:rPr>
              <a:t>Hey</a:t>
            </a:r>
            <a:pPr indent="0" marL="0">
              <a:lnSpc>
                <a:spcPct val="100000"/>
              </a:lnSpc>
              <a:buNone/>
            </a:pPr>
            <a:r>
              <a:rPr lang="en-US" sz="1100" b="1" dirty="0">
                <a:solidFill>
                  <a:schemeClr val="bg1"/>
                </a:solidFill>
              </a:rPr>
              <a:t>Butler</a:t>
            </a:r>
            <a:endParaRPr lang="en-US" sz="1100" dirty="0"/>
          </a:p>
        </p:txBody>
      </p:sp>
      <p:sp>
        <p:nvSpPr>
          <p:cNvPr id="10" name="Text 6"/>
          <p:cNvSpPr txBox="1"/>
          <p:nvPr/>
        </p:nvSpPr>
        <p:spPr>
          <a:xfrm>
            <a:off x="1874520" y="6355080"/>
            <a:ext cx="6400800" cy="182880"/>
          </a:xfrm>
          <a:prstGeom prst="rect">
            <a:avLst/>
          </a:prstGeom>
          <a:noFill/>
          <a:ln/>
        </p:spPr>
        <p:txBody>
          <a:bodyPr wrap="square" lIns="0" tIns="0" rIns="0" bIns="0" rtlCol="0" anchor="ctr"/>
          <a:lstStyle/>
          <a:p>
            <a:pPr indent="0" marL="0">
              <a:lnSpc>
                <a:spcPct val="100000"/>
              </a:lnSpc>
              <a:buNone/>
            </a:pPr>
            <a:r>
              <a:rPr lang="en-US" sz="1000" dirty="0">
                <a:solidFill>
                  <a:schemeClr val="accent6"/>
                </a:solidFill>
              </a:rPr>
              <a:t>HeyButler im Alltag</a:t>
            </a:r>
            <a:endParaRPr lang="en-US" sz="1000" dirty="0"/>
          </a:p>
        </p:txBody>
      </p:sp>
      <p:sp>
        <p:nvSpPr>
          <p:cNvPr id="11" name="Text 7"/>
          <p:cNvSpPr txBox="1"/>
          <p:nvPr/>
        </p:nvSpPr>
        <p:spPr>
          <a:xfrm>
            <a:off x="10637215" y="6355080"/>
            <a:ext cx="914400" cy="182880"/>
          </a:xfrm>
          <a:prstGeom prst="rect">
            <a:avLst/>
          </a:prstGeom>
          <a:noFill/>
          <a:ln/>
        </p:spPr>
        <p:txBody>
          <a:bodyPr wrap="square" lIns="0" tIns="0" rIns="0" bIns="0" rtlCol="0" anchor="ctr"/>
          <a:lstStyle/>
          <a:p>
            <a:pPr algn="r" indent="0" marL="0">
              <a:lnSpc>
                <a:spcPct val="100000"/>
              </a:lnSpc>
              <a:buNone/>
            </a:pPr>
            <a:r>
              <a:rPr lang="en-US" sz="1000" dirty="0">
                <a:solidFill>
                  <a:schemeClr val="accent6"/>
                </a:solidFill>
              </a:rPr>
              <a:t>2</a:t>
            </a:r>
            <a:endParaRPr lang="en-US" sz="10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Shape 0"/>
          <p:cNvSpPr/>
          <p:nvPr/>
        </p:nvSpPr>
        <p:spPr>
          <a:xfrm>
            <a:off x="640080" y="548640"/>
            <a:ext cx="1513332" cy="292608"/>
          </a:xfrm>
          <a:prstGeom prst="roundRect">
            <a:avLst>
              <a:gd name="adj" fmla="val 50000"/>
            </a:avLst>
          </a:prstGeom>
          <a:solidFill>
            <a:schemeClr val="accent4"/>
          </a:solidFill>
          <a:ln/>
        </p:spPr>
      </p:sp>
      <p:sp>
        <p:nvSpPr>
          <p:cNvPr id="3" name="Text 1"/>
          <p:cNvSpPr txBox="1"/>
          <p:nvPr/>
        </p:nvSpPr>
        <p:spPr>
          <a:xfrm>
            <a:off x="640080" y="548640"/>
            <a:ext cx="1513332" cy="292608"/>
          </a:xfrm>
          <a:prstGeom prst="rect">
            <a:avLst/>
          </a:prstGeom>
          <a:noFill/>
          <a:ln/>
        </p:spPr>
        <p:txBody>
          <a:bodyPr wrap="square" lIns="0" tIns="0" rIns="0" bIns="0" rtlCol="0" anchor="ctr"/>
          <a:lstStyle/>
          <a:p>
            <a:pPr algn="ctr" indent="0" marL="0">
              <a:lnSpc>
                <a:spcPct val="100000"/>
              </a:lnSpc>
              <a:buNone/>
            </a:pPr>
            <a:r>
              <a:rPr lang="en-US" sz="1100" b="1" spc="100" kern="0" dirty="0">
                <a:solidFill>
                  <a:schemeClr val="tx1"/>
                </a:solidFill>
              </a:rPr>
              <a:t>ALLE BRANCHEN</a:t>
            </a:r>
            <a:endParaRPr lang="en-US" sz="1100" dirty="0"/>
          </a:p>
        </p:txBody>
      </p:sp>
      <p:sp>
        <p:nvSpPr>
          <p:cNvPr id="4" name="Text 2"/>
          <p:cNvSpPr txBox="1"/>
          <p:nvPr/>
        </p:nvSpPr>
        <p:spPr>
          <a:xfrm>
            <a:off x="640080" y="1097280"/>
            <a:ext cx="5257800" cy="1051560"/>
          </a:xfrm>
          <a:prstGeom prst="rect">
            <a:avLst/>
          </a:prstGeom>
          <a:noFill/>
          <a:ln/>
        </p:spPr>
        <p:txBody>
          <a:bodyPr wrap="square" lIns="0" tIns="0" rIns="0" bIns="0" rtlCol="0" anchor="t"/>
          <a:lstStyle/>
          <a:p>
            <a:pPr indent="0" marL="0">
              <a:lnSpc>
                <a:spcPct val="95000"/>
              </a:lnSpc>
              <a:buNone/>
            </a:pPr>
            <a:r>
              <a:rPr lang="en-US" sz="3800" b="1" dirty="0">
                <a:solidFill>
                  <a:schemeClr val="tx1"/>
                </a:solidFill>
              </a:rPr>
              <a:t>Der Morgen-Überblick</a:t>
            </a:r>
            <a:endParaRPr lang="en-US" sz="3800" dirty="0"/>
          </a:p>
        </p:txBody>
      </p:sp>
      <p:sp>
        <p:nvSpPr>
          <p:cNvPr id="5" name="Text 3"/>
          <p:cNvSpPr txBox="1"/>
          <p:nvPr/>
        </p:nvSpPr>
        <p:spPr>
          <a:xfrm>
            <a:off x="640080" y="2068093"/>
            <a:ext cx="5257800" cy="256032"/>
          </a:xfrm>
          <a:prstGeom prst="rect">
            <a:avLst/>
          </a:prstGeom>
          <a:noFill/>
          <a:ln/>
        </p:spPr>
        <p:txBody>
          <a:bodyPr wrap="square" lIns="0" tIns="0" rIns="0" bIns="0" rtlCol="0" anchor="t"/>
          <a:lstStyle/>
          <a:p>
            <a:pPr indent="0" marL="0">
              <a:lnSpc>
                <a:spcPct val="100000"/>
              </a:lnSpc>
              <a:buNone/>
            </a:pPr>
            <a:r>
              <a:rPr lang="en-US" sz="1100" b="1" spc="100" kern="0" dirty="0">
                <a:solidFill>
                  <a:schemeClr val="accent5"/>
                </a:solidFill>
              </a:rPr>
              <a:t>DU SAGST</a:t>
            </a:r>
            <a:endParaRPr lang="en-US" sz="1100" dirty="0"/>
          </a:p>
        </p:txBody>
      </p:sp>
      <p:sp>
        <p:nvSpPr>
          <p:cNvPr id="6" name="Shape 4"/>
          <p:cNvSpPr/>
          <p:nvPr/>
        </p:nvSpPr>
        <p:spPr>
          <a:xfrm>
            <a:off x="640080" y="2397277"/>
            <a:ext cx="5257800" cy="753110"/>
          </a:xfrm>
          <a:prstGeom prst="roundRect">
            <a:avLst>
              <a:gd name="adj" fmla="val 29140"/>
            </a:avLst>
          </a:prstGeom>
          <a:solidFill>
            <a:schemeClr val="tx1"/>
          </a:solidFill>
          <a:ln/>
        </p:spPr>
      </p:sp>
      <p:sp>
        <p:nvSpPr>
          <p:cNvPr id="7" name="Shape 5"/>
          <p:cNvSpPr/>
          <p:nvPr/>
        </p:nvSpPr>
        <p:spPr>
          <a:xfrm flipV="1">
            <a:off x="960120" y="3141243"/>
            <a:ext cx="292608" cy="237744"/>
          </a:xfrm>
          <a:prstGeom prst="rtTriangle">
            <a:avLst/>
          </a:prstGeom>
          <a:solidFill>
            <a:srgbClr val="16181D"/>
          </a:solidFill>
          <a:ln/>
        </p:spPr>
      </p:sp>
      <p:sp>
        <p:nvSpPr>
          <p:cNvPr id="8" name="Text 6"/>
          <p:cNvSpPr txBox="1"/>
          <p:nvPr/>
        </p:nvSpPr>
        <p:spPr>
          <a:xfrm>
            <a:off x="896112" y="2397277"/>
            <a:ext cx="4745736" cy="753110"/>
          </a:xfrm>
          <a:prstGeom prst="rect">
            <a:avLst/>
          </a:prstGeom>
          <a:noFill/>
          <a:ln/>
        </p:spPr>
        <p:txBody>
          <a:bodyPr wrap="square" lIns="0" tIns="0" rIns="0" bIns="0" rtlCol="0" anchor="ctr"/>
          <a:lstStyle/>
          <a:p>
            <a:pPr indent="0" marL="0">
              <a:lnSpc>
                <a:spcPct val="100000"/>
              </a:lnSpc>
              <a:buNone/>
            </a:pPr>
            <a:r>
              <a:rPr lang="en-US" sz="2500" b="1" dirty="0">
                <a:solidFill>
                  <a:schemeClr val="bg1"/>
                </a:solidFill>
              </a:rPr>
              <a:t>„Guten Morgen!“</a:t>
            </a:r>
            <a:endParaRPr lang="en-US" sz="2500" dirty="0"/>
          </a:p>
        </p:txBody>
      </p:sp>
      <p:sp>
        <p:nvSpPr>
          <p:cNvPr id="9" name="Text 7"/>
          <p:cNvSpPr txBox="1"/>
          <p:nvPr/>
        </p:nvSpPr>
        <p:spPr>
          <a:xfrm>
            <a:off x="640080" y="3525291"/>
            <a:ext cx="5257800" cy="256032"/>
          </a:xfrm>
          <a:prstGeom prst="rect">
            <a:avLst/>
          </a:prstGeom>
          <a:noFill/>
          <a:ln/>
        </p:spPr>
        <p:txBody>
          <a:bodyPr wrap="square" lIns="0" tIns="0" rIns="0" bIns="0" rtlCol="0" anchor="t"/>
          <a:lstStyle/>
          <a:p>
            <a:pPr indent="0" marL="0">
              <a:lnSpc>
                <a:spcPct val="100000"/>
              </a:lnSpc>
              <a:buNone/>
            </a:pPr>
            <a:r>
              <a:rPr lang="en-US" sz="1100" b="1" spc="100" kern="0" dirty="0">
                <a:solidFill>
                  <a:schemeClr val="accent5"/>
                </a:solidFill>
              </a:rPr>
              <a:t>DER BUTLER</a:t>
            </a:r>
            <a:endParaRPr lang="en-US" sz="1100" dirty="0"/>
          </a:p>
        </p:txBody>
      </p:sp>
      <p:sp>
        <p:nvSpPr>
          <p:cNvPr id="10" name="Shape 8"/>
          <p:cNvSpPr/>
          <p:nvPr/>
        </p:nvSpPr>
        <p:spPr>
          <a:xfrm>
            <a:off x="640080" y="3924325"/>
            <a:ext cx="274320" cy="274320"/>
          </a:xfrm>
          <a:prstGeom prst="ellipse">
            <a:avLst/>
          </a:prstGeom>
          <a:solidFill>
            <a:schemeClr val="accent1"/>
          </a:solidFill>
          <a:ln/>
        </p:spPr>
      </p:sp>
      <p:pic>
        <p:nvPicPr>
          <p:cNvPr id="11" name="Image 0" descr="C:\Users\stella\AppData\Local\Temp\claude\C--Users-stella-Desktop-erledigt\43329c91-2f5f-4919-bcab-c0957ad438dc\scratchpad\decks\icons\check-ink.png">    </p:cNvPr>
          <p:cNvPicPr>
            <a:picLocks noChangeAspect="1"/>
          </p:cNvPicPr>
          <p:nvPr/>
        </p:nvPicPr>
        <p:blipFill>
          <a:blip r:embed="rId1"/>
          <a:stretch>
            <a:fillRect/>
          </a:stretch>
        </p:blipFill>
        <p:spPr>
          <a:xfrm>
            <a:off x="708660" y="3992905"/>
            <a:ext cx="137160" cy="137160"/>
          </a:xfrm>
          <a:prstGeom prst="rect">
            <a:avLst/>
          </a:prstGeom>
        </p:spPr>
      </p:pic>
      <p:sp>
        <p:nvSpPr>
          <p:cNvPr id="12" name="Text 9"/>
          <p:cNvSpPr txBox="1"/>
          <p:nvPr/>
        </p:nvSpPr>
        <p:spPr>
          <a:xfrm>
            <a:off x="1097280" y="3891051"/>
            <a:ext cx="4800600" cy="386588"/>
          </a:xfrm>
          <a:prstGeom prst="rect">
            <a:avLst/>
          </a:prstGeom>
          <a:noFill/>
          <a:ln/>
        </p:spPr>
        <p:txBody>
          <a:bodyPr wrap="square" lIns="0" tIns="0" rIns="0" bIns="0" rtlCol="0" anchor="t"/>
          <a:lstStyle/>
          <a:p>
            <a:pPr indent="0" marL="0">
              <a:lnSpc>
                <a:spcPct val="100000"/>
              </a:lnSpc>
              <a:buNone/>
            </a:pPr>
            <a:r>
              <a:rPr lang="en-US" sz="2200" dirty="0">
                <a:solidFill>
                  <a:schemeClr val="tx1"/>
                </a:solidFill>
              </a:rPr>
              <a:t>Zeigt, was seit gestern erledigt wurde</a:t>
            </a:r>
            <a:endParaRPr lang="en-US" sz="2200" dirty="0"/>
          </a:p>
        </p:txBody>
      </p:sp>
      <p:sp>
        <p:nvSpPr>
          <p:cNvPr id="13" name="Shape 10"/>
          <p:cNvSpPr/>
          <p:nvPr/>
        </p:nvSpPr>
        <p:spPr>
          <a:xfrm>
            <a:off x="640080" y="4466361"/>
            <a:ext cx="274320" cy="274320"/>
          </a:xfrm>
          <a:prstGeom prst="ellipse">
            <a:avLst/>
          </a:prstGeom>
          <a:solidFill>
            <a:schemeClr val="accent1"/>
          </a:solidFill>
          <a:ln/>
        </p:spPr>
      </p:sp>
      <p:pic>
        <p:nvPicPr>
          <p:cNvPr id="14" name="Image 1" descr="C:\Users\stella\AppData\Local\Temp\claude\C--Users-stella-Desktop-erledigt\43329c91-2f5f-4919-bcab-c0957ad438dc\scratchpad\decks\icons\check-ink.png">    </p:cNvPr>
          <p:cNvPicPr>
            <a:picLocks noChangeAspect="1"/>
          </p:cNvPicPr>
          <p:nvPr/>
        </p:nvPicPr>
        <p:blipFill>
          <a:blip r:embed="rId2"/>
          <a:stretch>
            <a:fillRect/>
          </a:stretch>
        </p:blipFill>
        <p:spPr>
          <a:xfrm>
            <a:off x="708660" y="4534941"/>
            <a:ext cx="137160" cy="137160"/>
          </a:xfrm>
          <a:prstGeom prst="rect">
            <a:avLst/>
          </a:prstGeom>
        </p:spPr>
      </p:pic>
      <p:sp>
        <p:nvSpPr>
          <p:cNvPr id="15" name="Text 11"/>
          <p:cNvSpPr txBox="1"/>
          <p:nvPr/>
        </p:nvSpPr>
        <p:spPr>
          <a:xfrm>
            <a:off x="1097280" y="4433087"/>
            <a:ext cx="4800600" cy="386588"/>
          </a:xfrm>
          <a:prstGeom prst="rect">
            <a:avLst/>
          </a:prstGeom>
          <a:noFill/>
          <a:ln/>
        </p:spPr>
        <p:txBody>
          <a:bodyPr wrap="square" lIns="0" tIns="0" rIns="0" bIns="0" rtlCol="0" anchor="t"/>
          <a:lstStyle/>
          <a:p>
            <a:pPr indent="0" marL="0">
              <a:lnSpc>
                <a:spcPct val="100000"/>
              </a:lnSpc>
              <a:buNone/>
            </a:pPr>
            <a:r>
              <a:rPr lang="en-US" sz="2200" dirty="0">
                <a:solidFill>
                  <a:schemeClr val="tx1"/>
                </a:solidFill>
              </a:rPr>
              <a:t>Listet, was Dich heute braucht</a:t>
            </a:r>
            <a:endParaRPr lang="en-US" sz="2200" dirty="0"/>
          </a:p>
        </p:txBody>
      </p:sp>
      <p:sp>
        <p:nvSpPr>
          <p:cNvPr id="16" name="Shape 12"/>
          <p:cNvSpPr/>
          <p:nvPr/>
        </p:nvSpPr>
        <p:spPr>
          <a:xfrm>
            <a:off x="640080" y="5008397"/>
            <a:ext cx="274320" cy="274320"/>
          </a:xfrm>
          <a:prstGeom prst="ellipse">
            <a:avLst/>
          </a:prstGeom>
          <a:solidFill>
            <a:schemeClr val="accent1"/>
          </a:solidFill>
          <a:ln/>
        </p:spPr>
      </p:sp>
      <p:pic>
        <p:nvPicPr>
          <p:cNvPr id="17" name="Image 2" descr="C:\Users\stella\AppData\Local\Temp\claude\C--Users-stella-Desktop-erledigt\43329c91-2f5f-4919-bcab-c0957ad438dc\scratchpad\decks\icons\check-ink.png">    </p:cNvPr>
          <p:cNvPicPr>
            <a:picLocks noChangeAspect="1"/>
          </p:cNvPicPr>
          <p:nvPr/>
        </p:nvPicPr>
        <p:blipFill>
          <a:blip r:embed="rId3"/>
          <a:stretch>
            <a:fillRect/>
          </a:stretch>
        </p:blipFill>
        <p:spPr>
          <a:xfrm>
            <a:off x="708660" y="5076977"/>
            <a:ext cx="137160" cy="137160"/>
          </a:xfrm>
          <a:prstGeom prst="rect">
            <a:avLst/>
          </a:prstGeom>
        </p:spPr>
      </p:pic>
      <p:sp>
        <p:nvSpPr>
          <p:cNvPr id="18" name="Text 13"/>
          <p:cNvSpPr txBox="1"/>
          <p:nvPr/>
        </p:nvSpPr>
        <p:spPr>
          <a:xfrm>
            <a:off x="1097280" y="4975123"/>
            <a:ext cx="4800600" cy="386588"/>
          </a:xfrm>
          <a:prstGeom prst="rect">
            <a:avLst/>
          </a:prstGeom>
          <a:noFill/>
          <a:ln/>
        </p:spPr>
        <p:txBody>
          <a:bodyPr wrap="square" lIns="0" tIns="0" rIns="0" bIns="0" rtlCol="0" anchor="t"/>
          <a:lstStyle/>
          <a:p>
            <a:pPr indent="0" marL="0">
              <a:lnSpc>
                <a:spcPct val="100000"/>
              </a:lnSpc>
              <a:buNone/>
            </a:pPr>
            <a:r>
              <a:rPr lang="en-US" sz="2200" dirty="0">
                <a:solidFill>
                  <a:schemeClr val="tx1"/>
                </a:solidFill>
              </a:rPr>
              <a:t>Nennt die Fristen der nächsten Tage</a:t>
            </a:r>
            <a:endParaRPr lang="en-US" sz="2200" dirty="0"/>
          </a:p>
        </p:txBody>
      </p:sp>
      <p:sp>
        <p:nvSpPr>
          <p:cNvPr id="19" name="Bildschirmfoto Rahmen"/>
          <p:cNvSpPr/>
          <p:nvPr/>
        </p:nvSpPr>
        <p:spPr>
          <a:xfrm>
            <a:off x="6355080" y="1427106"/>
            <a:ext cx="5196535" cy="3775188"/>
          </a:xfrm>
          <a:prstGeom prst="roundRect">
            <a:avLst>
              <a:gd name="adj" fmla="val 4360"/>
            </a:avLst>
          </a:prstGeom>
          <a:solidFill>
            <a:schemeClr val="bg2"/>
          </a:solidFill>
          <a:ln w="9525">
            <a:solidFill>
              <a:schemeClr val="accent2"/>
            </a:solidFill>
            <a:prstDash val="solid"/>
          </a:ln>
          <a:effectLst>
            <a:outerShdw sx="100000" sy="100000" kx="0" ky="0" algn="bl" rotWithShape="0" blurRad="127000" dist="38100" dir="5400000">
              <a:srgbClr val="000000">
                <a:alpha val="14000"/>
              </a:srgbClr>
            </a:outerShdw>
          </a:effectLst>
        </p:spPr>
      </p:sp>
      <p:pic>
        <p:nvPicPr>
          <p:cNvPr id="20" name="Bildschirmfoto" descr="Bildschirmfoto aus HeyButler: heute-briefing">    </p:cNvPr>
          <p:cNvPicPr>
            <a:picLocks noChangeAspect="1"/>
          </p:cNvPicPr>
          <p:nvPr/>
        </p:nvPicPr>
        <p:blipFill>
          <a:blip r:embed="rId4"/>
          <a:stretch>
            <a:fillRect/>
          </a:stretch>
        </p:blipFill>
        <p:spPr>
          <a:xfrm>
            <a:off x="6446520" y="1518546"/>
            <a:ext cx="5013655" cy="3592308"/>
          </a:xfrm>
          <a:prstGeom prst="rect">
            <a:avLst/>
          </a:prstGeom>
        </p:spPr>
      </p:pic>
      <p:pic>
        <p:nvPicPr>
          <p:cNvPr id="21" name="Image 4" descr="C:\Users\stella\AppData\Local\Temp\claude\C--Users-stella-Desktop-erledigt\43329c91-2f5f-4919-bcab-c0957ad438dc\scratchpad\decks\brand\butler-96.png">    </p:cNvPr>
          <p:cNvPicPr>
            <a:picLocks noChangeAspect="1"/>
          </p:cNvPicPr>
          <p:nvPr/>
        </p:nvPicPr>
        <p:blipFill>
          <a:blip r:embed="rId5"/>
          <a:stretch>
            <a:fillRect/>
          </a:stretch>
        </p:blipFill>
        <p:spPr>
          <a:xfrm>
            <a:off x="640080" y="6358573"/>
            <a:ext cx="174625" cy="174625"/>
          </a:xfrm>
          <a:prstGeom prst="rect">
            <a:avLst/>
          </a:prstGeom>
        </p:spPr>
      </p:pic>
      <p:sp>
        <p:nvSpPr>
          <p:cNvPr id="22" name="Text 15"/>
          <p:cNvSpPr txBox="1"/>
          <p:nvPr/>
        </p:nvSpPr>
        <p:spPr>
          <a:xfrm>
            <a:off x="887857" y="6355080"/>
            <a:ext cx="3657600" cy="181610"/>
          </a:xfrm>
          <a:prstGeom prst="rect">
            <a:avLst/>
          </a:prstGeom>
          <a:noFill/>
          <a:ln/>
        </p:spPr>
        <p:txBody>
          <a:bodyPr wrap="square" lIns="0" tIns="0" rIns="0" bIns="0" rtlCol="0" anchor="ctr"/>
          <a:lstStyle/>
          <a:p>
            <a:pPr indent="0" marL="0">
              <a:lnSpc>
                <a:spcPct val="100000"/>
              </a:lnSpc>
              <a:buNone/>
            </a:pPr>
            <a:r>
              <a:rPr lang="en-US" sz="1100" dirty="0">
                <a:solidFill>
                  <a:schemeClr val="tx1"/>
                </a:solidFill>
              </a:rPr>
              <a:t>Hey</a:t>
            </a:r>
            <a:pPr indent="0" marL="0">
              <a:lnSpc>
                <a:spcPct val="100000"/>
              </a:lnSpc>
              <a:buNone/>
            </a:pPr>
            <a:r>
              <a:rPr lang="en-US" sz="1100" b="1" dirty="0">
                <a:solidFill>
                  <a:schemeClr val="tx1"/>
                </a:solidFill>
              </a:rPr>
              <a:t>Butler</a:t>
            </a:r>
            <a:endParaRPr lang="en-US" sz="1100" dirty="0"/>
          </a:p>
        </p:txBody>
      </p:sp>
      <p:sp>
        <p:nvSpPr>
          <p:cNvPr id="23" name="Text 16"/>
          <p:cNvSpPr txBox="1"/>
          <p:nvPr/>
        </p:nvSpPr>
        <p:spPr>
          <a:xfrm>
            <a:off x="1874520" y="6355080"/>
            <a:ext cx="6400800" cy="182880"/>
          </a:xfrm>
          <a:prstGeom prst="rect">
            <a:avLst/>
          </a:prstGeom>
          <a:noFill/>
          <a:ln/>
        </p:spPr>
        <p:txBody>
          <a:bodyPr wrap="square" lIns="0" tIns="0" rIns="0" bIns="0" rtlCol="0" anchor="ctr"/>
          <a:lstStyle/>
          <a:p>
            <a:pPr indent="0" marL="0">
              <a:lnSpc>
                <a:spcPct val="100000"/>
              </a:lnSpc>
              <a:buNone/>
            </a:pPr>
            <a:r>
              <a:rPr lang="en-US" sz="1000" dirty="0">
                <a:solidFill>
                  <a:schemeClr val="accent5"/>
                </a:solidFill>
              </a:rPr>
              <a:t>HeyButler im Alltag</a:t>
            </a:r>
            <a:endParaRPr lang="en-US" sz="1000" dirty="0"/>
          </a:p>
        </p:txBody>
      </p:sp>
      <p:sp>
        <p:nvSpPr>
          <p:cNvPr id="24" name="Text 17"/>
          <p:cNvSpPr txBox="1"/>
          <p:nvPr/>
        </p:nvSpPr>
        <p:spPr>
          <a:xfrm>
            <a:off x="10637215" y="6355080"/>
            <a:ext cx="914400" cy="182880"/>
          </a:xfrm>
          <a:prstGeom prst="rect">
            <a:avLst/>
          </a:prstGeom>
          <a:noFill/>
          <a:ln/>
        </p:spPr>
        <p:txBody>
          <a:bodyPr wrap="square" lIns="0" tIns="0" rIns="0" bIns="0" rtlCol="0" anchor="ctr"/>
          <a:lstStyle/>
          <a:p>
            <a:pPr algn="r" indent="0" marL="0">
              <a:lnSpc>
                <a:spcPct val="100000"/>
              </a:lnSpc>
              <a:buNone/>
            </a:pPr>
            <a:r>
              <a:rPr lang="en-US" sz="1000" dirty="0">
                <a:solidFill>
                  <a:schemeClr val="accent5"/>
                </a:solidFill>
              </a:rPr>
              <a:t>3</a:t>
            </a:r>
            <a:endParaRPr lang="en-US" sz="10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Shape 0"/>
          <p:cNvSpPr/>
          <p:nvPr/>
        </p:nvSpPr>
        <p:spPr>
          <a:xfrm>
            <a:off x="640080" y="548640"/>
            <a:ext cx="1513332" cy="292608"/>
          </a:xfrm>
          <a:prstGeom prst="roundRect">
            <a:avLst>
              <a:gd name="adj" fmla="val 50000"/>
            </a:avLst>
          </a:prstGeom>
          <a:solidFill>
            <a:schemeClr val="accent4"/>
          </a:solidFill>
          <a:ln/>
        </p:spPr>
      </p:sp>
      <p:sp>
        <p:nvSpPr>
          <p:cNvPr id="3" name="Text 1"/>
          <p:cNvSpPr txBox="1"/>
          <p:nvPr/>
        </p:nvSpPr>
        <p:spPr>
          <a:xfrm>
            <a:off x="640080" y="548640"/>
            <a:ext cx="1513332" cy="292608"/>
          </a:xfrm>
          <a:prstGeom prst="rect">
            <a:avLst/>
          </a:prstGeom>
          <a:noFill/>
          <a:ln/>
        </p:spPr>
        <p:txBody>
          <a:bodyPr wrap="square" lIns="0" tIns="0" rIns="0" bIns="0" rtlCol="0" anchor="ctr"/>
          <a:lstStyle/>
          <a:p>
            <a:pPr algn="ctr" indent="0" marL="0">
              <a:lnSpc>
                <a:spcPct val="100000"/>
              </a:lnSpc>
              <a:buNone/>
            </a:pPr>
            <a:r>
              <a:rPr lang="en-US" sz="1100" b="1" spc="100" kern="0" dirty="0">
                <a:solidFill>
                  <a:schemeClr val="tx1"/>
                </a:solidFill>
              </a:rPr>
              <a:t>ALLE BRANCHEN</a:t>
            </a:r>
            <a:endParaRPr lang="en-US" sz="1100" dirty="0"/>
          </a:p>
        </p:txBody>
      </p:sp>
      <p:sp>
        <p:nvSpPr>
          <p:cNvPr id="4" name="Text 2"/>
          <p:cNvSpPr txBox="1"/>
          <p:nvPr/>
        </p:nvSpPr>
        <p:spPr>
          <a:xfrm>
            <a:off x="640080" y="1097280"/>
            <a:ext cx="5257800" cy="1051560"/>
          </a:xfrm>
          <a:prstGeom prst="rect">
            <a:avLst/>
          </a:prstGeom>
          <a:noFill/>
          <a:ln/>
        </p:spPr>
        <p:txBody>
          <a:bodyPr wrap="square" lIns="0" tIns="0" rIns="0" bIns="0" rtlCol="0" anchor="t"/>
          <a:lstStyle/>
          <a:p>
            <a:pPr indent="0" marL="0">
              <a:lnSpc>
                <a:spcPct val="95000"/>
              </a:lnSpc>
              <a:buNone/>
            </a:pPr>
            <a:r>
              <a:rPr lang="en-US" sz="3800" b="1" dirty="0">
                <a:solidFill>
                  <a:schemeClr val="tx1"/>
                </a:solidFill>
              </a:rPr>
              <a:t>Was braucht mich?</a:t>
            </a:r>
            <a:endParaRPr lang="en-US" sz="3800" dirty="0"/>
          </a:p>
        </p:txBody>
      </p:sp>
      <p:sp>
        <p:nvSpPr>
          <p:cNvPr id="5" name="Text 3"/>
          <p:cNvSpPr txBox="1"/>
          <p:nvPr/>
        </p:nvSpPr>
        <p:spPr>
          <a:xfrm>
            <a:off x="640080" y="2068093"/>
            <a:ext cx="5257800" cy="256032"/>
          </a:xfrm>
          <a:prstGeom prst="rect">
            <a:avLst/>
          </a:prstGeom>
          <a:noFill/>
          <a:ln/>
        </p:spPr>
        <p:txBody>
          <a:bodyPr wrap="square" lIns="0" tIns="0" rIns="0" bIns="0" rtlCol="0" anchor="t"/>
          <a:lstStyle/>
          <a:p>
            <a:pPr indent="0" marL="0">
              <a:lnSpc>
                <a:spcPct val="100000"/>
              </a:lnSpc>
              <a:buNone/>
            </a:pPr>
            <a:r>
              <a:rPr lang="en-US" sz="1100" b="1" spc="100" kern="0" dirty="0">
                <a:solidFill>
                  <a:schemeClr val="accent5"/>
                </a:solidFill>
              </a:rPr>
              <a:t>DU SAGST</a:t>
            </a:r>
            <a:endParaRPr lang="en-US" sz="1100" dirty="0"/>
          </a:p>
        </p:txBody>
      </p:sp>
      <p:sp>
        <p:nvSpPr>
          <p:cNvPr id="6" name="Shape 4"/>
          <p:cNvSpPr/>
          <p:nvPr/>
        </p:nvSpPr>
        <p:spPr>
          <a:xfrm>
            <a:off x="640080" y="2397277"/>
            <a:ext cx="5257800" cy="753110"/>
          </a:xfrm>
          <a:prstGeom prst="roundRect">
            <a:avLst>
              <a:gd name="adj" fmla="val 29140"/>
            </a:avLst>
          </a:prstGeom>
          <a:solidFill>
            <a:schemeClr val="tx1"/>
          </a:solidFill>
          <a:ln/>
        </p:spPr>
      </p:sp>
      <p:sp>
        <p:nvSpPr>
          <p:cNvPr id="7" name="Shape 5"/>
          <p:cNvSpPr/>
          <p:nvPr/>
        </p:nvSpPr>
        <p:spPr>
          <a:xfrm flipV="1">
            <a:off x="960120" y="3141243"/>
            <a:ext cx="292608" cy="237744"/>
          </a:xfrm>
          <a:prstGeom prst="rtTriangle">
            <a:avLst/>
          </a:prstGeom>
          <a:solidFill>
            <a:srgbClr val="16181D"/>
          </a:solidFill>
          <a:ln/>
        </p:spPr>
      </p:sp>
      <p:sp>
        <p:nvSpPr>
          <p:cNvPr id="8" name="Text 6"/>
          <p:cNvSpPr txBox="1"/>
          <p:nvPr/>
        </p:nvSpPr>
        <p:spPr>
          <a:xfrm>
            <a:off x="896112" y="2397277"/>
            <a:ext cx="4745736" cy="753110"/>
          </a:xfrm>
          <a:prstGeom prst="rect">
            <a:avLst/>
          </a:prstGeom>
          <a:noFill/>
          <a:ln/>
        </p:spPr>
        <p:txBody>
          <a:bodyPr wrap="square" lIns="0" tIns="0" rIns="0" bIns="0" rtlCol="0" anchor="ctr"/>
          <a:lstStyle/>
          <a:p>
            <a:pPr indent="0" marL="0">
              <a:lnSpc>
                <a:spcPct val="100000"/>
              </a:lnSpc>
              <a:buNone/>
            </a:pPr>
            <a:r>
              <a:rPr lang="en-US" sz="2500" b="1" dirty="0">
                <a:solidFill>
                  <a:schemeClr val="bg1"/>
                </a:solidFill>
              </a:rPr>
              <a:t>„Was braucht mich?“</a:t>
            </a:r>
            <a:endParaRPr lang="en-US" sz="2500" dirty="0"/>
          </a:p>
        </p:txBody>
      </p:sp>
      <p:sp>
        <p:nvSpPr>
          <p:cNvPr id="9" name="Text 7"/>
          <p:cNvSpPr txBox="1"/>
          <p:nvPr/>
        </p:nvSpPr>
        <p:spPr>
          <a:xfrm>
            <a:off x="640080" y="3525291"/>
            <a:ext cx="5257800" cy="256032"/>
          </a:xfrm>
          <a:prstGeom prst="rect">
            <a:avLst/>
          </a:prstGeom>
          <a:noFill/>
          <a:ln/>
        </p:spPr>
        <p:txBody>
          <a:bodyPr wrap="square" lIns="0" tIns="0" rIns="0" bIns="0" rtlCol="0" anchor="t"/>
          <a:lstStyle/>
          <a:p>
            <a:pPr indent="0" marL="0">
              <a:lnSpc>
                <a:spcPct val="100000"/>
              </a:lnSpc>
              <a:buNone/>
            </a:pPr>
            <a:r>
              <a:rPr lang="en-US" sz="1100" b="1" spc="100" kern="0" dirty="0">
                <a:solidFill>
                  <a:schemeClr val="accent5"/>
                </a:solidFill>
              </a:rPr>
              <a:t>DER BUTLER</a:t>
            </a:r>
            <a:endParaRPr lang="en-US" sz="1100" dirty="0"/>
          </a:p>
        </p:txBody>
      </p:sp>
      <p:sp>
        <p:nvSpPr>
          <p:cNvPr id="10" name="Shape 8"/>
          <p:cNvSpPr/>
          <p:nvPr/>
        </p:nvSpPr>
        <p:spPr>
          <a:xfrm>
            <a:off x="640080" y="3924325"/>
            <a:ext cx="274320" cy="274320"/>
          </a:xfrm>
          <a:prstGeom prst="ellipse">
            <a:avLst/>
          </a:prstGeom>
          <a:solidFill>
            <a:schemeClr val="accent1"/>
          </a:solidFill>
          <a:ln/>
        </p:spPr>
      </p:sp>
      <p:pic>
        <p:nvPicPr>
          <p:cNvPr id="11" name="Image 0" descr="C:\Users\stella\AppData\Local\Temp\claude\C--Users-stella-Desktop-erledigt\43329c91-2f5f-4919-bcab-c0957ad438dc\scratchpad\decks\icons\check-ink.png">    </p:cNvPr>
          <p:cNvPicPr>
            <a:picLocks noChangeAspect="1"/>
          </p:cNvPicPr>
          <p:nvPr/>
        </p:nvPicPr>
        <p:blipFill>
          <a:blip r:embed="rId1"/>
          <a:stretch>
            <a:fillRect/>
          </a:stretch>
        </p:blipFill>
        <p:spPr>
          <a:xfrm>
            <a:off x="708660" y="3992905"/>
            <a:ext cx="137160" cy="137160"/>
          </a:xfrm>
          <a:prstGeom prst="rect">
            <a:avLst/>
          </a:prstGeom>
        </p:spPr>
      </p:pic>
      <p:sp>
        <p:nvSpPr>
          <p:cNvPr id="12" name="Text 9"/>
          <p:cNvSpPr txBox="1"/>
          <p:nvPr/>
        </p:nvSpPr>
        <p:spPr>
          <a:xfrm>
            <a:off x="1097280" y="3891051"/>
            <a:ext cx="4800600" cy="727456"/>
          </a:xfrm>
          <a:prstGeom prst="rect">
            <a:avLst/>
          </a:prstGeom>
          <a:noFill/>
          <a:ln/>
        </p:spPr>
        <p:txBody>
          <a:bodyPr wrap="square" lIns="0" tIns="0" rIns="0" bIns="0" rtlCol="0" anchor="t"/>
          <a:lstStyle/>
          <a:p>
            <a:pPr indent="0" marL="0">
              <a:lnSpc>
                <a:spcPct val="100000"/>
              </a:lnSpc>
              <a:buNone/>
            </a:pPr>
            <a:r>
              <a:rPr lang="en-US" sz="2200" dirty="0">
                <a:solidFill>
                  <a:schemeClr val="tx1"/>
                </a:solidFill>
              </a:rPr>
              <a:t>Sammelt Prüf-Aufgaben, Freigaben, Rückfragen</a:t>
            </a:r>
            <a:endParaRPr lang="en-US" sz="2200" dirty="0"/>
          </a:p>
        </p:txBody>
      </p:sp>
      <p:sp>
        <p:nvSpPr>
          <p:cNvPr id="13" name="Shape 10"/>
          <p:cNvSpPr/>
          <p:nvPr/>
        </p:nvSpPr>
        <p:spPr>
          <a:xfrm>
            <a:off x="640080" y="4807229"/>
            <a:ext cx="274320" cy="274320"/>
          </a:xfrm>
          <a:prstGeom prst="ellipse">
            <a:avLst/>
          </a:prstGeom>
          <a:solidFill>
            <a:schemeClr val="accent1"/>
          </a:solidFill>
          <a:ln/>
        </p:spPr>
      </p:sp>
      <p:pic>
        <p:nvPicPr>
          <p:cNvPr id="14" name="Image 1" descr="C:\Users\stella\AppData\Local\Temp\claude\C--Users-stella-Desktop-erledigt\43329c91-2f5f-4919-bcab-c0957ad438dc\scratchpad\decks\icons\check-ink.png">    </p:cNvPr>
          <p:cNvPicPr>
            <a:picLocks noChangeAspect="1"/>
          </p:cNvPicPr>
          <p:nvPr/>
        </p:nvPicPr>
        <p:blipFill>
          <a:blip r:embed="rId2"/>
          <a:stretch>
            <a:fillRect/>
          </a:stretch>
        </p:blipFill>
        <p:spPr>
          <a:xfrm>
            <a:off x="708660" y="4875809"/>
            <a:ext cx="137160" cy="137160"/>
          </a:xfrm>
          <a:prstGeom prst="rect">
            <a:avLst/>
          </a:prstGeom>
        </p:spPr>
      </p:pic>
      <p:sp>
        <p:nvSpPr>
          <p:cNvPr id="15" name="Text 11"/>
          <p:cNvSpPr txBox="1"/>
          <p:nvPr/>
        </p:nvSpPr>
        <p:spPr>
          <a:xfrm>
            <a:off x="1097280" y="4773955"/>
            <a:ext cx="4800600" cy="386588"/>
          </a:xfrm>
          <a:prstGeom prst="rect">
            <a:avLst/>
          </a:prstGeom>
          <a:noFill/>
          <a:ln/>
        </p:spPr>
        <p:txBody>
          <a:bodyPr wrap="square" lIns="0" tIns="0" rIns="0" bIns="0" rtlCol="0" anchor="t"/>
          <a:lstStyle/>
          <a:p>
            <a:pPr indent="0" marL="0">
              <a:lnSpc>
                <a:spcPct val="100000"/>
              </a:lnSpc>
              <a:buNone/>
            </a:pPr>
            <a:r>
              <a:rPr lang="en-US" sz="2200" dirty="0">
                <a:solidFill>
                  <a:schemeClr val="tx1"/>
                </a:solidFill>
              </a:rPr>
              <a:t>Sortiert nach Dringlichkeit</a:t>
            </a:r>
            <a:endParaRPr lang="en-US" sz="2200" dirty="0"/>
          </a:p>
        </p:txBody>
      </p:sp>
      <p:sp>
        <p:nvSpPr>
          <p:cNvPr id="16" name="Shape 12"/>
          <p:cNvSpPr/>
          <p:nvPr/>
        </p:nvSpPr>
        <p:spPr>
          <a:xfrm>
            <a:off x="640080" y="5349265"/>
            <a:ext cx="274320" cy="274320"/>
          </a:xfrm>
          <a:prstGeom prst="ellipse">
            <a:avLst/>
          </a:prstGeom>
          <a:solidFill>
            <a:schemeClr val="accent1"/>
          </a:solidFill>
          <a:ln/>
        </p:spPr>
      </p:sp>
      <p:pic>
        <p:nvPicPr>
          <p:cNvPr id="17" name="Image 2" descr="C:\Users\stella\AppData\Local\Temp\claude\C--Users-stella-Desktop-erledigt\43329c91-2f5f-4919-bcab-c0957ad438dc\scratchpad\decks\icons\check-ink.png">    </p:cNvPr>
          <p:cNvPicPr>
            <a:picLocks noChangeAspect="1"/>
          </p:cNvPicPr>
          <p:nvPr/>
        </p:nvPicPr>
        <p:blipFill>
          <a:blip r:embed="rId3"/>
          <a:stretch>
            <a:fillRect/>
          </a:stretch>
        </p:blipFill>
        <p:spPr>
          <a:xfrm>
            <a:off x="708660" y="5417845"/>
            <a:ext cx="137160" cy="137160"/>
          </a:xfrm>
          <a:prstGeom prst="rect">
            <a:avLst/>
          </a:prstGeom>
        </p:spPr>
      </p:pic>
      <p:sp>
        <p:nvSpPr>
          <p:cNvPr id="18" name="Text 13"/>
          <p:cNvSpPr txBox="1"/>
          <p:nvPr/>
        </p:nvSpPr>
        <p:spPr>
          <a:xfrm>
            <a:off x="1097280" y="5315991"/>
            <a:ext cx="4800600" cy="727456"/>
          </a:xfrm>
          <a:prstGeom prst="rect">
            <a:avLst/>
          </a:prstGeom>
          <a:noFill/>
          <a:ln/>
        </p:spPr>
        <p:txBody>
          <a:bodyPr wrap="square" lIns="0" tIns="0" rIns="0" bIns="0" rtlCol="0" anchor="t"/>
          <a:lstStyle/>
          <a:p>
            <a:pPr indent="0" marL="0">
              <a:lnSpc>
                <a:spcPct val="100000"/>
              </a:lnSpc>
              <a:buNone/>
            </a:pPr>
            <a:r>
              <a:rPr lang="en-US" sz="2200" dirty="0">
                <a:solidFill>
                  <a:schemeClr val="tx1"/>
                </a:solidFill>
              </a:rPr>
              <a:t>Jede Aufgabe direkt in der Karte erledigen</a:t>
            </a:r>
            <a:endParaRPr lang="en-US" sz="2200" dirty="0"/>
          </a:p>
        </p:txBody>
      </p:sp>
      <p:sp>
        <p:nvSpPr>
          <p:cNvPr id="19" name="Bildschirmfoto Rahmen"/>
          <p:cNvSpPr/>
          <p:nvPr/>
        </p:nvSpPr>
        <p:spPr>
          <a:xfrm>
            <a:off x="6355080" y="881439"/>
            <a:ext cx="5196535" cy="4866522"/>
          </a:xfrm>
          <a:prstGeom prst="roundRect">
            <a:avLst>
              <a:gd name="adj" fmla="val 3382"/>
            </a:avLst>
          </a:prstGeom>
          <a:solidFill>
            <a:schemeClr val="bg2"/>
          </a:solidFill>
          <a:ln w="9525">
            <a:solidFill>
              <a:schemeClr val="accent2"/>
            </a:solidFill>
            <a:prstDash val="solid"/>
          </a:ln>
          <a:effectLst>
            <a:outerShdw sx="100000" sy="100000" kx="0" ky="0" algn="bl" rotWithShape="0" blurRad="127000" dist="38100" dir="5400000">
              <a:srgbClr val="000000">
                <a:alpha val="14000"/>
              </a:srgbClr>
            </a:outerShdw>
          </a:effectLst>
        </p:spPr>
      </p:sp>
      <p:pic>
        <p:nvPicPr>
          <p:cNvPr id="20" name="Bildschirmfoto" descr="Bildschirmfoto aus HeyButler: todo-liste">    </p:cNvPr>
          <p:cNvPicPr>
            <a:picLocks noChangeAspect="1"/>
          </p:cNvPicPr>
          <p:nvPr/>
        </p:nvPicPr>
        <p:blipFill>
          <a:blip r:embed="rId4"/>
          <a:stretch>
            <a:fillRect/>
          </a:stretch>
        </p:blipFill>
        <p:spPr>
          <a:xfrm>
            <a:off x="6446520" y="972879"/>
            <a:ext cx="5013655" cy="4683642"/>
          </a:xfrm>
          <a:prstGeom prst="rect">
            <a:avLst/>
          </a:prstGeom>
        </p:spPr>
      </p:pic>
      <p:pic>
        <p:nvPicPr>
          <p:cNvPr id="21" name="Image 4" descr="C:\Users\stella\AppData\Local\Temp\claude\C--Users-stella-Desktop-erledigt\43329c91-2f5f-4919-bcab-c0957ad438dc\scratchpad\decks\brand\butler-96.png">    </p:cNvPr>
          <p:cNvPicPr>
            <a:picLocks noChangeAspect="1"/>
          </p:cNvPicPr>
          <p:nvPr/>
        </p:nvPicPr>
        <p:blipFill>
          <a:blip r:embed="rId5"/>
          <a:stretch>
            <a:fillRect/>
          </a:stretch>
        </p:blipFill>
        <p:spPr>
          <a:xfrm>
            <a:off x="640080" y="6358573"/>
            <a:ext cx="174625" cy="174625"/>
          </a:xfrm>
          <a:prstGeom prst="rect">
            <a:avLst/>
          </a:prstGeom>
        </p:spPr>
      </p:pic>
      <p:sp>
        <p:nvSpPr>
          <p:cNvPr id="22" name="Text 15"/>
          <p:cNvSpPr txBox="1"/>
          <p:nvPr/>
        </p:nvSpPr>
        <p:spPr>
          <a:xfrm>
            <a:off x="887857" y="6355080"/>
            <a:ext cx="3657600" cy="181610"/>
          </a:xfrm>
          <a:prstGeom prst="rect">
            <a:avLst/>
          </a:prstGeom>
          <a:noFill/>
          <a:ln/>
        </p:spPr>
        <p:txBody>
          <a:bodyPr wrap="square" lIns="0" tIns="0" rIns="0" bIns="0" rtlCol="0" anchor="ctr"/>
          <a:lstStyle/>
          <a:p>
            <a:pPr indent="0" marL="0">
              <a:lnSpc>
                <a:spcPct val="100000"/>
              </a:lnSpc>
              <a:buNone/>
            </a:pPr>
            <a:r>
              <a:rPr lang="en-US" sz="1100" dirty="0">
                <a:solidFill>
                  <a:schemeClr val="tx1"/>
                </a:solidFill>
              </a:rPr>
              <a:t>Hey</a:t>
            </a:r>
            <a:pPr indent="0" marL="0">
              <a:lnSpc>
                <a:spcPct val="100000"/>
              </a:lnSpc>
              <a:buNone/>
            </a:pPr>
            <a:r>
              <a:rPr lang="en-US" sz="1100" b="1" dirty="0">
                <a:solidFill>
                  <a:schemeClr val="tx1"/>
                </a:solidFill>
              </a:rPr>
              <a:t>Butler</a:t>
            </a:r>
            <a:endParaRPr lang="en-US" sz="1100" dirty="0"/>
          </a:p>
        </p:txBody>
      </p:sp>
      <p:sp>
        <p:nvSpPr>
          <p:cNvPr id="23" name="Text 16"/>
          <p:cNvSpPr txBox="1"/>
          <p:nvPr/>
        </p:nvSpPr>
        <p:spPr>
          <a:xfrm>
            <a:off x="1874520" y="6355080"/>
            <a:ext cx="6400800" cy="182880"/>
          </a:xfrm>
          <a:prstGeom prst="rect">
            <a:avLst/>
          </a:prstGeom>
          <a:noFill/>
          <a:ln/>
        </p:spPr>
        <p:txBody>
          <a:bodyPr wrap="square" lIns="0" tIns="0" rIns="0" bIns="0" rtlCol="0" anchor="ctr"/>
          <a:lstStyle/>
          <a:p>
            <a:pPr indent="0" marL="0">
              <a:lnSpc>
                <a:spcPct val="100000"/>
              </a:lnSpc>
              <a:buNone/>
            </a:pPr>
            <a:r>
              <a:rPr lang="en-US" sz="1000" dirty="0">
                <a:solidFill>
                  <a:schemeClr val="accent5"/>
                </a:solidFill>
              </a:rPr>
              <a:t>HeyButler im Alltag</a:t>
            </a:r>
            <a:endParaRPr lang="en-US" sz="1000" dirty="0"/>
          </a:p>
        </p:txBody>
      </p:sp>
      <p:sp>
        <p:nvSpPr>
          <p:cNvPr id="24" name="Text 17"/>
          <p:cNvSpPr txBox="1"/>
          <p:nvPr/>
        </p:nvSpPr>
        <p:spPr>
          <a:xfrm>
            <a:off x="10637215" y="6355080"/>
            <a:ext cx="914400" cy="182880"/>
          </a:xfrm>
          <a:prstGeom prst="rect">
            <a:avLst/>
          </a:prstGeom>
          <a:noFill/>
          <a:ln/>
        </p:spPr>
        <p:txBody>
          <a:bodyPr wrap="square" lIns="0" tIns="0" rIns="0" bIns="0" rtlCol="0" anchor="ctr"/>
          <a:lstStyle/>
          <a:p>
            <a:pPr algn="r" indent="0" marL="0">
              <a:lnSpc>
                <a:spcPct val="100000"/>
              </a:lnSpc>
              <a:buNone/>
            </a:pPr>
            <a:r>
              <a:rPr lang="en-US" sz="1000" dirty="0">
                <a:solidFill>
                  <a:schemeClr val="accent5"/>
                </a:solidFill>
              </a:rPr>
              <a:t>4</a:t>
            </a:r>
            <a:endParaRPr lang="en-US" sz="10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Shape 0"/>
          <p:cNvSpPr/>
          <p:nvPr/>
        </p:nvSpPr>
        <p:spPr>
          <a:xfrm>
            <a:off x="640080" y="548640"/>
            <a:ext cx="1513332" cy="292608"/>
          </a:xfrm>
          <a:prstGeom prst="roundRect">
            <a:avLst>
              <a:gd name="adj" fmla="val 50000"/>
            </a:avLst>
          </a:prstGeom>
          <a:solidFill>
            <a:schemeClr val="accent4"/>
          </a:solidFill>
          <a:ln/>
        </p:spPr>
      </p:sp>
      <p:sp>
        <p:nvSpPr>
          <p:cNvPr id="3" name="Text 1"/>
          <p:cNvSpPr txBox="1"/>
          <p:nvPr/>
        </p:nvSpPr>
        <p:spPr>
          <a:xfrm>
            <a:off x="640080" y="548640"/>
            <a:ext cx="1513332" cy="292608"/>
          </a:xfrm>
          <a:prstGeom prst="rect">
            <a:avLst/>
          </a:prstGeom>
          <a:noFill/>
          <a:ln/>
        </p:spPr>
        <p:txBody>
          <a:bodyPr wrap="square" lIns="0" tIns="0" rIns="0" bIns="0" rtlCol="0" anchor="ctr"/>
          <a:lstStyle/>
          <a:p>
            <a:pPr algn="ctr" indent="0" marL="0">
              <a:lnSpc>
                <a:spcPct val="100000"/>
              </a:lnSpc>
              <a:buNone/>
            </a:pPr>
            <a:r>
              <a:rPr lang="en-US" sz="1100" b="1" spc="100" kern="0" dirty="0">
                <a:solidFill>
                  <a:schemeClr val="tx1"/>
                </a:solidFill>
              </a:rPr>
              <a:t>ALLE BRANCHEN</a:t>
            </a:r>
            <a:endParaRPr lang="en-US" sz="1100" dirty="0"/>
          </a:p>
        </p:txBody>
      </p:sp>
      <p:sp>
        <p:nvSpPr>
          <p:cNvPr id="4" name="Text 2"/>
          <p:cNvSpPr txBox="1"/>
          <p:nvPr/>
        </p:nvSpPr>
        <p:spPr>
          <a:xfrm>
            <a:off x="640080" y="1097280"/>
            <a:ext cx="5257800" cy="1051560"/>
          </a:xfrm>
          <a:prstGeom prst="rect">
            <a:avLst/>
          </a:prstGeom>
          <a:noFill/>
          <a:ln/>
        </p:spPr>
        <p:txBody>
          <a:bodyPr wrap="square" lIns="0" tIns="0" rIns="0" bIns="0" rtlCol="0" anchor="t"/>
          <a:lstStyle/>
          <a:p>
            <a:pPr indent="0" marL="0">
              <a:lnSpc>
                <a:spcPct val="95000"/>
              </a:lnSpc>
              <a:buNone/>
            </a:pPr>
            <a:r>
              <a:rPr lang="en-US" sz="3800" b="1" dirty="0">
                <a:solidFill>
                  <a:schemeClr val="tx1"/>
                </a:solidFill>
              </a:rPr>
              <a:t>Beleg fotografieren</a:t>
            </a:r>
            <a:endParaRPr lang="en-US" sz="3800" dirty="0"/>
          </a:p>
        </p:txBody>
      </p:sp>
      <p:sp>
        <p:nvSpPr>
          <p:cNvPr id="5" name="Text 3"/>
          <p:cNvSpPr txBox="1"/>
          <p:nvPr/>
        </p:nvSpPr>
        <p:spPr>
          <a:xfrm>
            <a:off x="640080" y="2068093"/>
            <a:ext cx="5257800" cy="256032"/>
          </a:xfrm>
          <a:prstGeom prst="rect">
            <a:avLst/>
          </a:prstGeom>
          <a:noFill/>
          <a:ln/>
        </p:spPr>
        <p:txBody>
          <a:bodyPr wrap="square" lIns="0" tIns="0" rIns="0" bIns="0" rtlCol="0" anchor="t"/>
          <a:lstStyle/>
          <a:p>
            <a:pPr indent="0" marL="0">
              <a:lnSpc>
                <a:spcPct val="100000"/>
              </a:lnSpc>
              <a:buNone/>
            </a:pPr>
            <a:r>
              <a:rPr lang="en-US" sz="1100" b="1" spc="100" kern="0" dirty="0">
                <a:solidFill>
                  <a:schemeClr val="accent5"/>
                </a:solidFill>
              </a:rPr>
              <a:t>DU SAGST</a:t>
            </a:r>
            <a:endParaRPr lang="en-US" sz="1100" dirty="0"/>
          </a:p>
        </p:txBody>
      </p:sp>
      <p:sp>
        <p:nvSpPr>
          <p:cNvPr id="6" name="Shape 4"/>
          <p:cNvSpPr/>
          <p:nvPr/>
        </p:nvSpPr>
        <p:spPr>
          <a:xfrm>
            <a:off x="640080" y="2397277"/>
            <a:ext cx="5257800" cy="753110"/>
          </a:xfrm>
          <a:prstGeom prst="roundRect">
            <a:avLst>
              <a:gd name="adj" fmla="val 29140"/>
            </a:avLst>
          </a:prstGeom>
          <a:solidFill>
            <a:schemeClr val="tx1"/>
          </a:solidFill>
          <a:ln/>
        </p:spPr>
      </p:sp>
      <p:sp>
        <p:nvSpPr>
          <p:cNvPr id="7" name="Shape 5"/>
          <p:cNvSpPr/>
          <p:nvPr/>
        </p:nvSpPr>
        <p:spPr>
          <a:xfrm flipV="1">
            <a:off x="960120" y="3141243"/>
            <a:ext cx="292608" cy="237744"/>
          </a:xfrm>
          <a:prstGeom prst="rtTriangle">
            <a:avLst/>
          </a:prstGeom>
          <a:solidFill>
            <a:srgbClr val="16181D"/>
          </a:solidFill>
          <a:ln/>
        </p:spPr>
      </p:sp>
      <p:sp>
        <p:nvSpPr>
          <p:cNvPr id="8" name="Text 6"/>
          <p:cNvSpPr txBox="1"/>
          <p:nvPr/>
        </p:nvSpPr>
        <p:spPr>
          <a:xfrm>
            <a:off x="896112" y="2397277"/>
            <a:ext cx="4745736" cy="753110"/>
          </a:xfrm>
          <a:prstGeom prst="rect">
            <a:avLst/>
          </a:prstGeom>
          <a:noFill/>
          <a:ln/>
        </p:spPr>
        <p:txBody>
          <a:bodyPr wrap="square" lIns="0" tIns="0" rIns="0" bIns="0" rtlCol="0" anchor="ctr"/>
          <a:lstStyle/>
          <a:p>
            <a:pPr indent="0" marL="0">
              <a:lnSpc>
                <a:spcPct val="100000"/>
              </a:lnSpc>
              <a:buNone/>
            </a:pPr>
            <a:r>
              <a:rPr lang="en-US" sz="2500" b="1" dirty="0">
                <a:solidFill>
                  <a:schemeClr val="bg1"/>
                </a:solidFill>
              </a:rPr>
              <a:t>„Leg diesen Beleg ab.“</a:t>
            </a:r>
            <a:endParaRPr lang="en-US" sz="2500" dirty="0"/>
          </a:p>
        </p:txBody>
      </p:sp>
      <p:sp>
        <p:nvSpPr>
          <p:cNvPr id="9" name="Text 7"/>
          <p:cNvSpPr txBox="1"/>
          <p:nvPr/>
        </p:nvSpPr>
        <p:spPr>
          <a:xfrm>
            <a:off x="640080" y="3525291"/>
            <a:ext cx="5257800" cy="256032"/>
          </a:xfrm>
          <a:prstGeom prst="rect">
            <a:avLst/>
          </a:prstGeom>
          <a:noFill/>
          <a:ln/>
        </p:spPr>
        <p:txBody>
          <a:bodyPr wrap="square" lIns="0" tIns="0" rIns="0" bIns="0" rtlCol="0" anchor="t"/>
          <a:lstStyle/>
          <a:p>
            <a:pPr indent="0" marL="0">
              <a:lnSpc>
                <a:spcPct val="100000"/>
              </a:lnSpc>
              <a:buNone/>
            </a:pPr>
            <a:r>
              <a:rPr lang="en-US" sz="1100" b="1" spc="100" kern="0" dirty="0">
                <a:solidFill>
                  <a:schemeClr val="accent5"/>
                </a:solidFill>
              </a:rPr>
              <a:t>DER BUTLER</a:t>
            </a:r>
            <a:endParaRPr lang="en-US" sz="1100" dirty="0"/>
          </a:p>
        </p:txBody>
      </p:sp>
      <p:sp>
        <p:nvSpPr>
          <p:cNvPr id="10" name="Shape 8"/>
          <p:cNvSpPr/>
          <p:nvPr/>
        </p:nvSpPr>
        <p:spPr>
          <a:xfrm>
            <a:off x="640080" y="3924325"/>
            <a:ext cx="274320" cy="274320"/>
          </a:xfrm>
          <a:prstGeom prst="ellipse">
            <a:avLst/>
          </a:prstGeom>
          <a:solidFill>
            <a:schemeClr val="accent1"/>
          </a:solidFill>
          <a:ln/>
        </p:spPr>
      </p:sp>
      <p:pic>
        <p:nvPicPr>
          <p:cNvPr id="11" name="Image 0" descr="C:\Users\stella\AppData\Local\Temp\claude\C--Users-stella-Desktop-erledigt\43329c91-2f5f-4919-bcab-c0957ad438dc\scratchpad\decks\icons\check-ink.png">    </p:cNvPr>
          <p:cNvPicPr>
            <a:picLocks noChangeAspect="1"/>
          </p:cNvPicPr>
          <p:nvPr/>
        </p:nvPicPr>
        <p:blipFill>
          <a:blip r:embed="rId1"/>
          <a:stretch>
            <a:fillRect/>
          </a:stretch>
        </p:blipFill>
        <p:spPr>
          <a:xfrm>
            <a:off x="708660" y="3992905"/>
            <a:ext cx="137160" cy="137160"/>
          </a:xfrm>
          <a:prstGeom prst="rect">
            <a:avLst/>
          </a:prstGeom>
        </p:spPr>
      </p:pic>
      <p:sp>
        <p:nvSpPr>
          <p:cNvPr id="12" name="Text 9"/>
          <p:cNvSpPr txBox="1"/>
          <p:nvPr/>
        </p:nvSpPr>
        <p:spPr>
          <a:xfrm>
            <a:off x="1097280" y="3891051"/>
            <a:ext cx="4800600" cy="386588"/>
          </a:xfrm>
          <a:prstGeom prst="rect">
            <a:avLst/>
          </a:prstGeom>
          <a:noFill/>
          <a:ln/>
        </p:spPr>
        <p:txBody>
          <a:bodyPr wrap="square" lIns="0" tIns="0" rIns="0" bIns="0" rtlCol="0" anchor="t"/>
          <a:lstStyle/>
          <a:p>
            <a:pPr indent="0" marL="0">
              <a:lnSpc>
                <a:spcPct val="100000"/>
              </a:lnSpc>
              <a:buNone/>
            </a:pPr>
            <a:r>
              <a:rPr lang="en-US" sz="2200" dirty="0">
                <a:solidFill>
                  <a:schemeClr val="tx1"/>
                </a:solidFill>
              </a:rPr>
              <a:t>Erkennt Art, Absender, Betrag, Datum</a:t>
            </a:r>
            <a:endParaRPr lang="en-US" sz="2200" dirty="0"/>
          </a:p>
        </p:txBody>
      </p:sp>
      <p:sp>
        <p:nvSpPr>
          <p:cNvPr id="13" name="Shape 10"/>
          <p:cNvSpPr/>
          <p:nvPr/>
        </p:nvSpPr>
        <p:spPr>
          <a:xfrm>
            <a:off x="640080" y="4466361"/>
            <a:ext cx="274320" cy="274320"/>
          </a:xfrm>
          <a:prstGeom prst="ellipse">
            <a:avLst/>
          </a:prstGeom>
          <a:solidFill>
            <a:schemeClr val="accent1"/>
          </a:solidFill>
          <a:ln/>
        </p:spPr>
      </p:sp>
      <p:pic>
        <p:nvPicPr>
          <p:cNvPr id="14" name="Image 1" descr="C:\Users\stella\AppData\Local\Temp\claude\C--Users-stella-Desktop-erledigt\43329c91-2f5f-4919-bcab-c0957ad438dc\scratchpad\decks\icons\check-ink.png">    </p:cNvPr>
          <p:cNvPicPr>
            <a:picLocks noChangeAspect="1"/>
          </p:cNvPicPr>
          <p:nvPr/>
        </p:nvPicPr>
        <p:blipFill>
          <a:blip r:embed="rId2"/>
          <a:stretch>
            <a:fillRect/>
          </a:stretch>
        </p:blipFill>
        <p:spPr>
          <a:xfrm>
            <a:off x="708660" y="4534941"/>
            <a:ext cx="137160" cy="137160"/>
          </a:xfrm>
          <a:prstGeom prst="rect">
            <a:avLst/>
          </a:prstGeom>
        </p:spPr>
      </p:pic>
      <p:sp>
        <p:nvSpPr>
          <p:cNvPr id="15" name="Text 11"/>
          <p:cNvSpPr txBox="1"/>
          <p:nvPr/>
        </p:nvSpPr>
        <p:spPr>
          <a:xfrm>
            <a:off x="1097280" y="4433087"/>
            <a:ext cx="4800600" cy="727456"/>
          </a:xfrm>
          <a:prstGeom prst="rect">
            <a:avLst/>
          </a:prstGeom>
          <a:noFill/>
          <a:ln/>
        </p:spPr>
        <p:txBody>
          <a:bodyPr wrap="square" lIns="0" tIns="0" rIns="0" bIns="0" rtlCol="0" anchor="t"/>
          <a:lstStyle/>
          <a:p>
            <a:pPr indent="0" marL="0">
              <a:lnSpc>
                <a:spcPct val="100000"/>
              </a:lnSpc>
              <a:buNone/>
            </a:pPr>
            <a:r>
              <a:rPr lang="en-US" sz="2200" dirty="0">
                <a:solidFill>
                  <a:schemeClr val="tx1"/>
                </a:solidFill>
              </a:rPr>
              <a:t>Wählt Ordner und füllt Felder mit Fundstelle</a:t>
            </a:r>
            <a:endParaRPr lang="en-US" sz="2200" dirty="0"/>
          </a:p>
        </p:txBody>
      </p:sp>
      <p:sp>
        <p:nvSpPr>
          <p:cNvPr id="16" name="Shape 12"/>
          <p:cNvSpPr/>
          <p:nvPr/>
        </p:nvSpPr>
        <p:spPr>
          <a:xfrm>
            <a:off x="640080" y="5349265"/>
            <a:ext cx="274320" cy="274320"/>
          </a:xfrm>
          <a:prstGeom prst="ellipse">
            <a:avLst/>
          </a:prstGeom>
          <a:solidFill>
            <a:schemeClr val="accent1"/>
          </a:solidFill>
          <a:ln/>
        </p:spPr>
      </p:sp>
      <p:pic>
        <p:nvPicPr>
          <p:cNvPr id="17" name="Image 2" descr="C:\Users\stella\AppData\Local\Temp\claude\C--Users-stella-Desktop-erledigt\43329c91-2f5f-4919-bcab-c0957ad438dc\scratchpad\decks\icons\check-ink.png">    </p:cNvPr>
          <p:cNvPicPr>
            <a:picLocks noChangeAspect="1"/>
          </p:cNvPicPr>
          <p:nvPr/>
        </p:nvPicPr>
        <p:blipFill>
          <a:blip r:embed="rId3"/>
          <a:stretch>
            <a:fillRect/>
          </a:stretch>
        </p:blipFill>
        <p:spPr>
          <a:xfrm>
            <a:off x="708660" y="5417845"/>
            <a:ext cx="137160" cy="137160"/>
          </a:xfrm>
          <a:prstGeom prst="rect">
            <a:avLst/>
          </a:prstGeom>
        </p:spPr>
      </p:pic>
      <p:sp>
        <p:nvSpPr>
          <p:cNvPr id="18" name="Text 13"/>
          <p:cNvSpPr txBox="1"/>
          <p:nvPr/>
        </p:nvSpPr>
        <p:spPr>
          <a:xfrm>
            <a:off x="1097280" y="5315991"/>
            <a:ext cx="4800600" cy="386588"/>
          </a:xfrm>
          <a:prstGeom prst="rect">
            <a:avLst/>
          </a:prstGeom>
          <a:noFill/>
          <a:ln/>
        </p:spPr>
        <p:txBody>
          <a:bodyPr wrap="square" lIns="0" tIns="0" rIns="0" bIns="0" rtlCol="0" anchor="t"/>
          <a:lstStyle/>
          <a:p>
            <a:pPr indent="0" marL="0">
              <a:lnSpc>
                <a:spcPct val="100000"/>
              </a:lnSpc>
              <a:buNone/>
            </a:pPr>
            <a:r>
              <a:rPr lang="en-US" sz="2200" dirty="0">
                <a:solidFill>
                  <a:schemeClr val="tx1"/>
                </a:solidFill>
              </a:rPr>
              <a:t>Legt Zahlungs- und Skontofrist an</a:t>
            </a:r>
            <a:endParaRPr lang="en-US" sz="2200" dirty="0"/>
          </a:p>
        </p:txBody>
      </p:sp>
      <p:sp>
        <p:nvSpPr>
          <p:cNvPr id="19" name="Bildschirmfoto Rahmen"/>
          <p:cNvSpPr/>
          <p:nvPr/>
        </p:nvSpPr>
        <p:spPr>
          <a:xfrm>
            <a:off x="6355080" y="881439"/>
            <a:ext cx="5196535" cy="4866522"/>
          </a:xfrm>
          <a:prstGeom prst="roundRect">
            <a:avLst>
              <a:gd name="adj" fmla="val 3382"/>
            </a:avLst>
          </a:prstGeom>
          <a:solidFill>
            <a:schemeClr val="bg2"/>
          </a:solidFill>
          <a:ln w="9525">
            <a:solidFill>
              <a:schemeClr val="accent2"/>
            </a:solidFill>
            <a:prstDash val="solid"/>
          </a:ln>
          <a:effectLst>
            <a:outerShdw sx="100000" sy="100000" kx="0" ky="0" algn="bl" rotWithShape="0" blurRad="127000" dist="38100" dir="5400000">
              <a:srgbClr val="000000">
                <a:alpha val="14000"/>
              </a:srgbClr>
            </a:outerShdw>
          </a:effectLst>
        </p:spPr>
      </p:sp>
      <p:pic>
        <p:nvPicPr>
          <p:cNvPr id="20" name="Bildschirmfoto" descr="Bildschirmfoto aus HeyButler: beleg-erkannt">    </p:cNvPr>
          <p:cNvPicPr>
            <a:picLocks noChangeAspect="1"/>
          </p:cNvPicPr>
          <p:nvPr/>
        </p:nvPicPr>
        <p:blipFill>
          <a:blip r:embed="rId4"/>
          <a:stretch>
            <a:fillRect/>
          </a:stretch>
        </p:blipFill>
        <p:spPr>
          <a:xfrm>
            <a:off x="6446520" y="972879"/>
            <a:ext cx="5013655" cy="4683642"/>
          </a:xfrm>
          <a:prstGeom prst="rect">
            <a:avLst/>
          </a:prstGeom>
        </p:spPr>
      </p:pic>
      <p:pic>
        <p:nvPicPr>
          <p:cNvPr id="21" name="Image 4" descr="C:\Users\stella\AppData\Local\Temp\claude\C--Users-stella-Desktop-erledigt\43329c91-2f5f-4919-bcab-c0957ad438dc\scratchpad\decks\brand\butler-96.png">    </p:cNvPr>
          <p:cNvPicPr>
            <a:picLocks noChangeAspect="1"/>
          </p:cNvPicPr>
          <p:nvPr/>
        </p:nvPicPr>
        <p:blipFill>
          <a:blip r:embed="rId5"/>
          <a:stretch>
            <a:fillRect/>
          </a:stretch>
        </p:blipFill>
        <p:spPr>
          <a:xfrm>
            <a:off x="640080" y="6358573"/>
            <a:ext cx="174625" cy="174625"/>
          </a:xfrm>
          <a:prstGeom prst="rect">
            <a:avLst/>
          </a:prstGeom>
        </p:spPr>
      </p:pic>
      <p:sp>
        <p:nvSpPr>
          <p:cNvPr id="22" name="Text 15"/>
          <p:cNvSpPr txBox="1"/>
          <p:nvPr/>
        </p:nvSpPr>
        <p:spPr>
          <a:xfrm>
            <a:off x="887857" y="6355080"/>
            <a:ext cx="3657600" cy="181610"/>
          </a:xfrm>
          <a:prstGeom prst="rect">
            <a:avLst/>
          </a:prstGeom>
          <a:noFill/>
          <a:ln/>
        </p:spPr>
        <p:txBody>
          <a:bodyPr wrap="square" lIns="0" tIns="0" rIns="0" bIns="0" rtlCol="0" anchor="ctr"/>
          <a:lstStyle/>
          <a:p>
            <a:pPr indent="0" marL="0">
              <a:lnSpc>
                <a:spcPct val="100000"/>
              </a:lnSpc>
              <a:buNone/>
            </a:pPr>
            <a:r>
              <a:rPr lang="en-US" sz="1100" dirty="0">
                <a:solidFill>
                  <a:schemeClr val="tx1"/>
                </a:solidFill>
              </a:rPr>
              <a:t>Hey</a:t>
            </a:r>
            <a:pPr indent="0" marL="0">
              <a:lnSpc>
                <a:spcPct val="100000"/>
              </a:lnSpc>
              <a:buNone/>
            </a:pPr>
            <a:r>
              <a:rPr lang="en-US" sz="1100" b="1" dirty="0">
                <a:solidFill>
                  <a:schemeClr val="tx1"/>
                </a:solidFill>
              </a:rPr>
              <a:t>Butler</a:t>
            </a:r>
            <a:endParaRPr lang="en-US" sz="1100" dirty="0"/>
          </a:p>
        </p:txBody>
      </p:sp>
      <p:sp>
        <p:nvSpPr>
          <p:cNvPr id="23" name="Text 16"/>
          <p:cNvSpPr txBox="1"/>
          <p:nvPr/>
        </p:nvSpPr>
        <p:spPr>
          <a:xfrm>
            <a:off x="1874520" y="6355080"/>
            <a:ext cx="6400800" cy="182880"/>
          </a:xfrm>
          <a:prstGeom prst="rect">
            <a:avLst/>
          </a:prstGeom>
          <a:noFill/>
          <a:ln/>
        </p:spPr>
        <p:txBody>
          <a:bodyPr wrap="square" lIns="0" tIns="0" rIns="0" bIns="0" rtlCol="0" anchor="ctr"/>
          <a:lstStyle/>
          <a:p>
            <a:pPr indent="0" marL="0">
              <a:lnSpc>
                <a:spcPct val="100000"/>
              </a:lnSpc>
              <a:buNone/>
            </a:pPr>
            <a:r>
              <a:rPr lang="en-US" sz="1000" dirty="0">
                <a:solidFill>
                  <a:schemeClr val="accent5"/>
                </a:solidFill>
              </a:rPr>
              <a:t>HeyButler im Alltag</a:t>
            </a:r>
            <a:endParaRPr lang="en-US" sz="1000" dirty="0"/>
          </a:p>
        </p:txBody>
      </p:sp>
      <p:sp>
        <p:nvSpPr>
          <p:cNvPr id="24" name="Text 17"/>
          <p:cNvSpPr txBox="1"/>
          <p:nvPr/>
        </p:nvSpPr>
        <p:spPr>
          <a:xfrm>
            <a:off x="10637215" y="6355080"/>
            <a:ext cx="914400" cy="182880"/>
          </a:xfrm>
          <a:prstGeom prst="rect">
            <a:avLst/>
          </a:prstGeom>
          <a:noFill/>
          <a:ln/>
        </p:spPr>
        <p:txBody>
          <a:bodyPr wrap="square" lIns="0" tIns="0" rIns="0" bIns="0" rtlCol="0" anchor="ctr"/>
          <a:lstStyle/>
          <a:p>
            <a:pPr algn="r" indent="0" marL="0">
              <a:lnSpc>
                <a:spcPct val="100000"/>
              </a:lnSpc>
              <a:buNone/>
            </a:pPr>
            <a:r>
              <a:rPr lang="en-US" sz="1000" dirty="0">
                <a:solidFill>
                  <a:schemeClr val="accent5"/>
                </a:solidFill>
              </a:rPr>
              <a:t>5</a:t>
            </a:r>
            <a:endParaRPr lang="en-US" sz="10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Shape 0"/>
          <p:cNvSpPr/>
          <p:nvPr/>
        </p:nvSpPr>
        <p:spPr>
          <a:xfrm>
            <a:off x="640080" y="548640"/>
            <a:ext cx="1513332" cy="292608"/>
          </a:xfrm>
          <a:prstGeom prst="roundRect">
            <a:avLst>
              <a:gd name="adj" fmla="val 50000"/>
            </a:avLst>
          </a:prstGeom>
          <a:solidFill>
            <a:schemeClr val="accent4"/>
          </a:solidFill>
          <a:ln/>
        </p:spPr>
      </p:sp>
      <p:sp>
        <p:nvSpPr>
          <p:cNvPr id="3" name="Text 1"/>
          <p:cNvSpPr txBox="1"/>
          <p:nvPr/>
        </p:nvSpPr>
        <p:spPr>
          <a:xfrm>
            <a:off x="640080" y="548640"/>
            <a:ext cx="1513332" cy="292608"/>
          </a:xfrm>
          <a:prstGeom prst="rect">
            <a:avLst/>
          </a:prstGeom>
          <a:noFill/>
          <a:ln/>
        </p:spPr>
        <p:txBody>
          <a:bodyPr wrap="square" lIns="0" tIns="0" rIns="0" bIns="0" rtlCol="0" anchor="ctr"/>
          <a:lstStyle/>
          <a:p>
            <a:pPr algn="ctr" indent="0" marL="0">
              <a:lnSpc>
                <a:spcPct val="100000"/>
              </a:lnSpc>
              <a:buNone/>
            </a:pPr>
            <a:r>
              <a:rPr lang="en-US" sz="1100" b="1" spc="100" kern="0" dirty="0">
                <a:solidFill>
                  <a:schemeClr val="tx1"/>
                </a:solidFill>
              </a:rPr>
              <a:t>ALLE BRANCHEN</a:t>
            </a:r>
            <a:endParaRPr lang="en-US" sz="1100" dirty="0"/>
          </a:p>
        </p:txBody>
      </p:sp>
      <p:sp>
        <p:nvSpPr>
          <p:cNvPr id="4" name="Text 2"/>
          <p:cNvSpPr txBox="1"/>
          <p:nvPr/>
        </p:nvSpPr>
        <p:spPr>
          <a:xfrm>
            <a:off x="640080" y="1097280"/>
            <a:ext cx="5257800" cy="1051560"/>
          </a:xfrm>
          <a:prstGeom prst="rect">
            <a:avLst/>
          </a:prstGeom>
          <a:noFill/>
          <a:ln/>
        </p:spPr>
        <p:txBody>
          <a:bodyPr wrap="square" lIns="0" tIns="0" rIns="0" bIns="0" rtlCol="0" anchor="t"/>
          <a:lstStyle/>
          <a:p>
            <a:pPr indent="0" marL="0">
              <a:lnSpc>
                <a:spcPct val="95000"/>
              </a:lnSpc>
              <a:buNone/>
            </a:pPr>
            <a:r>
              <a:rPr lang="en-US" sz="3800" b="1" dirty="0">
                <a:solidFill>
                  <a:schemeClr val="tx1"/>
                </a:solidFill>
              </a:rPr>
              <a:t>Woher kommt die Zahl?</a:t>
            </a:r>
            <a:endParaRPr lang="en-US" sz="3800" dirty="0"/>
          </a:p>
        </p:txBody>
      </p:sp>
      <p:sp>
        <p:nvSpPr>
          <p:cNvPr id="5" name="Text 3"/>
          <p:cNvSpPr txBox="1"/>
          <p:nvPr/>
        </p:nvSpPr>
        <p:spPr>
          <a:xfrm>
            <a:off x="640080" y="2068093"/>
            <a:ext cx="5257800" cy="256032"/>
          </a:xfrm>
          <a:prstGeom prst="rect">
            <a:avLst/>
          </a:prstGeom>
          <a:noFill/>
          <a:ln/>
        </p:spPr>
        <p:txBody>
          <a:bodyPr wrap="square" lIns="0" tIns="0" rIns="0" bIns="0" rtlCol="0" anchor="t"/>
          <a:lstStyle/>
          <a:p>
            <a:pPr indent="0" marL="0">
              <a:lnSpc>
                <a:spcPct val="100000"/>
              </a:lnSpc>
              <a:buNone/>
            </a:pPr>
            <a:r>
              <a:rPr lang="en-US" sz="1100" b="1" spc="100" kern="0" dirty="0">
                <a:solidFill>
                  <a:schemeClr val="accent5"/>
                </a:solidFill>
              </a:rPr>
              <a:t>DU SAGST</a:t>
            </a:r>
            <a:endParaRPr lang="en-US" sz="1100" dirty="0"/>
          </a:p>
        </p:txBody>
      </p:sp>
      <p:sp>
        <p:nvSpPr>
          <p:cNvPr id="6" name="Shape 4"/>
          <p:cNvSpPr/>
          <p:nvPr/>
        </p:nvSpPr>
        <p:spPr>
          <a:xfrm>
            <a:off x="640080" y="2397277"/>
            <a:ext cx="5257800" cy="753110"/>
          </a:xfrm>
          <a:prstGeom prst="roundRect">
            <a:avLst>
              <a:gd name="adj" fmla="val 29140"/>
            </a:avLst>
          </a:prstGeom>
          <a:solidFill>
            <a:schemeClr val="tx1"/>
          </a:solidFill>
          <a:ln/>
        </p:spPr>
      </p:sp>
      <p:sp>
        <p:nvSpPr>
          <p:cNvPr id="7" name="Shape 5"/>
          <p:cNvSpPr/>
          <p:nvPr/>
        </p:nvSpPr>
        <p:spPr>
          <a:xfrm flipV="1">
            <a:off x="960120" y="3141243"/>
            <a:ext cx="292608" cy="237744"/>
          </a:xfrm>
          <a:prstGeom prst="rtTriangle">
            <a:avLst/>
          </a:prstGeom>
          <a:solidFill>
            <a:srgbClr val="16181D"/>
          </a:solidFill>
          <a:ln/>
        </p:spPr>
      </p:sp>
      <p:sp>
        <p:nvSpPr>
          <p:cNvPr id="8" name="Text 6"/>
          <p:cNvSpPr txBox="1"/>
          <p:nvPr/>
        </p:nvSpPr>
        <p:spPr>
          <a:xfrm>
            <a:off x="896112" y="2397277"/>
            <a:ext cx="4745736" cy="753110"/>
          </a:xfrm>
          <a:prstGeom prst="rect">
            <a:avLst/>
          </a:prstGeom>
          <a:noFill/>
          <a:ln/>
        </p:spPr>
        <p:txBody>
          <a:bodyPr wrap="square" lIns="0" tIns="0" rIns="0" bIns="0" rtlCol="0" anchor="ctr"/>
          <a:lstStyle/>
          <a:p>
            <a:pPr indent="0" marL="0">
              <a:lnSpc>
                <a:spcPct val="100000"/>
              </a:lnSpc>
              <a:buNone/>
            </a:pPr>
            <a:r>
              <a:rPr lang="en-US" sz="2500" b="1" dirty="0">
                <a:solidFill>
                  <a:schemeClr val="bg1"/>
                </a:solidFill>
              </a:rPr>
              <a:t>„Woher hast Du den Betrag?“</a:t>
            </a:r>
            <a:endParaRPr lang="en-US" sz="2500" dirty="0"/>
          </a:p>
        </p:txBody>
      </p:sp>
      <p:sp>
        <p:nvSpPr>
          <p:cNvPr id="9" name="Text 7"/>
          <p:cNvSpPr txBox="1"/>
          <p:nvPr/>
        </p:nvSpPr>
        <p:spPr>
          <a:xfrm>
            <a:off x="640080" y="3525291"/>
            <a:ext cx="5257800" cy="256032"/>
          </a:xfrm>
          <a:prstGeom prst="rect">
            <a:avLst/>
          </a:prstGeom>
          <a:noFill/>
          <a:ln/>
        </p:spPr>
        <p:txBody>
          <a:bodyPr wrap="square" lIns="0" tIns="0" rIns="0" bIns="0" rtlCol="0" anchor="t"/>
          <a:lstStyle/>
          <a:p>
            <a:pPr indent="0" marL="0">
              <a:lnSpc>
                <a:spcPct val="100000"/>
              </a:lnSpc>
              <a:buNone/>
            </a:pPr>
            <a:r>
              <a:rPr lang="en-US" sz="1100" b="1" spc="100" kern="0" dirty="0">
                <a:solidFill>
                  <a:schemeClr val="accent5"/>
                </a:solidFill>
              </a:rPr>
              <a:t>DER BUTLER</a:t>
            </a:r>
            <a:endParaRPr lang="en-US" sz="1100" dirty="0"/>
          </a:p>
        </p:txBody>
      </p:sp>
      <p:sp>
        <p:nvSpPr>
          <p:cNvPr id="10" name="Shape 8"/>
          <p:cNvSpPr/>
          <p:nvPr/>
        </p:nvSpPr>
        <p:spPr>
          <a:xfrm>
            <a:off x="640080" y="3924325"/>
            <a:ext cx="274320" cy="274320"/>
          </a:xfrm>
          <a:prstGeom prst="ellipse">
            <a:avLst/>
          </a:prstGeom>
          <a:solidFill>
            <a:schemeClr val="accent1"/>
          </a:solidFill>
          <a:ln/>
        </p:spPr>
      </p:sp>
      <p:pic>
        <p:nvPicPr>
          <p:cNvPr id="11" name="Image 0" descr="C:\Users\stella\AppData\Local\Temp\claude\C--Users-stella-Desktop-erledigt\43329c91-2f5f-4919-bcab-c0957ad438dc\scratchpad\decks\icons\check-ink.png">    </p:cNvPr>
          <p:cNvPicPr>
            <a:picLocks noChangeAspect="1"/>
          </p:cNvPicPr>
          <p:nvPr/>
        </p:nvPicPr>
        <p:blipFill>
          <a:blip r:embed="rId1"/>
          <a:stretch>
            <a:fillRect/>
          </a:stretch>
        </p:blipFill>
        <p:spPr>
          <a:xfrm>
            <a:off x="708660" y="3992905"/>
            <a:ext cx="137160" cy="137160"/>
          </a:xfrm>
          <a:prstGeom prst="rect">
            <a:avLst/>
          </a:prstGeom>
        </p:spPr>
      </p:pic>
      <p:sp>
        <p:nvSpPr>
          <p:cNvPr id="12" name="Text 9"/>
          <p:cNvSpPr txBox="1"/>
          <p:nvPr/>
        </p:nvSpPr>
        <p:spPr>
          <a:xfrm>
            <a:off x="1097280" y="3891051"/>
            <a:ext cx="4800600" cy="386588"/>
          </a:xfrm>
          <a:prstGeom prst="rect">
            <a:avLst/>
          </a:prstGeom>
          <a:noFill/>
          <a:ln/>
        </p:spPr>
        <p:txBody>
          <a:bodyPr wrap="square" lIns="0" tIns="0" rIns="0" bIns="0" rtlCol="0" anchor="t"/>
          <a:lstStyle/>
          <a:p>
            <a:pPr indent="0" marL="0">
              <a:lnSpc>
                <a:spcPct val="100000"/>
              </a:lnSpc>
              <a:buNone/>
            </a:pPr>
            <a:r>
              <a:rPr lang="en-US" sz="2200" dirty="0">
                <a:solidFill>
                  <a:schemeClr val="tx1"/>
                </a:solidFill>
              </a:rPr>
              <a:t>Öffnet den Beleg an der richtigen Seite</a:t>
            </a:r>
            <a:endParaRPr lang="en-US" sz="2200" dirty="0"/>
          </a:p>
        </p:txBody>
      </p:sp>
      <p:sp>
        <p:nvSpPr>
          <p:cNvPr id="13" name="Shape 10"/>
          <p:cNvSpPr/>
          <p:nvPr/>
        </p:nvSpPr>
        <p:spPr>
          <a:xfrm>
            <a:off x="640080" y="4466361"/>
            <a:ext cx="274320" cy="274320"/>
          </a:xfrm>
          <a:prstGeom prst="ellipse">
            <a:avLst/>
          </a:prstGeom>
          <a:solidFill>
            <a:schemeClr val="accent1"/>
          </a:solidFill>
          <a:ln/>
        </p:spPr>
      </p:sp>
      <p:pic>
        <p:nvPicPr>
          <p:cNvPr id="14" name="Image 1" descr="C:\Users\stella\AppData\Local\Temp\claude\C--Users-stella-Desktop-erledigt\43329c91-2f5f-4919-bcab-c0957ad438dc\scratchpad\decks\icons\check-ink.png">    </p:cNvPr>
          <p:cNvPicPr>
            <a:picLocks noChangeAspect="1"/>
          </p:cNvPicPr>
          <p:nvPr/>
        </p:nvPicPr>
        <p:blipFill>
          <a:blip r:embed="rId2"/>
          <a:stretch>
            <a:fillRect/>
          </a:stretch>
        </p:blipFill>
        <p:spPr>
          <a:xfrm>
            <a:off x="708660" y="4534941"/>
            <a:ext cx="137160" cy="137160"/>
          </a:xfrm>
          <a:prstGeom prst="rect">
            <a:avLst/>
          </a:prstGeom>
        </p:spPr>
      </p:pic>
      <p:sp>
        <p:nvSpPr>
          <p:cNvPr id="15" name="Text 11"/>
          <p:cNvSpPr txBox="1"/>
          <p:nvPr/>
        </p:nvSpPr>
        <p:spPr>
          <a:xfrm>
            <a:off x="1097280" y="4433087"/>
            <a:ext cx="4800600" cy="386588"/>
          </a:xfrm>
          <a:prstGeom prst="rect">
            <a:avLst/>
          </a:prstGeom>
          <a:noFill/>
          <a:ln/>
        </p:spPr>
        <p:txBody>
          <a:bodyPr wrap="square" lIns="0" tIns="0" rIns="0" bIns="0" rtlCol="0" anchor="t"/>
          <a:lstStyle/>
          <a:p>
            <a:pPr indent="0" marL="0">
              <a:lnSpc>
                <a:spcPct val="100000"/>
              </a:lnSpc>
              <a:buNone/>
            </a:pPr>
            <a:r>
              <a:rPr lang="en-US" sz="2200" dirty="0">
                <a:solidFill>
                  <a:schemeClr val="tx1"/>
                </a:solidFill>
              </a:rPr>
              <a:t>Markiert die Stelle gelb</a:t>
            </a:r>
            <a:endParaRPr lang="en-US" sz="2200" dirty="0"/>
          </a:p>
        </p:txBody>
      </p:sp>
      <p:sp>
        <p:nvSpPr>
          <p:cNvPr id="16" name="Shape 12"/>
          <p:cNvSpPr/>
          <p:nvPr/>
        </p:nvSpPr>
        <p:spPr>
          <a:xfrm>
            <a:off x="640080" y="5008397"/>
            <a:ext cx="274320" cy="274320"/>
          </a:xfrm>
          <a:prstGeom prst="ellipse">
            <a:avLst/>
          </a:prstGeom>
          <a:solidFill>
            <a:schemeClr val="accent1"/>
          </a:solidFill>
          <a:ln/>
        </p:spPr>
      </p:sp>
      <p:pic>
        <p:nvPicPr>
          <p:cNvPr id="17" name="Image 2" descr="C:\Users\stella\AppData\Local\Temp\claude\C--Users-stella-Desktop-erledigt\43329c91-2f5f-4919-bcab-c0957ad438dc\scratchpad\decks\icons\check-ink.png">    </p:cNvPr>
          <p:cNvPicPr>
            <a:picLocks noChangeAspect="1"/>
          </p:cNvPicPr>
          <p:nvPr/>
        </p:nvPicPr>
        <p:blipFill>
          <a:blip r:embed="rId3"/>
          <a:stretch>
            <a:fillRect/>
          </a:stretch>
        </p:blipFill>
        <p:spPr>
          <a:xfrm>
            <a:off x="708660" y="5076977"/>
            <a:ext cx="137160" cy="137160"/>
          </a:xfrm>
          <a:prstGeom prst="rect">
            <a:avLst/>
          </a:prstGeom>
        </p:spPr>
      </p:pic>
      <p:sp>
        <p:nvSpPr>
          <p:cNvPr id="18" name="Text 13"/>
          <p:cNvSpPr txBox="1"/>
          <p:nvPr/>
        </p:nvSpPr>
        <p:spPr>
          <a:xfrm>
            <a:off x="1097280" y="4975123"/>
            <a:ext cx="4800600" cy="386588"/>
          </a:xfrm>
          <a:prstGeom prst="rect">
            <a:avLst/>
          </a:prstGeom>
          <a:noFill/>
          <a:ln/>
        </p:spPr>
        <p:txBody>
          <a:bodyPr wrap="square" lIns="0" tIns="0" rIns="0" bIns="0" rtlCol="0" anchor="t"/>
          <a:lstStyle/>
          <a:p>
            <a:pPr indent="0" marL="0">
              <a:lnSpc>
                <a:spcPct val="100000"/>
              </a:lnSpc>
              <a:buNone/>
            </a:pPr>
            <a:r>
              <a:rPr lang="en-US" sz="2200" dirty="0">
                <a:solidFill>
                  <a:schemeClr val="tx1"/>
                </a:solidFill>
              </a:rPr>
              <a:t>Bei Fotos: Zeile und wörtliches Zitat</a:t>
            </a:r>
            <a:endParaRPr lang="en-US" sz="2200" dirty="0"/>
          </a:p>
        </p:txBody>
      </p:sp>
      <p:sp>
        <p:nvSpPr>
          <p:cNvPr id="19" name="Bildschirmfoto Rahmen"/>
          <p:cNvSpPr/>
          <p:nvPr/>
        </p:nvSpPr>
        <p:spPr>
          <a:xfrm>
            <a:off x="6355080" y="1427106"/>
            <a:ext cx="5196535" cy="3775188"/>
          </a:xfrm>
          <a:prstGeom prst="roundRect">
            <a:avLst>
              <a:gd name="adj" fmla="val 4360"/>
            </a:avLst>
          </a:prstGeom>
          <a:solidFill>
            <a:schemeClr val="bg2"/>
          </a:solidFill>
          <a:ln w="9525">
            <a:solidFill>
              <a:schemeClr val="accent2"/>
            </a:solidFill>
            <a:prstDash val="solid"/>
          </a:ln>
          <a:effectLst>
            <a:outerShdw sx="100000" sy="100000" kx="0" ky="0" algn="bl" rotWithShape="0" blurRad="127000" dist="38100" dir="5400000">
              <a:srgbClr val="000000">
                <a:alpha val="14000"/>
              </a:srgbClr>
            </a:outerShdw>
          </a:effectLst>
        </p:spPr>
      </p:sp>
      <p:pic>
        <p:nvPicPr>
          <p:cNvPr id="20" name="Bildschirmfoto" descr="Bildschirmfoto aus HeyButler: dokument-detail">    </p:cNvPr>
          <p:cNvPicPr>
            <a:picLocks noChangeAspect="1"/>
          </p:cNvPicPr>
          <p:nvPr/>
        </p:nvPicPr>
        <p:blipFill>
          <a:blip r:embed="rId4"/>
          <a:stretch>
            <a:fillRect/>
          </a:stretch>
        </p:blipFill>
        <p:spPr>
          <a:xfrm>
            <a:off x="6446520" y="1518546"/>
            <a:ext cx="5013655" cy="3592308"/>
          </a:xfrm>
          <a:prstGeom prst="rect">
            <a:avLst/>
          </a:prstGeom>
        </p:spPr>
      </p:pic>
      <p:pic>
        <p:nvPicPr>
          <p:cNvPr id="21" name="Image 4" descr="C:\Users\stella\AppData\Local\Temp\claude\C--Users-stella-Desktop-erledigt\43329c91-2f5f-4919-bcab-c0957ad438dc\scratchpad\decks\brand\butler-96.png">    </p:cNvPr>
          <p:cNvPicPr>
            <a:picLocks noChangeAspect="1"/>
          </p:cNvPicPr>
          <p:nvPr/>
        </p:nvPicPr>
        <p:blipFill>
          <a:blip r:embed="rId5"/>
          <a:stretch>
            <a:fillRect/>
          </a:stretch>
        </p:blipFill>
        <p:spPr>
          <a:xfrm>
            <a:off x="640080" y="6358573"/>
            <a:ext cx="174625" cy="174625"/>
          </a:xfrm>
          <a:prstGeom prst="rect">
            <a:avLst/>
          </a:prstGeom>
        </p:spPr>
      </p:pic>
      <p:sp>
        <p:nvSpPr>
          <p:cNvPr id="22" name="Text 15"/>
          <p:cNvSpPr txBox="1"/>
          <p:nvPr/>
        </p:nvSpPr>
        <p:spPr>
          <a:xfrm>
            <a:off x="887857" y="6355080"/>
            <a:ext cx="3657600" cy="181610"/>
          </a:xfrm>
          <a:prstGeom prst="rect">
            <a:avLst/>
          </a:prstGeom>
          <a:noFill/>
          <a:ln/>
        </p:spPr>
        <p:txBody>
          <a:bodyPr wrap="square" lIns="0" tIns="0" rIns="0" bIns="0" rtlCol="0" anchor="ctr"/>
          <a:lstStyle/>
          <a:p>
            <a:pPr indent="0" marL="0">
              <a:lnSpc>
                <a:spcPct val="100000"/>
              </a:lnSpc>
              <a:buNone/>
            </a:pPr>
            <a:r>
              <a:rPr lang="en-US" sz="1100" dirty="0">
                <a:solidFill>
                  <a:schemeClr val="tx1"/>
                </a:solidFill>
              </a:rPr>
              <a:t>Hey</a:t>
            </a:r>
            <a:pPr indent="0" marL="0">
              <a:lnSpc>
                <a:spcPct val="100000"/>
              </a:lnSpc>
              <a:buNone/>
            </a:pPr>
            <a:r>
              <a:rPr lang="en-US" sz="1100" b="1" dirty="0">
                <a:solidFill>
                  <a:schemeClr val="tx1"/>
                </a:solidFill>
              </a:rPr>
              <a:t>Butler</a:t>
            </a:r>
            <a:endParaRPr lang="en-US" sz="1100" dirty="0"/>
          </a:p>
        </p:txBody>
      </p:sp>
      <p:sp>
        <p:nvSpPr>
          <p:cNvPr id="23" name="Text 16"/>
          <p:cNvSpPr txBox="1"/>
          <p:nvPr/>
        </p:nvSpPr>
        <p:spPr>
          <a:xfrm>
            <a:off x="1874520" y="6355080"/>
            <a:ext cx="6400800" cy="182880"/>
          </a:xfrm>
          <a:prstGeom prst="rect">
            <a:avLst/>
          </a:prstGeom>
          <a:noFill/>
          <a:ln/>
        </p:spPr>
        <p:txBody>
          <a:bodyPr wrap="square" lIns="0" tIns="0" rIns="0" bIns="0" rtlCol="0" anchor="ctr"/>
          <a:lstStyle/>
          <a:p>
            <a:pPr indent="0" marL="0">
              <a:lnSpc>
                <a:spcPct val="100000"/>
              </a:lnSpc>
              <a:buNone/>
            </a:pPr>
            <a:r>
              <a:rPr lang="en-US" sz="1000" dirty="0">
                <a:solidFill>
                  <a:schemeClr val="accent5"/>
                </a:solidFill>
              </a:rPr>
              <a:t>HeyButler im Alltag</a:t>
            </a:r>
            <a:endParaRPr lang="en-US" sz="1000" dirty="0"/>
          </a:p>
        </p:txBody>
      </p:sp>
      <p:sp>
        <p:nvSpPr>
          <p:cNvPr id="24" name="Text 17"/>
          <p:cNvSpPr txBox="1"/>
          <p:nvPr/>
        </p:nvSpPr>
        <p:spPr>
          <a:xfrm>
            <a:off x="10637215" y="6355080"/>
            <a:ext cx="914400" cy="182880"/>
          </a:xfrm>
          <a:prstGeom prst="rect">
            <a:avLst/>
          </a:prstGeom>
          <a:noFill/>
          <a:ln/>
        </p:spPr>
        <p:txBody>
          <a:bodyPr wrap="square" lIns="0" tIns="0" rIns="0" bIns="0" rtlCol="0" anchor="ctr"/>
          <a:lstStyle/>
          <a:p>
            <a:pPr algn="r" indent="0" marL="0">
              <a:lnSpc>
                <a:spcPct val="100000"/>
              </a:lnSpc>
              <a:buNone/>
            </a:pPr>
            <a:r>
              <a:rPr lang="en-US" sz="1000" dirty="0">
                <a:solidFill>
                  <a:schemeClr val="accent5"/>
                </a:solidFill>
              </a:rPr>
              <a:t>6</a:t>
            </a:r>
            <a:endParaRPr lang="en-US" sz="10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Shape 0"/>
          <p:cNvSpPr/>
          <p:nvPr/>
        </p:nvSpPr>
        <p:spPr>
          <a:xfrm>
            <a:off x="640080" y="548640"/>
            <a:ext cx="1513332" cy="292608"/>
          </a:xfrm>
          <a:prstGeom prst="roundRect">
            <a:avLst>
              <a:gd name="adj" fmla="val 50000"/>
            </a:avLst>
          </a:prstGeom>
          <a:solidFill>
            <a:schemeClr val="accent4"/>
          </a:solidFill>
          <a:ln/>
        </p:spPr>
      </p:sp>
      <p:sp>
        <p:nvSpPr>
          <p:cNvPr id="3" name="Text 1"/>
          <p:cNvSpPr txBox="1"/>
          <p:nvPr/>
        </p:nvSpPr>
        <p:spPr>
          <a:xfrm>
            <a:off x="640080" y="548640"/>
            <a:ext cx="1513332" cy="292608"/>
          </a:xfrm>
          <a:prstGeom prst="rect">
            <a:avLst/>
          </a:prstGeom>
          <a:noFill/>
          <a:ln/>
        </p:spPr>
        <p:txBody>
          <a:bodyPr wrap="square" lIns="0" tIns="0" rIns="0" bIns="0" rtlCol="0" anchor="ctr"/>
          <a:lstStyle/>
          <a:p>
            <a:pPr algn="ctr" indent="0" marL="0">
              <a:lnSpc>
                <a:spcPct val="100000"/>
              </a:lnSpc>
              <a:buNone/>
            </a:pPr>
            <a:r>
              <a:rPr lang="en-US" sz="1100" b="1" spc="100" kern="0" dirty="0">
                <a:solidFill>
                  <a:schemeClr val="tx1"/>
                </a:solidFill>
              </a:rPr>
              <a:t>ALLE BRANCHEN</a:t>
            </a:r>
            <a:endParaRPr lang="en-US" sz="1100" dirty="0"/>
          </a:p>
        </p:txBody>
      </p:sp>
      <p:sp>
        <p:nvSpPr>
          <p:cNvPr id="4" name="Text 2"/>
          <p:cNvSpPr txBox="1"/>
          <p:nvPr/>
        </p:nvSpPr>
        <p:spPr>
          <a:xfrm>
            <a:off x="640080" y="1097280"/>
            <a:ext cx="5257800" cy="1051560"/>
          </a:xfrm>
          <a:prstGeom prst="rect">
            <a:avLst/>
          </a:prstGeom>
          <a:noFill/>
          <a:ln/>
        </p:spPr>
        <p:txBody>
          <a:bodyPr wrap="square" lIns="0" tIns="0" rIns="0" bIns="0" rtlCol="0" anchor="t"/>
          <a:lstStyle/>
          <a:p>
            <a:pPr indent="0" marL="0">
              <a:lnSpc>
                <a:spcPct val="95000"/>
              </a:lnSpc>
              <a:buNone/>
            </a:pPr>
            <a:r>
              <a:rPr lang="en-US" sz="3500" b="1" dirty="0">
                <a:solidFill>
                  <a:schemeClr val="tx1"/>
                </a:solidFill>
              </a:rPr>
              <a:t>Rechnung als bezahlt markieren</a:t>
            </a:r>
            <a:endParaRPr lang="en-US" sz="3500" dirty="0"/>
          </a:p>
        </p:txBody>
      </p:sp>
      <p:sp>
        <p:nvSpPr>
          <p:cNvPr id="5" name="Text 3"/>
          <p:cNvSpPr txBox="1"/>
          <p:nvPr/>
        </p:nvSpPr>
        <p:spPr>
          <a:xfrm>
            <a:off x="640080" y="2539111"/>
            <a:ext cx="5257800" cy="256032"/>
          </a:xfrm>
          <a:prstGeom prst="rect">
            <a:avLst/>
          </a:prstGeom>
          <a:noFill/>
          <a:ln/>
        </p:spPr>
        <p:txBody>
          <a:bodyPr wrap="square" lIns="0" tIns="0" rIns="0" bIns="0" rtlCol="0" anchor="t"/>
          <a:lstStyle/>
          <a:p>
            <a:pPr indent="0" marL="0">
              <a:lnSpc>
                <a:spcPct val="100000"/>
              </a:lnSpc>
              <a:buNone/>
            </a:pPr>
            <a:r>
              <a:rPr lang="en-US" sz="1100" b="1" spc="100" kern="0" dirty="0">
                <a:solidFill>
                  <a:schemeClr val="accent5"/>
                </a:solidFill>
              </a:rPr>
              <a:t>DU SAGST</a:t>
            </a:r>
            <a:endParaRPr lang="en-US" sz="1100" dirty="0"/>
          </a:p>
        </p:txBody>
      </p:sp>
      <p:sp>
        <p:nvSpPr>
          <p:cNvPr id="6" name="Shape 4"/>
          <p:cNvSpPr/>
          <p:nvPr/>
        </p:nvSpPr>
        <p:spPr>
          <a:xfrm>
            <a:off x="640080" y="2868295"/>
            <a:ext cx="5257800" cy="753110"/>
          </a:xfrm>
          <a:prstGeom prst="roundRect">
            <a:avLst>
              <a:gd name="adj" fmla="val 29140"/>
            </a:avLst>
          </a:prstGeom>
          <a:solidFill>
            <a:schemeClr val="tx1"/>
          </a:solidFill>
          <a:ln/>
        </p:spPr>
      </p:sp>
      <p:sp>
        <p:nvSpPr>
          <p:cNvPr id="7" name="Shape 5"/>
          <p:cNvSpPr/>
          <p:nvPr/>
        </p:nvSpPr>
        <p:spPr>
          <a:xfrm flipV="1">
            <a:off x="960120" y="3612261"/>
            <a:ext cx="292608" cy="237744"/>
          </a:xfrm>
          <a:prstGeom prst="rtTriangle">
            <a:avLst/>
          </a:prstGeom>
          <a:solidFill>
            <a:srgbClr val="16181D"/>
          </a:solidFill>
          <a:ln/>
        </p:spPr>
      </p:sp>
      <p:sp>
        <p:nvSpPr>
          <p:cNvPr id="8" name="Text 6"/>
          <p:cNvSpPr txBox="1"/>
          <p:nvPr/>
        </p:nvSpPr>
        <p:spPr>
          <a:xfrm>
            <a:off x="896112" y="2868295"/>
            <a:ext cx="4745736" cy="753110"/>
          </a:xfrm>
          <a:prstGeom prst="rect">
            <a:avLst/>
          </a:prstGeom>
          <a:noFill/>
          <a:ln/>
        </p:spPr>
        <p:txBody>
          <a:bodyPr wrap="square" lIns="0" tIns="0" rIns="0" bIns="0" rtlCol="0" anchor="ctr"/>
          <a:lstStyle/>
          <a:p>
            <a:pPr indent="0" marL="0">
              <a:lnSpc>
                <a:spcPct val="100000"/>
              </a:lnSpc>
              <a:buNone/>
            </a:pPr>
            <a:r>
              <a:rPr lang="en-US" sz="2500" b="1" dirty="0">
                <a:solidFill>
                  <a:schemeClr val="bg1"/>
                </a:solidFill>
              </a:rPr>
              <a:t>„Setz RE-2026-0931 bezahlt.“</a:t>
            </a:r>
            <a:endParaRPr lang="en-US" sz="2500" dirty="0"/>
          </a:p>
        </p:txBody>
      </p:sp>
      <p:sp>
        <p:nvSpPr>
          <p:cNvPr id="9" name="Text 7"/>
          <p:cNvSpPr txBox="1"/>
          <p:nvPr/>
        </p:nvSpPr>
        <p:spPr>
          <a:xfrm>
            <a:off x="640080" y="3996309"/>
            <a:ext cx="5257800" cy="256032"/>
          </a:xfrm>
          <a:prstGeom prst="rect">
            <a:avLst/>
          </a:prstGeom>
          <a:noFill/>
          <a:ln/>
        </p:spPr>
        <p:txBody>
          <a:bodyPr wrap="square" lIns="0" tIns="0" rIns="0" bIns="0" rtlCol="0" anchor="t"/>
          <a:lstStyle/>
          <a:p>
            <a:pPr indent="0" marL="0">
              <a:lnSpc>
                <a:spcPct val="100000"/>
              </a:lnSpc>
              <a:buNone/>
            </a:pPr>
            <a:r>
              <a:rPr lang="en-US" sz="1100" b="1" spc="100" kern="0" dirty="0">
                <a:solidFill>
                  <a:schemeClr val="accent5"/>
                </a:solidFill>
              </a:rPr>
              <a:t>DER BUTLER</a:t>
            </a:r>
            <a:endParaRPr lang="en-US" sz="1100" dirty="0"/>
          </a:p>
        </p:txBody>
      </p:sp>
      <p:sp>
        <p:nvSpPr>
          <p:cNvPr id="10" name="Shape 8"/>
          <p:cNvSpPr/>
          <p:nvPr/>
        </p:nvSpPr>
        <p:spPr>
          <a:xfrm>
            <a:off x="640080" y="4387596"/>
            <a:ext cx="274320" cy="274320"/>
          </a:xfrm>
          <a:prstGeom prst="ellipse">
            <a:avLst/>
          </a:prstGeom>
          <a:solidFill>
            <a:schemeClr val="accent1"/>
          </a:solidFill>
          <a:ln/>
        </p:spPr>
      </p:sp>
      <p:pic>
        <p:nvPicPr>
          <p:cNvPr id="11" name="Image 0" descr="C:\Users\stella\AppData\Local\Temp\claude\C--Users-stella-Desktop-erledigt\43329c91-2f5f-4919-bcab-c0957ad438dc\scratchpad\decks\icons\check-ink.png">    </p:cNvPr>
          <p:cNvPicPr>
            <a:picLocks noChangeAspect="1"/>
          </p:cNvPicPr>
          <p:nvPr/>
        </p:nvPicPr>
        <p:blipFill>
          <a:blip r:embed="rId1"/>
          <a:stretch>
            <a:fillRect/>
          </a:stretch>
        </p:blipFill>
        <p:spPr>
          <a:xfrm>
            <a:off x="708660" y="4456176"/>
            <a:ext cx="137160" cy="137160"/>
          </a:xfrm>
          <a:prstGeom prst="rect">
            <a:avLst/>
          </a:prstGeom>
        </p:spPr>
      </p:pic>
      <p:sp>
        <p:nvSpPr>
          <p:cNvPr id="12" name="Text 9"/>
          <p:cNvSpPr txBox="1"/>
          <p:nvPr/>
        </p:nvSpPr>
        <p:spPr>
          <a:xfrm>
            <a:off x="1097280" y="4362069"/>
            <a:ext cx="4800600" cy="371094"/>
          </a:xfrm>
          <a:prstGeom prst="rect">
            <a:avLst/>
          </a:prstGeom>
          <a:noFill/>
          <a:ln/>
        </p:spPr>
        <p:txBody>
          <a:bodyPr wrap="square" lIns="0" tIns="0" rIns="0" bIns="0" rtlCol="0" anchor="t"/>
          <a:lstStyle/>
          <a:p>
            <a:pPr indent="0" marL="0">
              <a:lnSpc>
                <a:spcPct val="100000"/>
              </a:lnSpc>
              <a:buNone/>
            </a:pPr>
            <a:r>
              <a:rPr lang="en-US" sz="2100" dirty="0">
                <a:solidFill>
                  <a:schemeClr val="tx1"/>
                </a:solidFill>
              </a:rPr>
              <a:t>Findet die Rechnung an der Nummer</a:t>
            </a:r>
            <a:endParaRPr lang="en-US" sz="2100" dirty="0"/>
          </a:p>
        </p:txBody>
      </p:sp>
      <p:sp>
        <p:nvSpPr>
          <p:cNvPr id="13" name="Shape 10"/>
          <p:cNvSpPr/>
          <p:nvPr/>
        </p:nvSpPr>
        <p:spPr>
          <a:xfrm>
            <a:off x="640080" y="4914138"/>
            <a:ext cx="274320" cy="274320"/>
          </a:xfrm>
          <a:prstGeom prst="ellipse">
            <a:avLst/>
          </a:prstGeom>
          <a:solidFill>
            <a:schemeClr val="accent1"/>
          </a:solidFill>
          <a:ln/>
        </p:spPr>
      </p:sp>
      <p:pic>
        <p:nvPicPr>
          <p:cNvPr id="14" name="Image 1" descr="C:\Users\stella\AppData\Local\Temp\claude\C--Users-stella-Desktop-erledigt\43329c91-2f5f-4919-bcab-c0957ad438dc\scratchpad\decks\icons\check-ink.png">    </p:cNvPr>
          <p:cNvPicPr>
            <a:picLocks noChangeAspect="1"/>
          </p:cNvPicPr>
          <p:nvPr/>
        </p:nvPicPr>
        <p:blipFill>
          <a:blip r:embed="rId2"/>
          <a:stretch>
            <a:fillRect/>
          </a:stretch>
        </p:blipFill>
        <p:spPr>
          <a:xfrm>
            <a:off x="708660" y="4982718"/>
            <a:ext cx="137160" cy="137160"/>
          </a:xfrm>
          <a:prstGeom prst="rect">
            <a:avLst/>
          </a:prstGeom>
        </p:spPr>
      </p:pic>
      <p:sp>
        <p:nvSpPr>
          <p:cNvPr id="15" name="Text 11"/>
          <p:cNvSpPr txBox="1"/>
          <p:nvPr/>
        </p:nvSpPr>
        <p:spPr>
          <a:xfrm>
            <a:off x="1097280" y="4888611"/>
            <a:ext cx="4800600" cy="371094"/>
          </a:xfrm>
          <a:prstGeom prst="rect">
            <a:avLst/>
          </a:prstGeom>
          <a:noFill/>
          <a:ln/>
        </p:spPr>
        <p:txBody>
          <a:bodyPr wrap="square" lIns="0" tIns="0" rIns="0" bIns="0" rtlCol="0" anchor="t"/>
          <a:lstStyle/>
          <a:p>
            <a:pPr indent="0" marL="0">
              <a:lnSpc>
                <a:spcPct val="100000"/>
              </a:lnSpc>
              <a:buNone/>
            </a:pPr>
            <a:r>
              <a:rPr lang="en-US" sz="2100" dirty="0">
                <a:solidFill>
                  <a:schemeClr val="tx1"/>
                </a:solidFill>
              </a:rPr>
              <a:t>Setzt „bezahlt“, Skonto-Erinnerung entfällt</a:t>
            </a:r>
            <a:endParaRPr lang="en-US" sz="2100" dirty="0"/>
          </a:p>
        </p:txBody>
      </p:sp>
      <p:sp>
        <p:nvSpPr>
          <p:cNvPr id="16" name="Shape 12"/>
          <p:cNvSpPr/>
          <p:nvPr/>
        </p:nvSpPr>
        <p:spPr>
          <a:xfrm>
            <a:off x="640080" y="5440680"/>
            <a:ext cx="274320" cy="274320"/>
          </a:xfrm>
          <a:prstGeom prst="ellipse">
            <a:avLst/>
          </a:prstGeom>
          <a:solidFill>
            <a:schemeClr val="accent1"/>
          </a:solidFill>
          <a:ln/>
        </p:spPr>
      </p:sp>
      <p:pic>
        <p:nvPicPr>
          <p:cNvPr id="17" name="Image 2" descr="C:\Users\stella\AppData\Local\Temp\claude\C--Users-stella-Desktop-erledigt\43329c91-2f5f-4919-bcab-c0957ad438dc\scratchpad\decks\icons\check-ink.png">    </p:cNvPr>
          <p:cNvPicPr>
            <a:picLocks noChangeAspect="1"/>
          </p:cNvPicPr>
          <p:nvPr/>
        </p:nvPicPr>
        <p:blipFill>
          <a:blip r:embed="rId3"/>
          <a:stretch>
            <a:fillRect/>
          </a:stretch>
        </p:blipFill>
        <p:spPr>
          <a:xfrm>
            <a:off x="708660" y="5509260"/>
            <a:ext cx="137160" cy="137160"/>
          </a:xfrm>
          <a:prstGeom prst="rect">
            <a:avLst/>
          </a:prstGeom>
        </p:spPr>
      </p:pic>
      <p:sp>
        <p:nvSpPr>
          <p:cNvPr id="18" name="Text 13"/>
          <p:cNvSpPr txBox="1"/>
          <p:nvPr/>
        </p:nvSpPr>
        <p:spPr>
          <a:xfrm>
            <a:off x="1097280" y="5415153"/>
            <a:ext cx="4800600" cy="371094"/>
          </a:xfrm>
          <a:prstGeom prst="rect">
            <a:avLst/>
          </a:prstGeom>
          <a:noFill/>
          <a:ln/>
        </p:spPr>
        <p:txBody>
          <a:bodyPr wrap="square" lIns="0" tIns="0" rIns="0" bIns="0" rtlCol="0" anchor="t"/>
          <a:lstStyle/>
          <a:p>
            <a:pPr indent="0" marL="0">
              <a:lnSpc>
                <a:spcPct val="100000"/>
              </a:lnSpc>
              <a:buNone/>
            </a:pPr>
            <a:r>
              <a:rPr lang="en-US" sz="2100" dirty="0">
                <a:solidFill>
                  <a:schemeClr val="tx1"/>
                </a:solidFill>
              </a:rPr>
              <a:t>Steht im Protokoll</a:t>
            </a:r>
            <a:endParaRPr lang="en-US" sz="2100" dirty="0"/>
          </a:p>
        </p:txBody>
      </p:sp>
      <p:sp>
        <p:nvSpPr>
          <p:cNvPr id="19" name="Bildschirmfoto Rahmen"/>
          <p:cNvSpPr/>
          <p:nvPr/>
        </p:nvSpPr>
        <p:spPr>
          <a:xfrm>
            <a:off x="6355080" y="881439"/>
            <a:ext cx="5196535" cy="4866522"/>
          </a:xfrm>
          <a:prstGeom prst="roundRect">
            <a:avLst>
              <a:gd name="adj" fmla="val 3382"/>
            </a:avLst>
          </a:prstGeom>
          <a:solidFill>
            <a:schemeClr val="bg2"/>
          </a:solidFill>
          <a:ln w="9525">
            <a:solidFill>
              <a:schemeClr val="accent2"/>
            </a:solidFill>
            <a:prstDash val="solid"/>
          </a:ln>
          <a:effectLst>
            <a:outerShdw sx="100000" sy="100000" kx="0" ky="0" algn="bl" rotWithShape="0" blurRad="127000" dist="38100" dir="5400000">
              <a:srgbClr val="000000">
                <a:alpha val="14000"/>
              </a:srgbClr>
            </a:outerShdw>
          </a:effectLst>
        </p:spPr>
      </p:sp>
      <p:pic>
        <p:nvPicPr>
          <p:cNvPr id="20" name="Bildschirmfoto" descr="Bildschirmfoto aus HeyButler: beleg-erkannt">    </p:cNvPr>
          <p:cNvPicPr>
            <a:picLocks noChangeAspect="1"/>
          </p:cNvPicPr>
          <p:nvPr/>
        </p:nvPicPr>
        <p:blipFill>
          <a:blip r:embed="rId4"/>
          <a:stretch>
            <a:fillRect/>
          </a:stretch>
        </p:blipFill>
        <p:spPr>
          <a:xfrm>
            <a:off x="6446520" y="972879"/>
            <a:ext cx="5013655" cy="4683642"/>
          </a:xfrm>
          <a:prstGeom prst="rect">
            <a:avLst/>
          </a:prstGeom>
        </p:spPr>
      </p:pic>
      <p:pic>
        <p:nvPicPr>
          <p:cNvPr id="21" name="Image 4" descr="C:\Users\stella\AppData\Local\Temp\claude\C--Users-stella-Desktop-erledigt\43329c91-2f5f-4919-bcab-c0957ad438dc\scratchpad\decks\brand\butler-96.png">    </p:cNvPr>
          <p:cNvPicPr>
            <a:picLocks noChangeAspect="1"/>
          </p:cNvPicPr>
          <p:nvPr/>
        </p:nvPicPr>
        <p:blipFill>
          <a:blip r:embed="rId5"/>
          <a:stretch>
            <a:fillRect/>
          </a:stretch>
        </p:blipFill>
        <p:spPr>
          <a:xfrm>
            <a:off x="640080" y="6358573"/>
            <a:ext cx="174625" cy="174625"/>
          </a:xfrm>
          <a:prstGeom prst="rect">
            <a:avLst/>
          </a:prstGeom>
        </p:spPr>
      </p:pic>
      <p:sp>
        <p:nvSpPr>
          <p:cNvPr id="22" name="Text 15"/>
          <p:cNvSpPr txBox="1"/>
          <p:nvPr/>
        </p:nvSpPr>
        <p:spPr>
          <a:xfrm>
            <a:off x="887857" y="6355080"/>
            <a:ext cx="3657600" cy="181610"/>
          </a:xfrm>
          <a:prstGeom prst="rect">
            <a:avLst/>
          </a:prstGeom>
          <a:noFill/>
          <a:ln/>
        </p:spPr>
        <p:txBody>
          <a:bodyPr wrap="square" lIns="0" tIns="0" rIns="0" bIns="0" rtlCol="0" anchor="ctr"/>
          <a:lstStyle/>
          <a:p>
            <a:pPr indent="0" marL="0">
              <a:lnSpc>
                <a:spcPct val="100000"/>
              </a:lnSpc>
              <a:buNone/>
            </a:pPr>
            <a:r>
              <a:rPr lang="en-US" sz="1100" dirty="0">
                <a:solidFill>
                  <a:schemeClr val="tx1"/>
                </a:solidFill>
              </a:rPr>
              <a:t>Hey</a:t>
            </a:r>
            <a:pPr indent="0" marL="0">
              <a:lnSpc>
                <a:spcPct val="100000"/>
              </a:lnSpc>
              <a:buNone/>
            </a:pPr>
            <a:r>
              <a:rPr lang="en-US" sz="1100" b="1" dirty="0">
                <a:solidFill>
                  <a:schemeClr val="tx1"/>
                </a:solidFill>
              </a:rPr>
              <a:t>Butler</a:t>
            </a:r>
            <a:endParaRPr lang="en-US" sz="1100" dirty="0"/>
          </a:p>
        </p:txBody>
      </p:sp>
      <p:sp>
        <p:nvSpPr>
          <p:cNvPr id="23" name="Text 16"/>
          <p:cNvSpPr txBox="1"/>
          <p:nvPr/>
        </p:nvSpPr>
        <p:spPr>
          <a:xfrm>
            <a:off x="1874520" y="6355080"/>
            <a:ext cx="6400800" cy="182880"/>
          </a:xfrm>
          <a:prstGeom prst="rect">
            <a:avLst/>
          </a:prstGeom>
          <a:noFill/>
          <a:ln/>
        </p:spPr>
        <p:txBody>
          <a:bodyPr wrap="square" lIns="0" tIns="0" rIns="0" bIns="0" rtlCol="0" anchor="ctr"/>
          <a:lstStyle/>
          <a:p>
            <a:pPr indent="0" marL="0">
              <a:lnSpc>
                <a:spcPct val="100000"/>
              </a:lnSpc>
              <a:buNone/>
            </a:pPr>
            <a:r>
              <a:rPr lang="en-US" sz="1000" dirty="0">
                <a:solidFill>
                  <a:schemeClr val="accent5"/>
                </a:solidFill>
              </a:rPr>
              <a:t>HeyButler im Alltag</a:t>
            </a:r>
            <a:endParaRPr lang="en-US" sz="1000" dirty="0"/>
          </a:p>
        </p:txBody>
      </p:sp>
      <p:sp>
        <p:nvSpPr>
          <p:cNvPr id="24" name="Text 17"/>
          <p:cNvSpPr txBox="1"/>
          <p:nvPr/>
        </p:nvSpPr>
        <p:spPr>
          <a:xfrm>
            <a:off x="10637215" y="6355080"/>
            <a:ext cx="914400" cy="182880"/>
          </a:xfrm>
          <a:prstGeom prst="rect">
            <a:avLst/>
          </a:prstGeom>
          <a:noFill/>
          <a:ln/>
        </p:spPr>
        <p:txBody>
          <a:bodyPr wrap="square" lIns="0" tIns="0" rIns="0" bIns="0" rtlCol="0" anchor="ctr"/>
          <a:lstStyle/>
          <a:p>
            <a:pPr algn="r" indent="0" marL="0">
              <a:lnSpc>
                <a:spcPct val="100000"/>
              </a:lnSpc>
              <a:buNone/>
            </a:pPr>
            <a:r>
              <a:rPr lang="en-US" sz="1000" dirty="0">
                <a:solidFill>
                  <a:schemeClr val="accent5"/>
                </a:solidFill>
              </a:rPr>
              <a:t>7</a:t>
            </a:r>
            <a:endParaRPr lang="en-US" sz="10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Shape 0"/>
          <p:cNvSpPr/>
          <p:nvPr/>
        </p:nvSpPr>
        <p:spPr>
          <a:xfrm>
            <a:off x="640080" y="548640"/>
            <a:ext cx="1513332" cy="292608"/>
          </a:xfrm>
          <a:prstGeom prst="roundRect">
            <a:avLst>
              <a:gd name="adj" fmla="val 50000"/>
            </a:avLst>
          </a:prstGeom>
          <a:solidFill>
            <a:schemeClr val="accent4"/>
          </a:solidFill>
          <a:ln/>
        </p:spPr>
      </p:sp>
      <p:sp>
        <p:nvSpPr>
          <p:cNvPr id="3" name="Text 1"/>
          <p:cNvSpPr txBox="1"/>
          <p:nvPr/>
        </p:nvSpPr>
        <p:spPr>
          <a:xfrm>
            <a:off x="640080" y="548640"/>
            <a:ext cx="1513332" cy="292608"/>
          </a:xfrm>
          <a:prstGeom prst="rect">
            <a:avLst/>
          </a:prstGeom>
          <a:noFill/>
          <a:ln/>
        </p:spPr>
        <p:txBody>
          <a:bodyPr wrap="square" lIns="0" tIns="0" rIns="0" bIns="0" rtlCol="0" anchor="ctr"/>
          <a:lstStyle/>
          <a:p>
            <a:pPr algn="ctr" indent="0" marL="0">
              <a:lnSpc>
                <a:spcPct val="100000"/>
              </a:lnSpc>
              <a:buNone/>
            </a:pPr>
            <a:r>
              <a:rPr lang="en-US" sz="1100" b="1" spc="100" kern="0" dirty="0">
                <a:solidFill>
                  <a:schemeClr val="tx1"/>
                </a:solidFill>
              </a:rPr>
              <a:t>ALLE BRANCHEN</a:t>
            </a:r>
            <a:endParaRPr lang="en-US" sz="1100" dirty="0"/>
          </a:p>
        </p:txBody>
      </p:sp>
      <p:sp>
        <p:nvSpPr>
          <p:cNvPr id="4" name="Text 2"/>
          <p:cNvSpPr txBox="1"/>
          <p:nvPr/>
        </p:nvSpPr>
        <p:spPr>
          <a:xfrm>
            <a:off x="640080" y="1097280"/>
            <a:ext cx="5257800" cy="1051560"/>
          </a:xfrm>
          <a:prstGeom prst="rect">
            <a:avLst/>
          </a:prstGeom>
          <a:noFill/>
          <a:ln/>
        </p:spPr>
        <p:txBody>
          <a:bodyPr wrap="square" lIns="0" tIns="0" rIns="0" bIns="0" rtlCol="0" anchor="t"/>
          <a:lstStyle/>
          <a:p>
            <a:pPr indent="0" marL="0">
              <a:lnSpc>
                <a:spcPct val="95000"/>
              </a:lnSpc>
              <a:buNone/>
            </a:pPr>
            <a:r>
              <a:rPr lang="en-US" sz="3800" b="1" dirty="0">
                <a:solidFill>
                  <a:schemeClr val="tx1"/>
                </a:solidFill>
              </a:rPr>
              <a:t>Offene Rechnungen</a:t>
            </a:r>
            <a:endParaRPr lang="en-US" sz="3800" dirty="0"/>
          </a:p>
        </p:txBody>
      </p:sp>
      <p:sp>
        <p:nvSpPr>
          <p:cNvPr id="5" name="Text 3"/>
          <p:cNvSpPr txBox="1"/>
          <p:nvPr/>
        </p:nvSpPr>
        <p:spPr>
          <a:xfrm>
            <a:off x="640080" y="2068093"/>
            <a:ext cx="5257800" cy="256032"/>
          </a:xfrm>
          <a:prstGeom prst="rect">
            <a:avLst/>
          </a:prstGeom>
          <a:noFill/>
          <a:ln/>
        </p:spPr>
        <p:txBody>
          <a:bodyPr wrap="square" lIns="0" tIns="0" rIns="0" bIns="0" rtlCol="0" anchor="t"/>
          <a:lstStyle/>
          <a:p>
            <a:pPr indent="0" marL="0">
              <a:lnSpc>
                <a:spcPct val="100000"/>
              </a:lnSpc>
              <a:buNone/>
            </a:pPr>
            <a:r>
              <a:rPr lang="en-US" sz="1100" b="1" spc="100" kern="0" dirty="0">
                <a:solidFill>
                  <a:schemeClr val="accent5"/>
                </a:solidFill>
              </a:rPr>
              <a:t>DU SAGST</a:t>
            </a:r>
            <a:endParaRPr lang="en-US" sz="1100" dirty="0"/>
          </a:p>
        </p:txBody>
      </p:sp>
      <p:sp>
        <p:nvSpPr>
          <p:cNvPr id="6" name="Shape 4"/>
          <p:cNvSpPr/>
          <p:nvPr/>
        </p:nvSpPr>
        <p:spPr>
          <a:xfrm>
            <a:off x="640080" y="2397277"/>
            <a:ext cx="5257800" cy="753110"/>
          </a:xfrm>
          <a:prstGeom prst="roundRect">
            <a:avLst>
              <a:gd name="adj" fmla="val 29140"/>
            </a:avLst>
          </a:prstGeom>
          <a:solidFill>
            <a:schemeClr val="tx1"/>
          </a:solidFill>
          <a:ln/>
        </p:spPr>
      </p:sp>
      <p:sp>
        <p:nvSpPr>
          <p:cNvPr id="7" name="Shape 5"/>
          <p:cNvSpPr/>
          <p:nvPr/>
        </p:nvSpPr>
        <p:spPr>
          <a:xfrm flipV="1">
            <a:off x="960120" y="3141243"/>
            <a:ext cx="292608" cy="237744"/>
          </a:xfrm>
          <a:prstGeom prst="rtTriangle">
            <a:avLst/>
          </a:prstGeom>
          <a:solidFill>
            <a:srgbClr val="16181D"/>
          </a:solidFill>
          <a:ln/>
        </p:spPr>
      </p:sp>
      <p:sp>
        <p:nvSpPr>
          <p:cNvPr id="8" name="Text 6"/>
          <p:cNvSpPr txBox="1"/>
          <p:nvPr/>
        </p:nvSpPr>
        <p:spPr>
          <a:xfrm>
            <a:off x="896112" y="2397277"/>
            <a:ext cx="4745736" cy="753110"/>
          </a:xfrm>
          <a:prstGeom prst="rect">
            <a:avLst/>
          </a:prstGeom>
          <a:noFill/>
          <a:ln/>
        </p:spPr>
        <p:txBody>
          <a:bodyPr wrap="square" lIns="0" tIns="0" rIns="0" bIns="0" rtlCol="0" anchor="ctr"/>
          <a:lstStyle/>
          <a:p>
            <a:pPr indent="0" marL="0">
              <a:lnSpc>
                <a:spcPct val="100000"/>
              </a:lnSpc>
              <a:buNone/>
            </a:pPr>
            <a:r>
              <a:rPr lang="en-US" sz="2500" b="1" dirty="0">
                <a:solidFill>
                  <a:schemeClr val="bg1"/>
                </a:solidFill>
              </a:rPr>
              <a:t>„Welche Rechnungen sind offen?“</a:t>
            </a:r>
            <a:endParaRPr lang="en-US" sz="2500" dirty="0"/>
          </a:p>
        </p:txBody>
      </p:sp>
      <p:sp>
        <p:nvSpPr>
          <p:cNvPr id="9" name="Text 7"/>
          <p:cNvSpPr txBox="1"/>
          <p:nvPr/>
        </p:nvSpPr>
        <p:spPr>
          <a:xfrm>
            <a:off x="640080" y="3525291"/>
            <a:ext cx="5257800" cy="256032"/>
          </a:xfrm>
          <a:prstGeom prst="rect">
            <a:avLst/>
          </a:prstGeom>
          <a:noFill/>
          <a:ln/>
        </p:spPr>
        <p:txBody>
          <a:bodyPr wrap="square" lIns="0" tIns="0" rIns="0" bIns="0" rtlCol="0" anchor="t"/>
          <a:lstStyle/>
          <a:p>
            <a:pPr indent="0" marL="0">
              <a:lnSpc>
                <a:spcPct val="100000"/>
              </a:lnSpc>
              <a:buNone/>
            </a:pPr>
            <a:r>
              <a:rPr lang="en-US" sz="1100" b="1" spc="100" kern="0" dirty="0">
                <a:solidFill>
                  <a:schemeClr val="accent5"/>
                </a:solidFill>
              </a:rPr>
              <a:t>DER BUTLER</a:t>
            </a:r>
            <a:endParaRPr lang="en-US" sz="1100" dirty="0"/>
          </a:p>
        </p:txBody>
      </p:sp>
      <p:sp>
        <p:nvSpPr>
          <p:cNvPr id="10" name="Shape 8"/>
          <p:cNvSpPr/>
          <p:nvPr/>
        </p:nvSpPr>
        <p:spPr>
          <a:xfrm>
            <a:off x="640080" y="3924325"/>
            <a:ext cx="274320" cy="274320"/>
          </a:xfrm>
          <a:prstGeom prst="ellipse">
            <a:avLst/>
          </a:prstGeom>
          <a:solidFill>
            <a:schemeClr val="accent1"/>
          </a:solidFill>
          <a:ln/>
        </p:spPr>
      </p:sp>
      <p:pic>
        <p:nvPicPr>
          <p:cNvPr id="11" name="Image 0" descr="C:\Users\stella\AppData\Local\Temp\claude\C--Users-stella-Desktop-erledigt\43329c91-2f5f-4919-bcab-c0957ad438dc\scratchpad\decks\icons\check-ink.png">    </p:cNvPr>
          <p:cNvPicPr>
            <a:picLocks noChangeAspect="1"/>
          </p:cNvPicPr>
          <p:nvPr/>
        </p:nvPicPr>
        <p:blipFill>
          <a:blip r:embed="rId1"/>
          <a:stretch>
            <a:fillRect/>
          </a:stretch>
        </p:blipFill>
        <p:spPr>
          <a:xfrm>
            <a:off x="708660" y="3992905"/>
            <a:ext cx="137160" cy="137160"/>
          </a:xfrm>
          <a:prstGeom prst="rect">
            <a:avLst/>
          </a:prstGeom>
        </p:spPr>
      </p:pic>
      <p:sp>
        <p:nvSpPr>
          <p:cNvPr id="12" name="Text 9"/>
          <p:cNvSpPr txBox="1"/>
          <p:nvPr/>
        </p:nvSpPr>
        <p:spPr>
          <a:xfrm>
            <a:off x="1097280" y="3891051"/>
            <a:ext cx="4800600" cy="386588"/>
          </a:xfrm>
          <a:prstGeom prst="rect">
            <a:avLst/>
          </a:prstGeom>
          <a:noFill/>
          <a:ln/>
        </p:spPr>
        <p:txBody>
          <a:bodyPr wrap="square" lIns="0" tIns="0" rIns="0" bIns="0" rtlCol="0" anchor="t"/>
          <a:lstStyle/>
          <a:p>
            <a:pPr indent="0" marL="0">
              <a:lnSpc>
                <a:spcPct val="100000"/>
              </a:lnSpc>
              <a:buNone/>
            </a:pPr>
            <a:r>
              <a:rPr lang="en-US" sz="2200" dirty="0">
                <a:solidFill>
                  <a:schemeClr val="tx1"/>
                </a:solidFill>
              </a:rPr>
              <a:t>Liste mit Betrag, Fälligkeit, Skonto</a:t>
            </a:r>
            <a:endParaRPr lang="en-US" sz="2200" dirty="0"/>
          </a:p>
        </p:txBody>
      </p:sp>
      <p:sp>
        <p:nvSpPr>
          <p:cNvPr id="13" name="Shape 10"/>
          <p:cNvSpPr/>
          <p:nvPr/>
        </p:nvSpPr>
        <p:spPr>
          <a:xfrm>
            <a:off x="640080" y="4466361"/>
            <a:ext cx="274320" cy="274320"/>
          </a:xfrm>
          <a:prstGeom prst="ellipse">
            <a:avLst/>
          </a:prstGeom>
          <a:solidFill>
            <a:schemeClr val="accent1"/>
          </a:solidFill>
          <a:ln/>
        </p:spPr>
      </p:sp>
      <p:pic>
        <p:nvPicPr>
          <p:cNvPr id="14" name="Image 1" descr="C:\Users\stella\AppData\Local\Temp\claude\C--Users-stella-Desktop-erledigt\43329c91-2f5f-4919-bcab-c0957ad438dc\scratchpad\decks\icons\check-ink.png">    </p:cNvPr>
          <p:cNvPicPr>
            <a:picLocks noChangeAspect="1"/>
          </p:cNvPicPr>
          <p:nvPr/>
        </p:nvPicPr>
        <p:blipFill>
          <a:blip r:embed="rId2"/>
          <a:stretch>
            <a:fillRect/>
          </a:stretch>
        </p:blipFill>
        <p:spPr>
          <a:xfrm>
            <a:off x="708660" y="4534941"/>
            <a:ext cx="137160" cy="137160"/>
          </a:xfrm>
          <a:prstGeom prst="rect">
            <a:avLst/>
          </a:prstGeom>
        </p:spPr>
      </p:pic>
      <p:sp>
        <p:nvSpPr>
          <p:cNvPr id="15" name="Text 11"/>
          <p:cNvSpPr txBox="1"/>
          <p:nvPr/>
        </p:nvSpPr>
        <p:spPr>
          <a:xfrm>
            <a:off x="1097280" y="4433087"/>
            <a:ext cx="4800600" cy="386588"/>
          </a:xfrm>
          <a:prstGeom prst="rect">
            <a:avLst/>
          </a:prstGeom>
          <a:noFill/>
          <a:ln/>
        </p:spPr>
        <p:txBody>
          <a:bodyPr wrap="square" lIns="0" tIns="0" rIns="0" bIns="0" rtlCol="0" anchor="t"/>
          <a:lstStyle/>
          <a:p>
            <a:pPr indent="0" marL="0">
              <a:lnSpc>
                <a:spcPct val="100000"/>
              </a:lnSpc>
              <a:buNone/>
            </a:pPr>
            <a:r>
              <a:rPr lang="en-US" sz="2200" dirty="0">
                <a:solidFill>
                  <a:schemeClr val="tx1"/>
                </a:solidFill>
              </a:rPr>
              <a:t>Summe oben</a:t>
            </a:r>
            <a:endParaRPr lang="en-US" sz="2200" dirty="0"/>
          </a:p>
        </p:txBody>
      </p:sp>
      <p:sp>
        <p:nvSpPr>
          <p:cNvPr id="16" name="Shape 12"/>
          <p:cNvSpPr/>
          <p:nvPr/>
        </p:nvSpPr>
        <p:spPr>
          <a:xfrm>
            <a:off x="640080" y="5008397"/>
            <a:ext cx="274320" cy="274320"/>
          </a:xfrm>
          <a:prstGeom prst="ellipse">
            <a:avLst/>
          </a:prstGeom>
          <a:solidFill>
            <a:schemeClr val="accent1"/>
          </a:solidFill>
          <a:ln/>
        </p:spPr>
      </p:sp>
      <p:pic>
        <p:nvPicPr>
          <p:cNvPr id="17" name="Image 2" descr="C:\Users\stella\AppData\Local\Temp\claude\C--Users-stella-Desktop-erledigt\43329c91-2f5f-4919-bcab-c0957ad438dc\scratchpad\decks\icons\check-ink.png">    </p:cNvPr>
          <p:cNvPicPr>
            <a:picLocks noChangeAspect="1"/>
          </p:cNvPicPr>
          <p:nvPr/>
        </p:nvPicPr>
        <p:blipFill>
          <a:blip r:embed="rId3"/>
          <a:stretch>
            <a:fillRect/>
          </a:stretch>
        </p:blipFill>
        <p:spPr>
          <a:xfrm>
            <a:off x="708660" y="5076977"/>
            <a:ext cx="137160" cy="137160"/>
          </a:xfrm>
          <a:prstGeom prst="rect">
            <a:avLst/>
          </a:prstGeom>
        </p:spPr>
      </p:pic>
      <p:sp>
        <p:nvSpPr>
          <p:cNvPr id="18" name="Text 13"/>
          <p:cNvSpPr txBox="1"/>
          <p:nvPr/>
        </p:nvSpPr>
        <p:spPr>
          <a:xfrm>
            <a:off x="1097280" y="4975123"/>
            <a:ext cx="4800600" cy="386588"/>
          </a:xfrm>
          <a:prstGeom prst="rect">
            <a:avLst/>
          </a:prstGeom>
          <a:noFill/>
          <a:ln/>
        </p:spPr>
        <p:txBody>
          <a:bodyPr wrap="square" lIns="0" tIns="0" rIns="0" bIns="0" rtlCol="0" anchor="t"/>
          <a:lstStyle/>
          <a:p>
            <a:pPr indent="0" marL="0">
              <a:lnSpc>
                <a:spcPct val="100000"/>
              </a:lnSpc>
              <a:buNone/>
            </a:pPr>
            <a:r>
              <a:rPr lang="en-US" sz="2200" dirty="0">
                <a:solidFill>
                  <a:schemeClr val="tx1"/>
                </a:solidFill>
              </a:rPr>
              <a:t>Antippen öffnet den Beleg</a:t>
            </a:r>
            <a:endParaRPr lang="en-US" sz="2200" dirty="0"/>
          </a:p>
        </p:txBody>
      </p:sp>
      <p:sp>
        <p:nvSpPr>
          <p:cNvPr id="19" name="Bildschirmfoto Rahmen"/>
          <p:cNvSpPr/>
          <p:nvPr/>
        </p:nvSpPr>
        <p:spPr>
          <a:xfrm>
            <a:off x="6355080" y="1427106"/>
            <a:ext cx="5196535" cy="3775188"/>
          </a:xfrm>
          <a:prstGeom prst="roundRect">
            <a:avLst>
              <a:gd name="adj" fmla="val 4360"/>
            </a:avLst>
          </a:prstGeom>
          <a:solidFill>
            <a:schemeClr val="bg2"/>
          </a:solidFill>
          <a:ln w="9525">
            <a:solidFill>
              <a:schemeClr val="accent2"/>
            </a:solidFill>
            <a:prstDash val="solid"/>
          </a:ln>
          <a:effectLst>
            <a:outerShdw sx="100000" sy="100000" kx="0" ky="0" algn="bl" rotWithShape="0" blurRad="127000" dist="38100" dir="5400000">
              <a:srgbClr val="000000">
                <a:alpha val="14000"/>
              </a:srgbClr>
            </a:outerShdw>
          </a:effectLst>
        </p:spPr>
      </p:sp>
      <p:pic>
        <p:nvPicPr>
          <p:cNvPr id="20" name="Bildschirmfoto" descr="Bildschirmfoto aus HeyButler: dokument-detail">    </p:cNvPr>
          <p:cNvPicPr>
            <a:picLocks noChangeAspect="1"/>
          </p:cNvPicPr>
          <p:nvPr/>
        </p:nvPicPr>
        <p:blipFill>
          <a:blip r:embed="rId4"/>
          <a:stretch>
            <a:fillRect/>
          </a:stretch>
        </p:blipFill>
        <p:spPr>
          <a:xfrm>
            <a:off x="6446520" y="1518546"/>
            <a:ext cx="5013655" cy="3592308"/>
          </a:xfrm>
          <a:prstGeom prst="rect">
            <a:avLst/>
          </a:prstGeom>
        </p:spPr>
      </p:pic>
      <p:pic>
        <p:nvPicPr>
          <p:cNvPr id="21" name="Image 4" descr="C:\Users\stella\AppData\Local\Temp\claude\C--Users-stella-Desktop-erledigt\43329c91-2f5f-4919-bcab-c0957ad438dc\scratchpad\decks\brand\butler-96.png">    </p:cNvPr>
          <p:cNvPicPr>
            <a:picLocks noChangeAspect="1"/>
          </p:cNvPicPr>
          <p:nvPr/>
        </p:nvPicPr>
        <p:blipFill>
          <a:blip r:embed="rId5"/>
          <a:stretch>
            <a:fillRect/>
          </a:stretch>
        </p:blipFill>
        <p:spPr>
          <a:xfrm>
            <a:off x="640080" y="6358573"/>
            <a:ext cx="174625" cy="174625"/>
          </a:xfrm>
          <a:prstGeom prst="rect">
            <a:avLst/>
          </a:prstGeom>
        </p:spPr>
      </p:pic>
      <p:sp>
        <p:nvSpPr>
          <p:cNvPr id="22" name="Text 15"/>
          <p:cNvSpPr txBox="1"/>
          <p:nvPr/>
        </p:nvSpPr>
        <p:spPr>
          <a:xfrm>
            <a:off x="887857" y="6355080"/>
            <a:ext cx="3657600" cy="181610"/>
          </a:xfrm>
          <a:prstGeom prst="rect">
            <a:avLst/>
          </a:prstGeom>
          <a:noFill/>
          <a:ln/>
        </p:spPr>
        <p:txBody>
          <a:bodyPr wrap="square" lIns="0" tIns="0" rIns="0" bIns="0" rtlCol="0" anchor="ctr"/>
          <a:lstStyle/>
          <a:p>
            <a:pPr indent="0" marL="0">
              <a:lnSpc>
                <a:spcPct val="100000"/>
              </a:lnSpc>
              <a:buNone/>
            </a:pPr>
            <a:r>
              <a:rPr lang="en-US" sz="1100" dirty="0">
                <a:solidFill>
                  <a:schemeClr val="tx1"/>
                </a:solidFill>
              </a:rPr>
              <a:t>Hey</a:t>
            </a:r>
            <a:pPr indent="0" marL="0">
              <a:lnSpc>
                <a:spcPct val="100000"/>
              </a:lnSpc>
              <a:buNone/>
            </a:pPr>
            <a:r>
              <a:rPr lang="en-US" sz="1100" b="1" dirty="0">
                <a:solidFill>
                  <a:schemeClr val="tx1"/>
                </a:solidFill>
              </a:rPr>
              <a:t>Butler</a:t>
            </a:r>
            <a:endParaRPr lang="en-US" sz="1100" dirty="0"/>
          </a:p>
        </p:txBody>
      </p:sp>
      <p:sp>
        <p:nvSpPr>
          <p:cNvPr id="23" name="Text 16"/>
          <p:cNvSpPr txBox="1"/>
          <p:nvPr/>
        </p:nvSpPr>
        <p:spPr>
          <a:xfrm>
            <a:off x="1874520" y="6355080"/>
            <a:ext cx="6400800" cy="182880"/>
          </a:xfrm>
          <a:prstGeom prst="rect">
            <a:avLst/>
          </a:prstGeom>
          <a:noFill/>
          <a:ln/>
        </p:spPr>
        <p:txBody>
          <a:bodyPr wrap="square" lIns="0" tIns="0" rIns="0" bIns="0" rtlCol="0" anchor="ctr"/>
          <a:lstStyle/>
          <a:p>
            <a:pPr indent="0" marL="0">
              <a:lnSpc>
                <a:spcPct val="100000"/>
              </a:lnSpc>
              <a:buNone/>
            </a:pPr>
            <a:r>
              <a:rPr lang="en-US" sz="1000" dirty="0">
                <a:solidFill>
                  <a:schemeClr val="accent5"/>
                </a:solidFill>
              </a:rPr>
              <a:t>HeyButler im Alltag</a:t>
            </a:r>
            <a:endParaRPr lang="en-US" sz="1000" dirty="0"/>
          </a:p>
        </p:txBody>
      </p:sp>
      <p:sp>
        <p:nvSpPr>
          <p:cNvPr id="24" name="Text 17"/>
          <p:cNvSpPr txBox="1"/>
          <p:nvPr/>
        </p:nvSpPr>
        <p:spPr>
          <a:xfrm>
            <a:off x="10637215" y="6355080"/>
            <a:ext cx="914400" cy="182880"/>
          </a:xfrm>
          <a:prstGeom prst="rect">
            <a:avLst/>
          </a:prstGeom>
          <a:noFill/>
          <a:ln/>
        </p:spPr>
        <p:txBody>
          <a:bodyPr wrap="square" lIns="0" tIns="0" rIns="0" bIns="0" rtlCol="0" anchor="ctr"/>
          <a:lstStyle/>
          <a:p>
            <a:pPr algn="r" indent="0" marL="0">
              <a:lnSpc>
                <a:spcPct val="100000"/>
              </a:lnSpc>
              <a:buNone/>
            </a:pPr>
            <a:r>
              <a:rPr lang="en-US" sz="1000" dirty="0">
                <a:solidFill>
                  <a:schemeClr val="accent5"/>
                </a:solidFill>
              </a:rPr>
              <a:t>8</a:t>
            </a:r>
            <a:endParaRPr lang="en-US" sz="10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Shape 0"/>
          <p:cNvSpPr/>
          <p:nvPr/>
        </p:nvSpPr>
        <p:spPr>
          <a:xfrm>
            <a:off x="640080" y="548640"/>
            <a:ext cx="1513332" cy="292608"/>
          </a:xfrm>
          <a:prstGeom prst="roundRect">
            <a:avLst>
              <a:gd name="adj" fmla="val 50000"/>
            </a:avLst>
          </a:prstGeom>
          <a:solidFill>
            <a:schemeClr val="accent4"/>
          </a:solidFill>
          <a:ln/>
        </p:spPr>
      </p:sp>
      <p:sp>
        <p:nvSpPr>
          <p:cNvPr id="3" name="Text 1"/>
          <p:cNvSpPr txBox="1"/>
          <p:nvPr/>
        </p:nvSpPr>
        <p:spPr>
          <a:xfrm>
            <a:off x="640080" y="548640"/>
            <a:ext cx="1513332" cy="292608"/>
          </a:xfrm>
          <a:prstGeom prst="rect">
            <a:avLst/>
          </a:prstGeom>
          <a:noFill/>
          <a:ln/>
        </p:spPr>
        <p:txBody>
          <a:bodyPr wrap="square" lIns="0" tIns="0" rIns="0" bIns="0" rtlCol="0" anchor="ctr"/>
          <a:lstStyle/>
          <a:p>
            <a:pPr algn="ctr" indent="0" marL="0">
              <a:lnSpc>
                <a:spcPct val="100000"/>
              </a:lnSpc>
              <a:buNone/>
            </a:pPr>
            <a:r>
              <a:rPr lang="en-US" sz="1100" b="1" spc="100" kern="0" dirty="0">
                <a:solidFill>
                  <a:schemeClr val="tx1"/>
                </a:solidFill>
              </a:rPr>
              <a:t>ALLE BRANCHEN</a:t>
            </a:r>
            <a:endParaRPr lang="en-US" sz="1100" dirty="0"/>
          </a:p>
        </p:txBody>
      </p:sp>
      <p:sp>
        <p:nvSpPr>
          <p:cNvPr id="4" name="Text 2"/>
          <p:cNvSpPr txBox="1"/>
          <p:nvPr/>
        </p:nvSpPr>
        <p:spPr>
          <a:xfrm>
            <a:off x="640080" y="1097280"/>
            <a:ext cx="5257800" cy="1051560"/>
          </a:xfrm>
          <a:prstGeom prst="rect">
            <a:avLst/>
          </a:prstGeom>
          <a:noFill/>
          <a:ln/>
        </p:spPr>
        <p:txBody>
          <a:bodyPr wrap="square" lIns="0" tIns="0" rIns="0" bIns="0" rtlCol="0" anchor="t"/>
          <a:lstStyle/>
          <a:p>
            <a:pPr indent="0" marL="0">
              <a:lnSpc>
                <a:spcPct val="95000"/>
              </a:lnSpc>
              <a:buNone/>
            </a:pPr>
            <a:r>
              <a:rPr lang="en-US" sz="3800" b="1" dirty="0">
                <a:solidFill>
                  <a:schemeClr val="tx1"/>
                </a:solidFill>
              </a:rPr>
              <a:t>Freigabe ab Betrag</a:t>
            </a:r>
            <a:endParaRPr lang="en-US" sz="3800" dirty="0"/>
          </a:p>
        </p:txBody>
      </p:sp>
      <p:sp>
        <p:nvSpPr>
          <p:cNvPr id="5" name="Text 3"/>
          <p:cNvSpPr txBox="1"/>
          <p:nvPr/>
        </p:nvSpPr>
        <p:spPr>
          <a:xfrm>
            <a:off x="640080" y="2068093"/>
            <a:ext cx="5257800" cy="256032"/>
          </a:xfrm>
          <a:prstGeom prst="rect">
            <a:avLst/>
          </a:prstGeom>
          <a:noFill/>
          <a:ln/>
        </p:spPr>
        <p:txBody>
          <a:bodyPr wrap="square" lIns="0" tIns="0" rIns="0" bIns="0" rtlCol="0" anchor="t"/>
          <a:lstStyle/>
          <a:p>
            <a:pPr indent="0" marL="0">
              <a:lnSpc>
                <a:spcPct val="100000"/>
              </a:lnSpc>
              <a:buNone/>
            </a:pPr>
            <a:r>
              <a:rPr lang="en-US" sz="1100" b="1" spc="100" kern="0" dirty="0">
                <a:solidFill>
                  <a:schemeClr val="accent5"/>
                </a:solidFill>
              </a:rPr>
              <a:t>DU SAGST</a:t>
            </a:r>
            <a:endParaRPr lang="en-US" sz="1100" dirty="0"/>
          </a:p>
        </p:txBody>
      </p:sp>
      <p:sp>
        <p:nvSpPr>
          <p:cNvPr id="6" name="Shape 4"/>
          <p:cNvSpPr/>
          <p:nvPr/>
        </p:nvSpPr>
        <p:spPr>
          <a:xfrm>
            <a:off x="640080" y="2397277"/>
            <a:ext cx="5257800" cy="1140460"/>
          </a:xfrm>
          <a:prstGeom prst="roundRect">
            <a:avLst>
              <a:gd name="adj" fmla="val 19243"/>
            </a:avLst>
          </a:prstGeom>
          <a:solidFill>
            <a:schemeClr val="tx1"/>
          </a:solidFill>
          <a:ln/>
        </p:spPr>
      </p:sp>
      <p:sp>
        <p:nvSpPr>
          <p:cNvPr id="7" name="Shape 5"/>
          <p:cNvSpPr/>
          <p:nvPr/>
        </p:nvSpPr>
        <p:spPr>
          <a:xfrm flipV="1">
            <a:off x="960120" y="3528593"/>
            <a:ext cx="292608" cy="237744"/>
          </a:xfrm>
          <a:prstGeom prst="rtTriangle">
            <a:avLst/>
          </a:prstGeom>
          <a:solidFill>
            <a:srgbClr val="16181D"/>
          </a:solidFill>
          <a:ln/>
        </p:spPr>
      </p:sp>
      <p:sp>
        <p:nvSpPr>
          <p:cNvPr id="8" name="Text 6"/>
          <p:cNvSpPr txBox="1"/>
          <p:nvPr/>
        </p:nvSpPr>
        <p:spPr>
          <a:xfrm>
            <a:off x="896112" y="2397277"/>
            <a:ext cx="4745736" cy="1140460"/>
          </a:xfrm>
          <a:prstGeom prst="rect">
            <a:avLst/>
          </a:prstGeom>
          <a:noFill/>
          <a:ln/>
        </p:spPr>
        <p:txBody>
          <a:bodyPr wrap="square" lIns="0" tIns="0" rIns="0" bIns="0" rtlCol="0" anchor="ctr"/>
          <a:lstStyle/>
          <a:p>
            <a:pPr indent="0" marL="0">
              <a:lnSpc>
                <a:spcPct val="100000"/>
              </a:lnSpc>
              <a:buNone/>
            </a:pPr>
            <a:r>
              <a:rPr lang="en-US" sz="2500" b="1" dirty="0">
                <a:solidFill>
                  <a:schemeClr val="bg1"/>
                </a:solidFill>
              </a:rPr>
              <a:t>„Wenn eine Rechnung über 5.000 € kommt, frag Chef um Freigabe.“</a:t>
            </a:r>
            <a:endParaRPr lang="en-US" sz="2500" dirty="0"/>
          </a:p>
        </p:txBody>
      </p:sp>
      <p:sp>
        <p:nvSpPr>
          <p:cNvPr id="9" name="Text 7"/>
          <p:cNvSpPr txBox="1"/>
          <p:nvPr/>
        </p:nvSpPr>
        <p:spPr>
          <a:xfrm>
            <a:off x="640080" y="3912641"/>
            <a:ext cx="5257800" cy="256032"/>
          </a:xfrm>
          <a:prstGeom prst="rect">
            <a:avLst/>
          </a:prstGeom>
          <a:noFill/>
          <a:ln/>
        </p:spPr>
        <p:txBody>
          <a:bodyPr wrap="square" lIns="0" tIns="0" rIns="0" bIns="0" rtlCol="0" anchor="t"/>
          <a:lstStyle/>
          <a:p>
            <a:pPr indent="0" marL="0">
              <a:lnSpc>
                <a:spcPct val="100000"/>
              </a:lnSpc>
              <a:buNone/>
            </a:pPr>
            <a:r>
              <a:rPr lang="en-US" sz="1100" b="1" spc="100" kern="0" dirty="0">
                <a:solidFill>
                  <a:schemeClr val="accent5"/>
                </a:solidFill>
              </a:rPr>
              <a:t>DER BUTLER</a:t>
            </a:r>
            <a:endParaRPr lang="en-US" sz="1100" dirty="0"/>
          </a:p>
        </p:txBody>
      </p:sp>
      <p:sp>
        <p:nvSpPr>
          <p:cNvPr id="10" name="Shape 8"/>
          <p:cNvSpPr/>
          <p:nvPr/>
        </p:nvSpPr>
        <p:spPr>
          <a:xfrm>
            <a:off x="640080" y="4311675"/>
            <a:ext cx="274320" cy="274320"/>
          </a:xfrm>
          <a:prstGeom prst="ellipse">
            <a:avLst/>
          </a:prstGeom>
          <a:solidFill>
            <a:schemeClr val="accent1"/>
          </a:solidFill>
          <a:ln/>
        </p:spPr>
      </p:sp>
      <p:pic>
        <p:nvPicPr>
          <p:cNvPr id="11" name="Image 0" descr="C:\Users\stella\AppData\Local\Temp\claude\C--Users-stella-Desktop-erledigt\43329c91-2f5f-4919-bcab-c0957ad438dc\scratchpad\decks\icons\check-ink.png">    </p:cNvPr>
          <p:cNvPicPr>
            <a:picLocks noChangeAspect="1"/>
          </p:cNvPicPr>
          <p:nvPr/>
        </p:nvPicPr>
        <p:blipFill>
          <a:blip r:embed="rId1"/>
          <a:stretch>
            <a:fillRect/>
          </a:stretch>
        </p:blipFill>
        <p:spPr>
          <a:xfrm>
            <a:off x="708660" y="4380255"/>
            <a:ext cx="137160" cy="137160"/>
          </a:xfrm>
          <a:prstGeom prst="rect">
            <a:avLst/>
          </a:prstGeom>
        </p:spPr>
      </p:pic>
      <p:sp>
        <p:nvSpPr>
          <p:cNvPr id="12" name="Text 9"/>
          <p:cNvSpPr txBox="1"/>
          <p:nvPr/>
        </p:nvSpPr>
        <p:spPr>
          <a:xfrm>
            <a:off x="1097280" y="4278401"/>
            <a:ext cx="4800600" cy="386588"/>
          </a:xfrm>
          <a:prstGeom prst="rect">
            <a:avLst/>
          </a:prstGeom>
          <a:noFill/>
          <a:ln/>
        </p:spPr>
        <p:txBody>
          <a:bodyPr wrap="square" lIns="0" tIns="0" rIns="0" bIns="0" rtlCol="0" anchor="t"/>
          <a:lstStyle/>
          <a:p>
            <a:pPr indent="0" marL="0">
              <a:lnSpc>
                <a:spcPct val="100000"/>
              </a:lnSpc>
              <a:buNone/>
            </a:pPr>
            <a:r>
              <a:rPr lang="en-US" sz="2200" dirty="0">
                <a:solidFill>
                  <a:schemeClr val="tx1"/>
                </a:solidFill>
              </a:rPr>
              <a:t>Baut einen Ablauf aus dem Satz</a:t>
            </a:r>
            <a:endParaRPr lang="en-US" sz="2200" dirty="0"/>
          </a:p>
        </p:txBody>
      </p:sp>
      <p:sp>
        <p:nvSpPr>
          <p:cNvPr id="13" name="Shape 10"/>
          <p:cNvSpPr/>
          <p:nvPr/>
        </p:nvSpPr>
        <p:spPr>
          <a:xfrm>
            <a:off x="640080" y="4853711"/>
            <a:ext cx="274320" cy="274320"/>
          </a:xfrm>
          <a:prstGeom prst="ellipse">
            <a:avLst/>
          </a:prstGeom>
          <a:solidFill>
            <a:schemeClr val="accent1"/>
          </a:solidFill>
          <a:ln/>
        </p:spPr>
      </p:sp>
      <p:pic>
        <p:nvPicPr>
          <p:cNvPr id="14" name="Image 1" descr="C:\Users\stella\AppData\Local\Temp\claude\C--Users-stella-Desktop-erledigt\43329c91-2f5f-4919-bcab-c0957ad438dc\scratchpad\decks\icons\check-ink.png">    </p:cNvPr>
          <p:cNvPicPr>
            <a:picLocks noChangeAspect="1"/>
          </p:cNvPicPr>
          <p:nvPr/>
        </p:nvPicPr>
        <p:blipFill>
          <a:blip r:embed="rId2"/>
          <a:stretch>
            <a:fillRect/>
          </a:stretch>
        </p:blipFill>
        <p:spPr>
          <a:xfrm>
            <a:off x="708660" y="4922291"/>
            <a:ext cx="137160" cy="137160"/>
          </a:xfrm>
          <a:prstGeom prst="rect">
            <a:avLst/>
          </a:prstGeom>
        </p:spPr>
      </p:pic>
      <p:sp>
        <p:nvSpPr>
          <p:cNvPr id="15" name="Text 11"/>
          <p:cNvSpPr txBox="1"/>
          <p:nvPr/>
        </p:nvSpPr>
        <p:spPr>
          <a:xfrm>
            <a:off x="1097280" y="4820437"/>
            <a:ext cx="4800600" cy="386588"/>
          </a:xfrm>
          <a:prstGeom prst="rect">
            <a:avLst/>
          </a:prstGeom>
          <a:noFill/>
          <a:ln/>
        </p:spPr>
        <p:txBody>
          <a:bodyPr wrap="square" lIns="0" tIns="0" rIns="0" bIns="0" rtlCol="0" anchor="t"/>
          <a:lstStyle/>
          <a:p>
            <a:pPr indent="0" marL="0">
              <a:lnSpc>
                <a:spcPct val="100000"/>
              </a:lnSpc>
              <a:buNone/>
            </a:pPr>
            <a:r>
              <a:rPr lang="en-US" sz="2200" dirty="0">
                <a:solidFill>
                  <a:schemeClr val="tx1"/>
                </a:solidFill>
              </a:rPr>
              <a:t>Zeigt Vorschau und Probelauf</a:t>
            </a:r>
            <a:endParaRPr lang="en-US" sz="2200" dirty="0"/>
          </a:p>
        </p:txBody>
      </p:sp>
      <p:sp>
        <p:nvSpPr>
          <p:cNvPr id="16" name="Shape 12"/>
          <p:cNvSpPr/>
          <p:nvPr/>
        </p:nvSpPr>
        <p:spPr>
          <a:xfrm>
            <a:off x="640080" y="5395747"/>
            <a:ext cx="274320" cy="274320"/>
          </a:xfrm>
          <a:prstGeom prst="ellipse">
            <a:avLst/>
          </a:prstGeom>
          <a:solidFill>
            <a:schemeClr val="accent1"/>
          </a:solidFill>
          <a:ln/>
        </p:spPr>
      </p:sp>
      <p:pic>
        <p:nvPicPr>
          <p:cNvPr id="17" name="Image 2" descr="C:\Users\stella\AppData\Local\Temp\claude\C--Users-stella-Desktop-erledigt\43329c91-2f5f-4919-bcab-c0957ad438dc\scratchpad\decks\icons\check-ink.png">    </p:cNvPr>
          <p:cNvPicPr>
            <a:picLocks noChangeAspect="1"/>
          </p:cNvPicPr>
          <p:nvPr/>
        </p:nvPicPr>
        <p:blipFill>
          <a:blip r:embed="rId3"/>
          <a:stretch>
            <a:fillRect/>
          </a:stretch>
        </p:blipFill>
        <p:spPr>
          <a:xfrm>
            <a:off x="708660" y="5464327"/>
            <a:ext cx="137160" cy="137160"/>
          </a:xfrm>
          <a:prstGeom prst="rect">
            <a:avLst/>
          </a:prstGeom>
        </p:spPr>
      </p:pic>
      <p:sp>
        <p:nvSpPr>
          <p:cNvPr id="18" name="Text 13"/>
          <p:cNvSpPr txBox="1"/>
          <p:nvPr/>
        </p:nvSpPr>
        <p:spPr>
          <a:xfrm>
            <a:off x="1097280" y="5362473"/>
            <a:ext cx="4800600" cy="386588"/>
          </a:xfrm>
          <a:prstGeom prst="rect">
            <a:avLst/>
          </a:prstGeom>
          <a:noFill/>
          <a:ln/>
        </p:spPr>
        <p:txBody>
          <a:bodyPr wrap="square" lIns="0" tIns="0" rIns="0" bIns="0" rtlCol="0" anchor="t"/>
          <a:lstStyle/>
          <a:p>
            <a:pPr indent="0" marL="0">
              <a:lnSpc>
                <a:spcPct val="100000"/>
              </a:lnSpc>
              <a:buNone/>
            </a:pPr>
            <a:r>
              <a:rPr lang="en-US" sz="2200" dirty="0">
                <a:solidFill>
                  <a:schemeClr val="tx1"/>
                </a:solidFill>
              </a:rPr>
              <a:t>Gilt erst nach dem Speichern</a:t>
            </a:r>
            <a:endParaRPr lang="en-US" sz="2200" dirty="0"/>
          </a:p>
        </p:txBody>
      </p:sp>
      <p:sp>
        <p:nvSpPr>
          <p:cNvPr id="19" name="Bildschirmfoto Rahmen"/>
          <p:cNvSpPr/>
          <p:nvPr/>
        </p:nvSpPr>
        <p:spPr>
          <a:xfrm>
            <a:off x="6355080" y="881439"/>
            <a:ext cx="5196535" cy="4866522"/>
          </a:xfrm>
          <a:prstGeom prst="roundRect">
            <a:avLst>
              <a:gd name="adj" fmla="val 3382"/>
            </a:avLst>
          </a:prstGeom>
          <a:solidFill>
            <a:schemeClr val="bg2"/>
          </a:solidFill>
          <a:ln w="9525">
            <a:solidFill>
              <a:schemeClr val="accent2"/>
            </a:solidFill>
            <a:prstDash val="solid"/>
          </a:ln>
          <a:effectLst>
            <a:outerShdw sx="100000" sy="100000" kx="0" ky="0" algn="bl" rotWithShape="0" blurRad="127000" dist="38100" dir="5400000">
              <a:srgbClr val="000000">
                <a:alpha val="14000"/>
              </a:srgbClr>
            </a:outerShdw>
          </a:effectLst>
        </p:spPr>
      </p:sp>
      <p:pic>
        <p:nvPicPr>
          <p:cNvPr id="20" name="Bildschirmfoto" descr="Bildschirmfoto aus HeyButler: freigabe-regel">    </p:cNvPr>
          <p:cNvPicPr>
            <a:picLocks noChangeAspect="1"/>
          </p:cNvPicPr>
          <p:nvPr/>
        </p:nvPicPr>
        <p:blipFill>
          <a:blip r:embed="rId4"/>
          <a:stretch>
            <a:fillRect/>
          </a:stretch>
        </p:blipFill>
        <p:spPr>
          <a:xfrm>
            <a:off x="6446520" y="972879"/>
            <a:ext cx="5013655" cy="4683642"/>
          </a:xfrm>
          <a:prstGeom prst="rect">
            <a:avLst/>
          </a:prstGeom>
        </p:spPr>
      </p:pic>
      <p:pic>
        <p:nvPicPr>
          <p:cNvPr id="21" name="Image 4" descr="C:\Users\stella\AppData\Local\Temp\claude\C--Users-stella-Desktop-erledigt\43329c91-2f5f-4919-bcab-c0957ad438dc\scratchpad\decks\brand\butler-96.png">    </p:cNvPr>
          <p:cNvPicPr>
            <a:picLocks noChangeAspect="1"/>
          </p:cNvPicPr>
          <p:nvPr/>
        </p:nvPicPr>
        <p:blipFill>
          <a:blip r:embed="rId5"/>
          <a:stretch>
            <a:fillRect/>
          </a:stretch>
        </p:blipFill>
        <p:spPr>
          <a:xfrm>
            <a:off x="640080" y="6358573"/>
            <a:ext cx="174625" cy="174625"/>
          </a:xfrm>
          <a:prstGeom prst="rect">
            <a:avLst/>
          </a:prstGeom>
        </p:spPr>
      </p:pic>
      <p:sp>
        <p:nvSpPr>
          <p:cNvPr id="22" name="Text 15"/>
          <p:cNvSpPr txBox="1"/>
          <p:nvPr/>
        </p:nvSpPr>
        <p:spPr>
          <a:xfrm>
            <a:off x="887857" y="6355080"/>
            <a:ext cx="3657600" cy="181610"/>
          </a:xfrm>
          <a:prstGeom prst="rect">
            <a:avLst/>
          </a:prstGeom>
          <a:noFill/>
          <a:ln/>
        </p:spPr>
        <p:txBody>
          <a:bodyPr wrap="square" lIns="0" tIns="0" rIns="0" bIns="0" rtlCol="0" anchor="ctr"/>
          <a:lstStyle/>
          <a:p>
            <a:pPr indent="0" marL="0">
              <a:lnSpc>
                <a:spcPct val="100000"/>
              </a:lnSpc>
              <a:buNone/>
            </a:pPr>
            <a:r>
              <a:rPr lang="en-US" sz="1100" dirty="0">
                <a:solidFill>
                  <a:schemeClr val="tx1"/>
                </a:solidFill>
              </a:rPr>
              <a:t>Hey</a:t>
            </a:r>
            <a:pPr indent="0" marL="0">
              <a:lnSpc>
                <a:spcPct val="100000"/>
              </a:lnSpc>
              <a:buNone/>
            </a:pPr>
            <a:r>
              <a:rPr lang="en-US" sz="1100" b="1" dirty="0">
                <a:solidFill>
                  <a:schemeClr val="tx1"/>
                </a:solidFill>
              </a:rPr>
              <a:t>Butler</a:t>
            </a:r>
            <a:endParaRPr lang="en-US" sz="1100" dirty="0"/>
          </a:p>
        </p:txBody>
      </p:sp>
      <p:sp>
        <p:nvSpPr>
          <p:cNvPr id="23" name="Text 16"/>
          <p:cNvSpPr txBox="1"/>
          <p:nvPr/>
        </p:nvSpPr>
        <p:spPr>
          <a:xfrm>
            <a:off x="1874520" y="6355080"/>
            <a:ext cx="6400800" cy="182880"/>
          </a:xfrm>
          <a:prstGeom prst="rect">
            <a:avLst/>
          </a:prstGeom>
          <a:noFill/>
          <a:ln/>
        </p:spPr>
        <p:txBody>
          <a:bodyPr wrap="square" lIns="0" tIns="0" rIns="0" bIns="0" rtlCol="0" anchor="ctr"/>
          <a:lstStyle/>
          <a:p>
            <a:pPr indent="0" marL="0">
              <a:lnSpc>
                <a:spcPct val="100000"/>
              </a:lnSpc>
              <a:buNone/>
            </a:pPr>
            <a:r>
              <a:rPr lang="en-US" sz="1000" dirty="0">
                <a:solidFill>
                  <a:schemeClr val="accent5"/>
                </a:solidFill>
              </a:rPr>
              <a:t>HeyButler im Alltag</a:t>
            </a:r>
            <a:endParaRPr lang="en-US" sz="1000" dirty="0"/>
          </a:p>
        </p:txBody>
      </p:sp>
      <p:sp>
        <p:nvSpPr>
          <p:cNvPr id="24" name="Text 17"/>
          <p:cNvSpPr txBox="1"/>
          <p:nvPr/>
        </p:nvSpPr>
        <p:spPr>
          <a:xfrm>
            <a:off x="10637215" y="6355080"/>
            <a:ext cx="914400" cy="182880"/>
          </a:xfrm>
          <a:prstGeom prst="rect">
            <a:avLst/>
          </a:prstGeom>
          <a:noFill/>
          <a:ln/>
        </p:spPr>
        <p:txBody>
          <a:bodyPr wrap="square" lIns="0" tIns="0" rIns="0" bIns="0" rtlCol="0" anchor="ctr"/>
          <a:lstStyle/>
          <a:p>
            <a:pPr algn="r" indent="0" marL="0">
              <a:lnSpc>
                <a:spcPct val="100000"/>
              </a:lnSpc>
              <a:buNone/>
            </a:pPr>
            <a:r>
              <a:rPr lang="en-US" sz="1000" dirty="0">
                <a:solidFill>
                  <a:schemeClr val="accent5"/>
                </a:solidFill>
              </a:rPr>
              <a:t>9</a:t>
            </a:r>
            <a:endParaRPr lang="en-US" sz="10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Shape 0"/>
          <p:cNvSpPr/>
          <p:nvPr/>
        </p:nvSpPr>
        <p:spPr>
          <a:xfrm>
            <a:off x="640080" y="548640"/>
            <a:ext cx="1513332" cy="292608"/>
          </a:xfrm>
          <a:prstGeom prst="roundRect">
            <a:avLst>
              <a:gd name="adj" fmla="val 50000"/>
            </a:avLst>
          </a:prstGeom>
          <a:solidFill>
            <a:schemeClr val="accent4"/>
          </a:solidFill>
          <a:ln/>
        </p:spPr>
      </p:sp>
      <p:sp>
        <p:nvSpPr>
          <p:cNvPr id="3" name="Text 1"/>
          <p:cNvSpPr txBox="1"/>
          <p:nvPr/>
        </p:nvSpPr>
        <p:spPr>
          <a:xfrm>
            <a:off x="640080" y="548640"/>
            <a:ext cx="1513332" cy="292608"/>
          </a:xfrm>
          <a:prstGeom prst="rect">
            <a:avLst/>
          </a:prstGeom>
          <a:noFill/>
          <a:ln/>
        </p:spPr>
        <p:txBody>
          <a:bodyPr wrap="square" lIns="0" tIns="0" rIns="0" bIns="0" rtlCol="0" anchor="ctr"/>
          <a:lstStyle/>
          <a:p>
            <a:pPr algn="ctr" indent="0" marL="0">
              <a:lnSpc>
                <a:spcPct val="100000"/>
              </a:lnSpc>
              <a:buNone/>
            </a:pPr>
            <a:r>
              <a:rPr lang="en-US" sz="1100" b="1" spc="100" kern="0" dirty="0">
                <a:solidFill>
                  <a:schemeClr val="tx1"/>
                </a:solidFill>
              </a:rPr>
              <a:t>ALLE BRANCHEN</a:t>
            </a:r>
            <a:endParaRPr lang="en-US" sz="1100" dirty="0"/>
          </a:p>
        </p:txBody>
      </p:sp>
      <p:sp>
        <p:nvSpPr>
          <p:cNvPr id="4" name="Text 2"/>
          <p:cNvSpPr txBox="1"/>
          <p:nvPr/>
        </p:nvSpPr>
        <p:spPr>
          <a:xfrm>
            <a:off x="640080" y="1097280"/>
            <a:ext cx="5257800" cy="1051560"/>
          </a:xfrm>
          <a:prstGeom prst="rect">
            <a:avLst/>
          </a:prstGeom>
          <a:noFill/>
          <a:ln/>
        </p:spPr>
        <p:txBody>
          <a:bodyPr wrap="square" lIns="0" tIns="0" rIns="0" bIns="0" rtlCol="0" anchor="t"/>
          <a:lstStyle/>
          <a:p>
            <a:pPr indent="0" marL="0">
              <a:lnSpc>
                <a:spcPct val="95000"/>
              </a:lnSpc>
              <a:buNone/>
            </a:pPr>
            <a:r>
              <a:rPr lang="en-US" sz="3800" b="1" dirty="0">
                <a:solidFill>
                  <a:schemeClr val="tx1"/>
                </a:solidFill>
              </a:rPr>
              <a:t>Freigaben erledigen</a:t>
            </a:r>
            <a:endParaRPr lang="en-US" sz="3800" dirty="0"/>
          </a:p>
        </p:txBody>
      </p:sp>
      <p:sp>
        <p:nvSpPr>
          <p:cNvPr id="5" name="Text 3"/>
          <p:cNvSpPr txBox="1"/>
          <p:nvPr/>
        </p:nvSpPr>
        <p:spPr>
          <a:xfrm>
            <a:off x="640080" y="2068093"/>
            <a:ext cx="5257800" cy="256032"/>
          </a:xfrm>
          <a:prstGeom prst="rect">
            <a:avLst/>
          </a:prstGeom>
          <a:noFill/>
          <a:ln/>
        </p:spPr>
        <p:txBody>
          <a:bodyPr wrap="square" lIns="0" tIns="0" rIns="0" bIns="0" rtlCol="0" anchor="t"/>
          <a:lstStyle/>
          <a:p>
            <a:pPr indent="0" marL="0">
              <a:lnSpc>
                <a:spcPct val="100000"/>
              </a:lnSpc>
              <a:buNone/>
            </a:pPr>
            <a:r>
              <a:rPr lang="en-US" sz="1100" b="1" spc="100" kern="0" dirty="0">
                <a:solidFill>
                  <a:schemeClr val="accent5"/>
                </a:solidFill>
              </a:rPr>
              <a:t>DU SAGST</a:t>
            </a:r>
            <a:endParaRPr lang="en-US" sz="1100" dirty="0"/>
          </a:p>
        </p:txBody>
      </p:sp>
      <p:sp>
        <p:nvSpPr>
          <p:cNvPr id="6" name="Shape 4"/>
          <p:cNvSpPr/>
          <p:nvPr/>
        </p:nvSpPr>
        <p:spPr>
          <a:xfrm>
            <a:off x="640080" y="2397277"/>
            <a:ext cx="5257800" cy="753110"/>
          </a:xfrm>
          <a:prstGeom prst="roundRect">
            <a:avLst>
              <a:gd name="adj" fmla="val 29140"/>
            </a:avLst>
          </a:prstGeom>
          <a:solidFill>
            <a:schemeClr val="tx1"/>
          </a:solidFill>
          <a:ln/>
        </p:spPr>
      </p:sp>
      <p:sp>
        <p:nvSpPr>
          <p:cNvPr id="7" name="Shape 5"/>
          <p:cNvSpPr/>
          <p:nvPr/>
        </p:nvSpPr>
        <p:spPr>
          <a:xfrm flipV="1">
            <a:off x="960120" y="3141243"/>
            <a:ext cx="292608" cy="237744"/>
          </a:xfrm>
          <a:prstGeom prst="rtTriangle">
            <a:avLst/>
          </a:prstGeom>
          <a:solidFill>
            <a:srgbClr val="16181D"/>
          </a:solidFill>
          <a:ln/>
        </p:spPr>
      </p:sp>
      <p:sp>
        <p:nvSpPr>
          <p:cNvPr id="8" name="Text 6"/>
          <p:cNvSpPr txBox="1"/>
          <p:nvPr/>
        </p:nvSpPr>
        <p:spPr>
          <a:xfrm>
            <a:off x="896112" y="2397277"/>
            <a:ext cx="4745736" cy="753110"/>
          </a:xfrm>
          <a:prstGeom prst="rect">
            <a:avLst/>
          </a:prstGeom>
          <a:noFill/>
          <a:ln/>
        </p:spPr>
        <p:txBody>
          <a:bodyPr wrap="square" lIns="0" tIns="0" rIns="0" bIns="0" rtlCol="0" anchor="ctr"/>
          <a:lstStyle/>
          <a:p>
            <a:pPr indent="0" marL="0">
              <a:lnSpc>
                <a:spcPct val="100000"/>
              </a:lnSpc>
              <a:buNone/>
            </a:pPr>
            <a:r>
              <a:rPr lang="en-US" sz="2500" b="1" dirty="0">
                <a:solidFill>
                  <a:schemeClr val="bg1"/>
                </a:solidFill>
              </a:rPr>
              <a:t>„Was wartet auf mich?“</a:t>
            </a:r>
            <a:endParaRPr lang="en-US" sz="2500" dirty="0"/>
          </a:p>
        </p:txBody>
      </p:sp>
      <p:sp>
        <p:nvSpPr>
          <p:cNvPr id="9" name="Text 7"/>
          <p:cNvSpPr txBox="1"/>
          <p:nvPr/>
        </p:nvSpPr>
        <p:spPr>
          <a:xfrm>
            <a:off x="640080" y="3525291"/>
            <a:ext cx="5257800" cy="256032"/>
          </a:xfrm>
          <a:prstGeom prst="rect">
            <a:avLst/>
          </a:prstGeom>
          <a:noFill/>
          <a:ln/>
        </p:spPr>
        <p:txBody>
          <a:bodyPr wrap="square" lIns="0" tIns="0" rIns="0" bIns="0" rtlCol="0" anchor="t"/>
          <a:lstStyle/>
          <a:p>
            <a:pPr indent="0" marL="0">
              <a:lnSpc>
                <a:spcPct val="100000"/>
              </a:lnSpc>
              <a:buNone/>
            </a:pPr>
            <a:r>
              <a:rPr lang="en-US" sz="1100" b="1" spc="100" kern="0" dirty="0">
                <a:solidFill>
                  <a:schemeClr val="accent5"/>
                </a:solidFill>
              </a:rPr>
              <a:t>DER BUTLER</a:t>
            </a:r>
            <a:endParaRPr lang="en-US" sz="1100" dirty="0"/>
          </a:p>
        </p:txBody>
      </p:sp>
      <p:sp>
        <p:nvSpPr>
          <p:cNvPr id="10" name="Shape 8"/>
          <p:cNvSpPr/>
          <p:nvPr/>
        </p:nvSpPr>
        <p:spPr>
          <a:xfrm>
            <a:off x="640080" y="3924325"/>
            <a:ext cx="274320" cy="274320"/>
          </a:xfrm>
          <a:prstGeom prst="ellipse">
            <a:avLst/>
          </a:prstGeom>
          <a:solidFill>
            <a:schemeClr val="accent1"/>
          </a:solidFill>
          <a:ln/>
        </p:spPr>
      </p:sp>
      <p:pic>
        <p:nvPicPr>
          <p:cNvPr id="11" name="Image 0" descr="C:\Users\stella\AppData\Local\Temp\claude\C--Users-stella-Desktop-erledigt\43329c91-2f5f-4919-bcab-c0957ad438dc\scratchpad\decks\icons\check-ink.png">    </p:cNvPr>
          <p:cNvPicPr>
            <a:picLocks noChangeAspect="1"/>
          </p:cNvPicPr>
          <p:nvPr/>
        </p:nvPicPr>
        <p:blipFill>
          <a:blip r:embed="rId1"/>
          <a:stretch>
            <a:fillRect/>
          </a:stretch>
        </p:blipFill>
        <p:spPr>
          <a:xfrm>
            <a:off x="708660" y="3992905"/>
            <a:ext cx="137160" cy="137160"/>
          </a:xfrm>
          <a:prstGeom prst="rect">
            <a:avLst/>
          </a:prstGeom>
        </p:spPr>
      </p:pic>
      <p:sp>
        <p:nvSpPr>
          <p:cNvPr id="12" name="Text 9"/>
          <p:cNvSpPr txBox="1"/>
          <p:nvPr/>
        </p:nvSpPr>
        <p:spPr>
          <a:xfrm>
            <a:off x="1097280" y="3891051"/>
            <a:ext cx="4800600" cy="386588"/>
          </a:xfrm>
          <a:prstGeom prst="rect">
            <a:avLst/>
          </a:prstGeom>
          <a:noFill/>
          <a:ln/>
        </p:spPr>
        <p:txBody>
          <a:bodyPr wrap="square" lIns="0" tIns="0" rIns="0" bIns="0" rtlCol="0" anchor="t"/>
          <a:lstStyle/>
          <a:p>
            <a:pPr indent="0" marL="0">
              <a:lnSpc>
                <a:spcPct val="100000"/>
              </a:lnSpc>
              <a:buNone/>
            </a:pPr>
            <a:r>
              <a:rPr lang="en-US" sz="2200" dirty="0">
                <a:solidFill>
                  <a:schemeClr val="tx1"/>
                </a:solidFill>
              </a:rPr>
              <a:t>Alle offenen Freigaben mit Beleg</a:t>
            </a:r>
            <a:endParaRPr lang="en-US" sz="2200" dirty="0"/>
          </a:p>
        </p:txBody>
      </p:sp>
      <p:sp>
        <p:nvSpPr>
          <p:cNvPr id="13" name="Shape 10"/>
          <p:cNvSpPr/>
          <p:nvPr/>
        </p:nvSpPr>
        <p:spPr>
          <a:xfrm>
            <a:off x="640080" y="4466361"/>
            <a:ext cx="274320" cy="274320"/>
          </a:xfrm>
          <a:prstGeom prst="ellipse">
            <a:avLst/>
          </a:prstGeom>
          <a:solidFill>
            <a:schemeClr val="accent1"/>
          </a:solidFill>
          <a:ln/>
        </p:spPr>
      </p:sp>
      <p:pic>
        <p:nvPicPr>
          <p:cNvPr id="14" name="Image 1" descr="C:\Users\stella\AppData\Local\Temp\claude\C--Users-stella-Desktop-erledigt\43329c91-2f5f-4919-bcab-c0957ad438dc\scratchpad\decks\icons\check-ink.png">    </p:cNvPr>
          <p:cNvPicPr>
            <a:picLocks noChangeAspect="1"/>
          </p:cNvPicPr>
          <p:nvPr/>
        </p:nvPicPr>
        <p:blipFill>
          <a:blip r:embed="rId2"/>
          <a:stretch>
            <a:fillRect/>
          </a:stretch>
        </p:blipFill>
        <p:spPr>
          <a:xfrm>
            <a:off x="708660" y="4534941"/>
            <a:ext cx="137160" cy="137160"/>
          </a:xfrm>
          <a:prstGeom prst="rect">
            <a:avLst/>
          </a:prstGeom>
        </p:spPr>
      </p:pic>
      <p:sp>
        <p:nvSpPr>
          <p:cNvPr id="15" name="Text 11"/>
          <p:cNvSpPr txBox="1"/>
          <p:nvPr/>
        </p:nvSpPr>
        <p:spPr>
          <a:xfrm>
            <a:off x="1097280" y="4433087"/>
            <a:ext cx="4800600" cy="386588"/>
          </a:xfrm>
          <a:prstGeom prst="rect">
            <a:avLst/>
          </a:prstGeom>
          <a:noFill/>
          <a:ln/>
        </p:spPr>
        <p:txBody>
          <a:bodyPr wrap="square" lIns="0" tIns="0" rIns="0" bIns="0" rtlCol="0" anchor="t"/>
          <a:lstStyle/>
          <a:p>
            <a:pPr indent="0" marL="0">
              <a:lnSpc>
                <a:spcPct val="100000"/>
              </a:lnSpc>
              <a:buNone/>
            </a:pPr>
            <a:r>
              <a:rPr lang="en-US" sz="2200" dirty="0">
                <a:solidFill>
                  <a:schemeClr val="tx1"/>
                </a:solidFill>
              </a:rPr>
              <a:t>Freigeben oder ablehnen mit einem Tipp</a:t>
            </a:r>
            <a:endParaRPr lang="en-US" sz="2200" dirty="0"/>
          </a:p>
        </p:txBody>
      </p:sp>
      <p:sp>
        <p:nvSpPr>
          <p:cNvPr id="16" name="Shape 12"/>
          <p:cNvSpPr/>
          <p:nvPr/>
        </p:nvSpPr>
        <p:spPr>
          <a:xfrm>
            <a:off x="640080" y="5008397"/>
            <a:ext cx="274320" cy="274320"/>
          </a:xfrm>
          <a:prstGeom prst="ellipse">
            <a:avLst/>
          </a:prstGeom>
          <a:solidFill>
            <a:schemeClr val="accent1"/>
          </a:solidFill>
          <a:ln/>
        </p:spPr>
      </p:sp>
      <p:pic>
        <p:nvPicPr>
          <p:cNvPr id="17" name="Image 2" descr="C:\Users\stella\AppData\Local\Temp\claude\C--Users-stella-Desktop-erledigt\43329c91-2f5f-4919-bcab-c0957ad438dc\scratchpad\decks\icons\check-ink.png">    </p:cNvPr>
          <p:cNvPicPr>
            <a:picLocks noChangeAspect="1"/>
          </p:cNvPicPr>
          <p:nvPr/>
        </p:nvPicPr>
        <p:blipFill>
          <a:blip r:embed="rId3"/>
          <a:stretch>
            <a:fillRect/>
          </a:stretch>
        </p:blipFill>
        <p:spPr>
          <a:xfrm>
            <a:off x="708660" y="5076977"/>
            <a:ext cx="137160" cy="137160"/>
          </a:xfrm>
          <a:prstGeom prst="rect">
            <a:avLst/>
          </a:prstGeom>
        </p:spPr>
      </p:pic>
      <p:sp>
        <p:nvSpPr>
          <p:cNvPr id="18" name="Text 13"/>
          <p:cNvSpPr txBox="1"/>
          <p:nvPr/>
        </p:nvSpPr>
        <p:spPr>
          <a:xfrm>
            <a:off x="1097280" y="4975123"/>
            <a:ext cx="4800600" cy="386588"/>
          </a:xfrm>
          <a:prstGeom prst="rect">
            <a:avLst/>
          </a:prstGeom>
          <a:noFill/>
          <a:ln/>
        </p:spPr>
        <p:txBody>
          <a:bodyPr wrap="square" lIns="0" tIns="0" rIns="0" bIns="0" rtlCol="0" anchor="t"/>
          <a:lstStyle/>
          <a:p>
            <a:pPr indent="0" marL="0">
              <a:lnSpc>
                <a:spcPct val="100000"/>
              </a:lnSpc>
              <a:buNone/>
            </a:pPr>
            <a:r>
              <a:rPr lang="en-US" sz="2200" dirty="0">
                <a:solidFill>
                  <a:schemeClr val="tx1"/>
                </a:solidFill>
              </a:rPr>
              <a:t>Entscheidung im Protokoll</a:t>
            </a:r>
            <a:endParaRPr lang="en-US" sz="2200" dirty="0"/>
          </a:p>
        </p:txBody>
      </p:sp>
      <p:sp>
        <p:nvSpPr>
          <p:cNvPr id="19" name="Bildschirmfoto Rahmen"/>
          <p:cNvSpPr/>
          <p:nvPr/>
        </p:nvSpPr>
        <p:spPr>
          <a:xfrm>
            <a:off x="6355080" y="1427106"/>
            <a:ext cx="5196535" cy="3775188"/>
          </a:xfrm>
          <a:prstGeom prst="roundRect">
            <a:avLst>
              <a:gd name="adj" fmla="val 4360"/>
            </a:avLst>
          </a:prstGeom>
          <a:solidFill>
            <a:schemeClr val="bg2"/>
          </a:solidFill>
          <a:ln w="9525">
            <a:solidFill>
              <a:schemeClr val="accent2"/>
            </a:solidFill>
            <a:prstDash val="solid"/>
          </a:ln>
          <a:effectLst>
            <a:outerShdw sx="100000" sy="100000" kx="0" ky="0" algn="bl" rotWithShape="0" blurRad="127000" dist="38100" dir="5400000">
              <a:srgbClr val="000000">
                <a:alpha val="14000"/>
              </a:srgbClr>
            </a:outerShdw>
          </a:effectLst>
        </p:spPr>
      </p:sp>
      <p:pic>
        <p:nvPicPr>
          <p:cNvPr id="20" name="Bildschirmfoto" descr="Bildschirmfoto aus HeyButler: heute-briefing">    </p:cNvPr>
          <p:cNvPicPr>
            <a:picLocks noChangeAspect="1"/>
          </p:cNvPicPr>
          <p:nvPr/>
        </p:nvPicPr>
        <p:blipFill>
          <a:blip r:embed="rId4"/>
          <a:stretch>
            <a:fillRect/>
          </a:stretch>
        </p:blipFill>
        <p:spPr>
          <a:xfrm>
            <a:off x="6446520" y="1518546"/>
            <a:ext cx="5013655" cy="3592308"/>
          </a:xfrm>
          <a:prstGeom prst="rect">
            <a:avLst/>
          </a:prstGeom>
        </p:spPr>
      </p:pic>
      <p:pic>
        <p:nvPicPr>
          <p:cNvPr id="21" name="Image 4" descr="C:\Users\stella\AppData\Local\Temp\claude\C--Users-stella-Desktop-erledigt\43329c91-2f5f-4919-bcab-c0957ad438dc\scratchpad\decks\brand\butler-96.png">    </p:cNvPr>
          <p:cNvPicPr>
            <a:picLocks noChangeAspect="1"/>
          </p:cNvPicPr>
          <p:nvPr/>
        </p:nvPicPr>
        <p:blipFill>
          <a:blip r:embed="rId5"/>
          <a:stretch>
            <a:fillRect/>
          </a:stretch>
        </p:blipFill>
        <p:spPr>
          <a:xfrm>
            <a:off x="640080" y="6358573"/>
            <a:ext cx="174625" cy="174625"/>
          </a:xfrm>
          <a:prstGeom prst="rect">
            <a:avLst/>
          </a:prstGeom>
        </p:spPr>
      </p:pic>
      <p:sp>
        <p:nvSpPr>
          <p:cNvPr id="22" name="Text 15"/>
          <p:cNvSpPr txBox="1"/>
          <p:nvPr/>
        </p:nvSpPr>
        <p:spPr>
          <a:xfrm>
            <a:off x="887857" y="6355080"/>
            <a:ext cx="3657600" cy="181610"/>
          </a:xfrm>
          <a:prstGeom prst="rect">
            <a:avLst/>
          </a:prstGeom>
          <a:noFill/>
          <a:ln/>
        </p:spPr>
        <p:txBody>
          <a:bodyPr wrap="square" lIns="0" tIns="0" rIns="0" bIns="0" rtlCol="0" anchor="ctr"/>
          <a:lstStyle/>
          <a:p>
            <a:pPr indent="0" marL="0">
              <a:lnSpc>
                <a:spcPct val="100000"/>
              </a:lnSpc>
              <a:buNone/>
            </a:pPr>
            <a:r>
              <a:rPr lang="en-US" sz="1100" dirty="0">
                <a:solidFill>
                  <a:schemeClr val="tx1"/>
                </a:solidFill>
              </a:rPr>
              <a:t>Hey</a:t>
            </a:r>
            <a:pPr indent="0" marL="0">
              <a:lnSpc>
                <a:spcPct val="100000"/>
              </a:lnSpc>
              <a:buNone/>
            </a:pPr>
            <a:r>
              <a:rPr lang="en-US" sz="1100" b="1" dirty="0">
                <a:solidFill>
                  <a:schemeClr val="tx1"/>
                </a:solidFill>
              </a:rPr>
              <a:t>Butler</a:t>
            </a:r>
            <a:endParaRPr lang="en-US" sz="1100" dirty="0"/>
          </a:p>
        </p:txBody>
      </p:sp>
      <p:sp>
        <p:nvSpPr>
          <p:cNvPr id="23" name="Text 16"/>
          <p:cNvSpPr txBox="1"/>
          <p:nvPr/>
        </p:nvSpPr>
        <p:spPr>
          <a:xfrm>
            <a:off x="1874520" y="6355080"/>
            <a:ext cx="6400800" cy="182880"/>
          </a:xfrm>
          <a:prstGeom prst="rect">
            <a:avLst/>
          </a:prstGeom>
          <a:noFill/>
          <a:ln/>
        </p:spPr>
        <p:txBody>
          <a:bodyPr wrap="square" lIns="0" tIns="0" rIns="0" bIns="0" rtlCol="0" anchor="ctr"/>
          <a:lstStyle/>
          <a:p>
            <a:pPr indent="0" marL="0">
              <a:lnSpc>
                <a:spcPct val="100000"/>
              </a:lnSpc>
              <a:buNone/>
            </a:pPr>
            <a:r>
              <a:rPr lang="en-US" sz="1000" dirty="0">
                <a:solidFill>
                  <a:schemeClr val="accent5"/>
                </a:solidFill>
              </a:rPr>
              <a:t>HeyButler im Alltag</a:t>
            </a:r>
            <a:endParaRPr lang="en-US" sz="1000" dirty="0"/>
          </a:p>
        </p:txBody>
      </p:sp>
      <p:sp>
        <p:nvSpPr>
          <p:cNvPr id="24" name="Text 17"/>
          <p:cNvSpPr txBox="1"/>
          <p:nvPr/>
        </p:nvSpPr>
        <p:spPr>
          <a:xfrm>
            <a:off x="10637215" y="6355080"/>
            <a:ext cx="914400" cy="182880"/>
          </a:xfrm>
          <a:prstGeom prst="rect">
            <a:avLst/>
          </a:prstGeom>
          <a:noFill/>
          <a:ln/>
        </p:spPr>
        <p:txBody>
          <a:bodyPr wrap="square" lIns="0" tIns="0" rIns="0" bIns="0" rtlCol="0" anchor="ctr"/>
          <a:lstStyle/>
          <a:p>
            <a:pPr algn="r" indent="0" marL="0">
              <a:lnSpc>
                <a:spcPct val="100000"/>
              </a:lnSpc>
              <a:buNone/>
            </a:pPr>
            <a:r>
              <a:rPr lang="en-US" sz="1000" dirty="0">
                <a:solidFill>
                  <a:schemeClr val="accent5"/>
                </a:solidFill>
              </a:rPr>
              <a:t>10</a:t>
            </a:r>
            <a:endParaRPr lang="en-US" sz="10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Shape 0"/>
          <p:cNvSpPr/>
          <p:nvPr/>
        </p:nvSpPr>
        <p:spPr>
          <a:xfrm>
            <a:off x="640080" y="548640"/>
            <a:ext cx="1513332" cy="292608"/>
          </a:xfrm>
          <a:prstGeom prst="roundRect">
            <a:avLst>
              <a:gd name="adj" fmla="val 50000"/>
            </a:avLst>
          </a:prstGeom>
          <a:solidFill>
            <a:schemeClr val="accent4"/>
          </a:solidFill>
          <a:ln/>
        </p:spPr>
      </p:sp>
      <p:sp>
        <p:nvSpPr>
          <p:cNvPr id="3" name="Text 1"/>
          <p:cNvSpPr txBox="1"/>
          <p:nvPr/>
        </p:nvSpPr>
        <p:spPr>
          <a:xfrm>
            <a:off x="640080" y="548640"/>
            <a:ext cx="1513332" cy="292608"/>
          </a:xfrm>
          <a:prstGeom prst="rect">
            <a:avLst/>
          </a:prstGeom>
          <a:noFill/>
          <a:ln/>
        </p:spPr>
        <p:txBody>
          <a:bodyPr wrap="square" lIns="0" tIns="0" rIns="0" bIns="0" rtlCol="0" anchor="ctr"/>
          <a:lstStyle/>
          <a:p>
            <a:pPr algn="ctr" indent="0" marL="0">
              <a:lnSpc>
                <a:spcPct val="100000"/>
              </a:lnSpc>
              <a:buNone/>
            </a:pPr>
            <a:r>
              <a:rPr lang="en-US" sz="1100" b="1" spc="100" kern="0" dirty="0">
                <a:solidFill>
                  <a:schemeClr val="tx1"/>
                </a:solidFill>
              </a:rPr>
              <a:t>ALLE BRANCHEN</a:t>
            </a:r>
            <a:endParaRPr lang="en-US" sz="1100" dirty="0"/>
          </a:p>
        </p:txBody>
      </p:sp>
      <p:sp>
        <p:nvSpPr>
          <p:cNvPr id="4" name="Text 2"/>
          <p:cNvSpPr txBox="1"/>
          <p:nvPr/>
        </p:nvSpPr>
        <p:spPr>
          <a:xfrm>
            <a:off x="640080" y="1097280"/>
            <a:ext cx="5257800" cy="1051560"/>
          </a:xfrm>
          <a:prstGeom prst="rect">
            <a:avLst/>
          </a:prstGeom>
          <a:noFill/>
          <a:ln/>
        </p:spPr>
        <p:txBody>
          <a:bodyPr wrap="square" lIns="0" tIns="0" rIns="0" bIns="0" rtlCol="0" anchor="t"/>
          <a:lstStyle/>
          <a:p>
            <a:pPr indent="0" marL="0">
              <a:lnSpc>
                <a:spcPct val="95000"/>
              </a:lnSpc>
              <a:buNone/>
            </a:pPr>
            <a:r>
              <a:rPr lang="en-US" sz="3800" b="1" dirty="0">
                <a:solidFill>
                  <a:schemeClr val="tx1"/>
                </a:solidFill>
              </a:rPr>
              <a:t>Rechnung schreiben</a:t>
            </a:r>
            <a:endParaRPr lang="en-US" sz="3800" dirty="0"/>
          </a:p>
        </p:txBody>
      </p:sp>
      <p:sp>
        <p:nvSpPr>
          <p:cNvPr id="5" name="Text 3"/>
          <p:cNvSpPr txBox="1"/>
          <p:nvPr/>
        </p:nvSpPr>
        <p:spPr>
          <a:xfrm>
            <a:off x="640080" y="2068093"/>
            <a:ext cx="5257800" cy="256032"/>
          </a:xfrm>
          <a:prstGeom prst="rect">
            <a:avLst/>
          </a:prstGeom>
          <a:noFill/>
          <a:ln/>
        </p:spPr>
        <p:txBody>
          <a:bodyPr wrap="square" lIns="0" tIns="0" rIns="0" bIns="0" rtlCol="0" anchor="t"/>
          <a:lstStyle/>
          <a:p>
            <a:pPr indent="0" marL="0">
              <a:lnSpc>
                <a:spcPct val="100000"/>
              </a:lnSpc>
              <a:buNone/>
            </a:pPr>
            <a:r>
              <a:rPr lang="en-US" sz="1100" b="1" spc="100" kern="0" dirty="0">
                <a:solidFill>
                  <a:schemeClr val="accent5"/>
                </a:solidFill>
              </a:rPr>
              <a:t>DU SAGST</a:t>
            </a:r>
            <a:endParaRPr lang="en-US" sz="1100" dirty="0"/>
          </a:p>
        </p:txBody>
      </p:sp>
      <p:sp>
        <p:nvSpPr>
          <p:cNvPr id="6" name="Shape 4"/>
          <p:cNvSpPr/>
          <p:nvPr/>
        </p:nvSpPr>
        <p:spPr>
          <a:xfrm>
            <a:off x="640080" y="2397277"/>
            <a:ext cx="5257800" cy="1140460"/>
          </a:xfrm>
          <a:prstGeom prst="roundRect">
            <a:avLst>
              <a:gd name="adj" fmla="val 19243"/>
            </a:avLst>
          </a:prstGeom>
          <a:solidFill>
            <a:schemeClr val="tx1"/>
          </a:solidFill>
          <a:ln/>
        </p:spPr>
      </p:sp>
      <p:sp>
        <p:nvSpPr>
          <p:cNvPr id="7" name="Shape 5"/>
          <p:cNvSpPr/>
          <p:nvPr/>
        </p:nvSpPr>
        <p:spPr>
          <a:xfrm flipV="1">
            <a:off x="960120" y="3528593"/>
            <a:ext cx="292608" cy="237744"/>
          </a:xfrm>
          <a:prstGeom prst="rtTriangle">
            <a:avLst/>
          </a:prstGeom>
          <a:solidFill>
            <a:srgbClr val="16181D"/>
          </a:solidFill>
          <a:ln/>
        </p:spPr>
      </p:sp>
      <p:sp>
        <p:nvSpPr>
          <p:cNvPr id="8" name="Text 6"/>
          <p:cNvSpPr txBox="1"/>
          <p:nvPr/>
        </p:nvSpPr>
        <p:spPr>
          <a:xfrm>
            <a:off x="896112" y="2397277"/>
            <a:ext cx="4745736" cy="1140460"/>
          </a:xfrm>
          <a:prstGeom prst="rect">
            <a:avLst/>
          </a:prstGeom>
          <a:noFill/>
          <a:ln/>
        </p:spPr>
        <p:txBody>
          <a:bodyPr wrap="square" lIns="0" tIns="0" rIns="0" bIns="0" rtlCol="0" anchor="ctr"/>
          <a:lstStyle/>
          <a:p>
            <a:pPr indent="0" marL="0">
              <a:lnSpc>
                <a:spcPct val="100000"/>
              </a:lnSpc>
              <a:buNone/>
            </a:pPr>
            <a:r>
              <a:rPr lang="en-US" sz="2500" b="1" dirty="0">
                <a:solidFill>
                  <a:schemeClr val="bg1"/>
                </a:solidFill>
              </a:rPr>
              <a:t>„Rechnung an Krämer über 3 Stunden Montage à 65 €.“</a:t>
            </a:r>
            <a:endParaRPr lang="en-US" sz="2500" dirty="0"/>
          </a:p>
        </p:txBody>
      </p:sp>
      <p:sp>
        <p:nvSpPr>
          <p:cNvPr id="9" name="Text 7"/>
          <p:cNvSpPr txBox="1"/>
          <p:nvPr/>
        </p:nvSpPr>
        <p:spPr>
          <a:xfrm>
            <a:off x="640080" y="3912641"/>
            <a:ext cx="5257800" cy="256032"/>
          </a:xfrm>
          <a:prstGeom prst="rect">
            <a:avLst/>
          </a:prstGeom>
          <a:noFill/>
          <a:ln/>
        </p:spPr>
        <p:txBody>
          <a:bodyPr wrap="square" lIns="0" tIns="0" rIns="0" bIns="0" rtlCol="0" anchor="t"/>
          <a:lstStyle/>
          <a:p>
            <a:pPr indent="0" marL="0">
              <a:lnSpc>
                <a:spcPct val="100000"/>
              </a:lnSpc>
              <a:buNone/>
            </a:pPr>
            <a:r>
              <a:rPr lang="en-US" sz="1100" b="1" spc="100" kern="0" dirty="0">
                <a:solidFill>
                  <a:schemeClr val="accent5"/>
                </a:solidFill>
              </a:rPr>
              <a:t>DER BUTLER</a:t>
            </a:r>
            <a:endParaRPr lang="en-US" sz="1100" dirty="0"/>
          </a:p>
        </p:txBody>
      </p:sp>
      <p:sp>
        <p:nvSpPr>
          <p:cNvPr id="10" name="Shape 8"/>
          <p:cNvSpPr/>
          <p:nvPr/>
        </p:nvSpPr>
        <p:spPr>
          <a:xfrm>
            <a:off x="640080" y="4303928"/>
            <a:ext cx="274320" cy="274320"/>
          </a:xfrm>
          <a:prstGeom prst="ellipse">
            <a:avLst/>
          </a:prstGeom>
          <a:solidFill>
            <a:schemeClr val="accent1"/>
          </a:solidFill>
          <a:ln/>
        </p:spPr>
      </p:sp>
      <p:pic>
        <p:nvPicPr>
          <p:cNvPr id="11" name="Image 0" descr="C:\Users\stella\AppData\Local\Temp\claude\C--Users-stella-Desktop-erledigt\43329c91-2f5f-4919-bcab-c0957ad438dc\scratchpad\decks\icons\check-ink.png">    </p:cNvPr>
          <p:cNvPicPr>
            <a:picLocks noChangeAspect="1"/>
          </p:cNvPicPr>
          <p:nvPr/>
        </p:nvPicPr>
        <p:blipFill>
          <a:blip r:embed="rId1"/>
          <a:stretch>
            <a:fillRect/>
          </a:stretch>
        </p:blipFill>
        <p:spPr>
          <a:xfrm>
            <a:off x="708660" y="4372508"/>
            <a:ext cx="137160" cy="137160"/>
          </a:xfrm>
          <a:prstGeom prst="rect">
            <a:avLst/>
          </a:prstGeom>
        </p:spPr>
      </p:pic>
      <p:sp>
        <p:nvSpPr>
          <p:cNvPr id="12" name="Text 9"/>
          <p:cNvSpPr txBox="1"/>
          <p:nvPr/>
        </p:nvSpPr>
        <p:spPr>
          <a:xfrm>
            <a:off x="1097280" y="4278401"/>
            <a:ext cx="4800600" cy="371094"/>
          </a:xfrm>
          <a:prstGeom prst="rect">
            <a:avLst/>
          </a:prstGeom>
          <a:noFill/>
          <a:ln/>
        </p:spPr>
        <p:txBody>
          <a:bodyPr wrap="square" lIns="0" tIns="0" rIns="0" bIns="0" rtlCol="0" anchor="t"/>
          <a:lstStyle/>
          <a:p>
            <a:pPr indent="0" marL="0">
              <a:lnSpc>
                <a:spcPct val="100000"/>
              </a:lnSpc>
              <a:buNone/>
            </a:pPr>
            <a:r>
              <a:rPr lang="en-US" sz="2100" dirty="0">
                <a:solidFill>
                  <a:schemeClr val="tx1"/>
                </a:solidFill>
              </a:rPr>
              <a:t>Entwurf mit Positionen und Nummernkreis</a:t>
            </a:r>
            <a:endParaRPr lang="en-US" sz="2100" dirty="0"/>
          </a:p>
        </p:txBody>
      </p:sp>
      <p:sp>
        <p:nvSpPr>
          <p:cNvPr id="13" name="Shape 10"/>
          <p:cNvSpPr/>
          <p:nvPr/>
        </p:nvSpPr>
        <p:spPr>
          <a:xfrm>
            <a:off x="640080" y="4830470"/>
            <a:ext cx="274320" cy="274320"/>
          </a:xfrm>
          <a:prstGeom prst="ellipse">
            <a:avLst/>
          </a:prstGeom>
          <a:solidFill>
            <a:schemeClr val="accent1"/>
          </a:solidFill>
          <a:ln/>
        </p:spPr>
      </p:sp>
      <p:pic>
        <p:nvPicPr>
          <p:cNvPr id="14" name="Image 1" descr="C:\Users\stella\AppData\Local\Temp\claude\C--Users-stella-Desktop-erledigt\43329c91-2f5f-4919-bcab-c0957ad438dc\scratchpad\decks\icons\check-ink.png">    </p:cNvPr>
          <p:cNvPicPr>
            <a:picLocks noChangeAspect="1"/>
          </p:cNvPicPr>
          <p:nvPr/>
        </p:nvPicPr>
        <p:blipFill>
          <a:blip r:embed="rId2"/>
          <a:stretch>
            <a:fillRect/>
          </a:stretch>
        </p:blipFill>
        <p:spPr>
          <a:xfrm>
            <a:off x="708660" y="4899050"/>
            <a:ext cx="137160" cy="137160"/>
          </a:xfrm>
          <a:prstGeom prst="rect">
            <a:avLst/>
          </a:prstGeom>
        </p:spPr>
      </p:pic>
      <p:sp>
        <p:nvSpPr>
          <p:cNvPr id="15" name="Text 11"/>
          <p:cNvSpPr txBox="1"/>
          <p:nvPr/>
        </p:nvSpPr>
        <p:spPr>
          <a:xfrm>
            <a:off x="1097280" y="4804943"/>
            <a:ext cx="4800600" cy="371094"/>
          </a:xfrm>
          <a:prstGeom prst="rect">
            <a:avLst/>
          </a:prstGeom>
          <a:noFill/>
          <a:ln/>
        </p:spPr>
        <p:txBody>
          <a:bodyPr wrap="square" lIns="0" tIns="0" rIns="0" bIns="0" rtlCol="0" anchor="t"/>
          <a:lstStyle/>
          <a:p>
            <a:pPr indent="0" marL="0">
              <a:lnSpc>
                <a:spcPct val="100000"/>
              </a:lnSpc>
              <a:buNone/>
            </a:pPr>
            <a:r>
              <a:rPr lang="en-US" sz="2100" dirty="0">
                <a:solidFill>
                  <a:schemeClr val="tx1"/>
                </a:solidFill>
              </a:rPr>
              <a:t>Export als PDF, XRechnung oder ZUGFeRD</a:t>
            </a:r>
            <a:endParaRPr lang="en-US" sz="2100" dirty="0"/>
          </a:p>
        </p:txBody>
      </p:sp>
      <p:sp>
        <p:nvSpPr>
          <p:cNvPr id="16" name="Shape 12"/>
          <p:cNvSpPr/>
          <p:nvPr/>
        </p:nvSpPr>
        <p:spPr>
          <a:xfrm>
            <a:off x="640080" y="5357012"/>
            <a:ext cx="274320" cy="274320"/>
          </a:xfrm>
          <a:prstGeom prst="ellipse">
            <a:avLst/>
          </a:prstGeom>
          <a:solidFill>
            <a:schemeClr val="accent1"/>
          </a:solidFill>
          <a:ln/>
        </p:spPr>
      </p:sp>
      <p:pic>
        <p:nvPicPr>
          <p:cNvPr id="17" name="Image 2" descr="C:\Users\stella\AppData\Local\Temp\claude\C--Users-stella-Desktop-erledigt\43329c91-2f5f-4919-bcab-c0957ad438dc\scratchpad\decks\icons\check-ink.png">    </p:cNvPr>
          <p:cNvPicPr>
            <a:picLocks noChangeAspect="1"/>
          </p:cNvPicPr>
          <p:nvPr/>
        </p:nvPicPr>
        <p:blipFill>
          <a:blip r:embed="rId3"/>
          <a:stretch>
            <a:fillRect/>
          </a:stretch>
        </p:blipFill>
        <p:spPr>
          <a:xfrm>
            <a:off x="708660" y="5425592"/>
            <a:ext cx="137160" cy="137160"/>
          </a:xfrm>
          <a:prstGeom prst="rect">
            <a:avLst/>
          </a:prstGeom>
        </p:spPr>
      </p:pic>
      <p:sp>
        <p:nvSpPr>
          <p:cNvPr id="18" name="Text 13"/>
          <p:cNvSpPr txBox="1"/>
          <p:nvPr/>
        </p:nvSpPr>
        <p:spPr>
          <a:xfrm>
            <a:off x="1097280" y="5331485"/>
            <a:ext cx="4800600" cy="371094"/>
          </a:xfrm>
          <a:prstGeom prst="rect">
            <a:avLst/>
          </a:prstGeom>
          <a:noFill/>
          <a:ln/>
        </p:spPr>
        <p:txBody>
          <a:bodyPr wrap="square" lIns="0" tIns="0" rIns="0" bIns="0" rtlCol="0" anchor="t"/>
          <a:lstStyle/>
          <a:p>
            <a:pPr indent="0" marL="0">
              <a:lnSpc>
                <a:spcPct val="100000"/>
              </a:lnSpc>
              <a:buNone/>
            </a:pPr>
            <a:r>
              <a:rPr lang="en-US" sz="2100" dirty="0">
                <a:solidFill>
                  <a:schemeClr val="tx1"/>
                </a:solidFill>
              </a:rPr>
              <a:t>Geht erst nach Deinem OK raus</a:t>
            </a:r>
            <a:endParaRPr lang="en-US" sz="2100" dirty="0"/>
          </a:p>
        </p:txBody>
      </p:sp>
      <p:sp>
        <p:nvSpPr>
          <p:cNvPr id="19" name="Bildschirmfoto Rahmen"/>
          <p:cNvSpPr/>
          <p:nvPr/>
        </p:nvSpPr>
        <p:spPr>
          <a:xfrm>
            <a:off x="6355080" y="881439"/>
            <a:ext cx="5196535" cy="4866522"/>
          </a:xfrm>
          <a:prstGeom prst="roundRect">
            <a:avLst>
              <a:gd name="adj" fmla="val 3382"/>
            </a:avLst>
          </a:prstGeom>
          <a:solidFill>
            <a:schemeClr val="bg2"/>
          </a:solidFill>
          <a:ln w="9525">
            <a:solidFill>
              <a:schemeClr val="accent2"/>
            </a:solidFill>
            <a:prstDash val="solid"/>
          </a:ln>
          <a:effectLst>
            <a:outerShdw sx="100000" sy="100000" kx="0" ky="0" algn="bl" rotWithShape="0" blurRad="127000" dist="38100" dir="5400000">
              <a:srgbClr val="000000">
                <a:alpha val="14000"/>
              </a:srgbClr>
            </a:outerShdw>
          </a:effectLst>
        </p:spPr>
      </p:sp>
      <p:pic>
        <p:nvPicPr>
          <p:cNvPr id="20" name="Bildschirmfoto" descr="Bildschirmfoto aus HeyButler: brief-entwurf">    </p:cNvPr>
          <p:cNvPicPr>
            <a:picLocks noChangeAspect="1"/>
          </p:cNvPicPr>
          <p:nvPr/>
        </p:nvPicPr>
        <p:blipFill>
          <a:blip r:embed="rId4"/>
          <a:stretch>
            <a:fillRect/>
          </a:stretch>
        </p:blipFill>
        <p:spPr>
          <a:xfrm>
            <a:off x="6446520" y="972879"/>
            <a:ext cx="5013655" cy="4683642"/>
          </a:xfrm>
          <a:prstGeom prst="rect">
            <a:avLst/>
          </a:prstGeom>
        </p:spPr>
      </p:pic>
      <p:pic>
        <p:nvPicPr>
          <p:cNvPr id="21" name="Image 4" descr="C:\Users\stella\AppData\Local\Temp\claude\C--Users-stella-Desktop-erledigt\43329c91-2f5f-4919-bcab-c0957ad438dc\scratchpad\decks\brand\butler-96.png">    </p:cNvPr>
          <p:cNvPicPr>
            <a:picLocks noChangeAspect="1"/>
          </p:cNvPicPr>
          <p:nvPr/>
        </p:nvPicPr>
        <p:blipFill>
          <a:blip r:embed="rId5"/>
          <a:stretch>
            <a:fillRect/>
          </a:stretch>
        </p:blipFill>
        <p:spPr>
          <a:xfrm>
            <a:off x="640080" y="6358573"/>
            <a:ext cx="174625" cy="174625"/>
          </a:xfrm>
          <a:prstGeom prst="rect">
            <a:avLst/>
          </a:prstGeom>
        </p:spPr>
      </p:pic>
      <p:sp>
        <p:nvSpPr>
          <p:cNvPr id="22" name="Text 15"/>
          <p:cNvSpPr txBox="1"/>
          <p:nvPr/>
        </p:nvSpPr>
        <p:spPr>
          <a:xfrm>
            <a:off x="887857" y="6355080"/>
            <a:ext cx="3657600" cy="181610"/>
          </a:xfrm>
          <a:prstGeom prst="rect">
            <a:avLst/>
          </a:prstGeom>
          <a:noFill/>
          <a:ln/>
        </p:spPr>
        <p:txBody>
          <a:bodyPr wrap="square" lIns="0" tIns="0" rIns="0" bIns="0" rtlCol="0" anchor="ctr"/>
          <a:lstStyle/>
          <a:p>
            <a:pPr indent="0" marL="0">
              <a:lnSpc>
                <a:spcPct val="100000"/>
              </a:lnSpc>
              <a:buNone/>
            </a:pPr>
            <a:r>
              <a:rPr lang="en-US" sz="1100" dirty="0">
                <a:solidFill>
                  <a:schemeClr val="tx1"/>
                </a:solidFill>
              </a:rPr>
              <a:t>Hey</a:t>
            </a:r>
            <a:pPr indent="0" marL="0">
              <a:lnSpc>
                <a:spcPct val="100000"/>
              </a:lnSpc>
              <a:buNone/>
            </a:pPr>
            <a:r>
              <a:rPr lang="en-US" sz="1100" b="1" dirty="0">
                <a:solidFill>
                  <a:schemeClr val="tx1"/>
                </a:solidFill>
              </a:rPr>
              <a:t>Butler</a:t>
            </a:r>
            <a:endParaRPr lang="en-US" sz="1100" dirty="0"/>
          </a:p>
        </p:txBody>
      </p:sp>
      <p:sp>
        <p:nvSpPr>
          <p:cNvPr id="23" name="Text 16"/>
          <p:cNvSpPr txBox="1"/>
          <p:nvPr/>
        </p:nvSpPr>
        <p:spPr>
          <a:xfrm>
            <a:off x="1874520" y="6355080"/>
            <a:ext cx="6400800" cy="182880"/>
          </a:xfrm>
          <a:prstGeom prst="rect">
            <a:avLst/>
          </a:prstGeom>
          <a:noFill/>
          <a:ln/>
        </p:spPr>
        <p:txBody>
          <a:bodyPr wrap="square" lIns="0" tIns="0" rIns="0" bIns="0" rtlCol="0" anchor="ctr"/>
          <a:lstStyle/>
          <a:p>
            <a:pPr indent="0" marL="0">
              <a:lnSpc>
                <a:spcPct val="100000"/>
              </a:lnSpc>
              <a:buNone/>
            </a:pPr>
            <a:r>
              <a:rPr lang="en-US" sz="1000" dirty="0">
                <a:solidFill>
                  <a:schemeClr val="accent5"/>
                </a:solidFill>
              </a:rPr>
              <a:t>HeyButler im Alltag</a:t>
            </a:r>
            <a:endParaRPr lang="en-US" sz="1000" dirty="0"/>
          </a:p>
        </p:txBody>
      </p:sp>
      <p:sp>
        <p:nvSpPr>
          <p:cNvPr id="24" name="Text 17"/>
          <p:cNvSpPr txBox="1"/>
          <p:nvPr/>
        </p:nvSpPr>
        <p:spPr>
          <a:xfrm>
            <a:off x="10637215" y="6355080"/>
            <a:ext cx="914400" cy="182880"/>
          </a:xfrm>
          <a:prstGeom prst="rect">
            <a:avLst/>
          </a:prstGeom>
          <a:noFill/>
          <a:ln/>
        </p:spPr>
        <p:txBody>
          <a:bodyPr wrap="square" lIns="0" tIns="0" rIns="0" bIns="0" rtlCol="0" anchor="ctr"/>
          <a:lstStyle/>
          <a:p>
            <a:pPr algn="r" indent="0" marL="0">
              <a:lnSpc>
                <a:spcPct val="100000"/>
              </a:lnSpc>
              <a:buNone/>
            </a:pPr>
            <a:r>
              <a:rPr lang="en-US" sz="1000" dirty="0">
                <a:solidFill>
                  <a:schemeClr val="accent5"/>
                </a:solidFill>
              </a:rPr>
              <a:t>11</a:t>
            </a:r>
            <a:endParaRPr lang="en-US" sz="10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Shape 0"/>
          <p:cNvSpPr/>
          <p:nvPr/>
        </p:nvSpPr>
        <p:spPr>
          <a:xfrm>
            <a:off x="640080" y="548640"/>
            <a:ext cx="1513332" cy="292608"/>
          </a:xfrm>
          <a:prstGeom prst="roundRect">
            <a:avLst>
              <a:gd name="adj" fmla="val 50000"/>
            </a:avLst>
          </a:prstGeom>
          <a:solidFill>
            <a:schemeClr val="accent4"/>
          </a:solidFill>
          <a:ln/>
        </p:spPr>
      </p:sp>
      <p:sp>
        <p:nvSpPr>
          <p:cNvPr id="3" name="Text 1"/>
          <p:cNvSpPr txBox="1"/>
          <p:nvPr/>
        </p:nvSpPr>
        <p:spPr>
          <a:xfrm>
            <a:off x="640080" y="548640"/>
            <a:ext cx="1513332" cy="292608"/>
          </a:xfrm>
          <a:prstGeom prst="rect">
            <a:avLst/>
          </a:prstGeom>
          <a:noFill/>
          <a:ln/>
        </p:spPr>
        <p:txBody>
          <a:bodyPr wrap="square" lIns="0" tIns="0" rIns="0" bIns="0" rtlCol="0" anchor="ctr"/>
          <a:lstStyle/>
          <a:p>
            <a:pPr algn="ctr" indent="0" marL="0">
              <a:lnSpc>
                <a:spcPct val="100000"/>
              </a:lnSpc>
              <a:buNone/>
            </a:pPr>
            <a:r>
              <a:rPr lang="en-US" sz="1100" b="1" spc="100" kern="0" dirty="0">
                <a:solidFill>
                  <a:schemeClr val="tx1"/>
                </a:solidFill>
              </a:rPr>
              <a:t>ALLE BRANCHEN</a:t>
            </a:r>
            <a:endParaRPr lang="en-US" sz="1100" dirty="0"/>
          </a:p>
        </p:txBody>
      </p:sp>
      <p:sp>
        <p:nvSpPr>
          <p:cNvPr id="4" name="Text 2"/>
          <p:cNvSpPr txBox="1"/>
          <p:nvPr/>
        </p:nvSpPr>
        <p:spPr>
          <a:xfrm>
            <a:off x="640080" y="1097280"/>
            <a:ext cx="5257800" cy="1051560"/>
          </a:xfrm>
          <a:prstGeom prst="rect">
            <a:avLst/>
          </a:prstGeom>
          <a:noFill/>
          <a:ln/>
        </p:spPr>
        <p:txBody>
          <a:bodyPr wrap="square" lIns="0" tIns="0" rIns="0" bIns="0" rtlCol="0" anchor="t"/>
          <a:lstStyle/>
          <a:p>
            <a:pPr indent="0" marL="0">
              <a:lnSpc>
                <a:spcPct val="95000"/>
              </a:lnSpc>
              <a:buNone/>
            </a:pPr>
            <a:r>
              <a:rPr lang="en-US" sz="3800" b="1" dirty="0">
                <a:solidFill>
                  <a:schemeClr val="tx1"/>
                </a:solidFill>
              </a:rPr>
              <a:t>E-Rechnung empfangen</a:t>
            </a:r>
            <a:endParaRPr lang="en-US" sz="3800" dirty="0"/>
          </a:p>
        </p:txBody>
      </p:sp>
      <p:sp>
        <p:nvSpPr>
          <p:cNvPr id="5" name="Text 3"/>
          <p:cNvSpPr txBox="1"/>
          <p:nvPr/>
        </p:nvSpPr>
        <p:spPr>
          <a:xfrm>
            <a:off x="640080" y="2068093"/>
            <a:ext cx="5257800" cy="256032"/>
          </a:xfrm>
          <a:prstGeom prst="rect">
            <a:avLst/>
          </a:prstGeom>
          <a:noFill/>
          <a:ln/>
        </p:spPr>
        <p:txBody>
          <a:bodyPr wrap="square" lIns="0" tIns="0" rIns="0" bIns="0" rtlCol="0" anchor="t"/>
          <a:lstStyle/>
          <a:p>
            <a:pPr indent="0" marL="0">
              <a:lnSpc>
                <a:spcPct val="100000"/>
              </a:lnSpc>
              <a:buNone/>
            </a:pPr>
            <a:r>
              <a:rPr lang="en-US" sz="1100" b="1" spc="100" kern="0" dirty="0">
                <a:solidFill>
                  <a:schemeClr val="accent5"/>
                </a:solidFill>
              </a:rPr>
              <a:t>DU SAGST</a:t>
            </a:r>
            <a:endParaRPr lang="en-US" sz="1100" dirty="0"/>
          </a:p>
        </p:txBody>
      </p:sp>
      <p:sp>
        <p:nvSpPr>
          <p:cNvPr id="6" name="Shape 4"/>
          <p:cNvSpPr/>
          <p:nvPr/>
        </p:nvSpPr>
        <p:spPr>
          <a:xfrm>
            <a:off x="640080" y="2397277"/>
            <a:ext cx="5257800" cy="1140460"/>
          </a:xfrm>
          <a:prstGeom prst="roundRect">
            <a:avLst>
              <a:gd name="adj" fmla="val 19243"/>
            </a:avLst>
          </a:prstGeom>
          <a:solidFill>
            <a:schemeClr val="tx1"/>
          </a:solidFill>
          <a:ln/>
        </p:spPr>
      </p:sp>
      <p:sp>
        <p:nvSpPr>
          <p:cNvPr id="7" name="Shape 5"/>
          <p:cNvSpPr/>
          <p:nvPr/>
        </p:nvSpPr>
        <p:spPr>
          <a:xfrm flipV="1">
            <a:off x="960120" y="3528593"/>
            <a:ext cx="292608" cy="237744"/>
          </a:xfrm>
          <a:prstGeom prst="rtTriangle">
            <a:avLst/>
          </a:prstGeom>
          <a:solidFill>
            <a:srgbClr val="16181D"/>
          </a:solidFill>
          <a:ln/>
        </p:spPr>
      </p:sp>
      <p:sp>
        <p:nvSpPr>
          <p:cNvPr id="8" name="Text 6"/>
          <p:cNvSpPr txBox="1"/>
          <p:nvPr/>
        </p:nvSpPr>
        <p:spPr>
          <a:xfrm>
            <a:off x="896112" y="2397277"/>
            <a:ext cx="4745736" cy="1140460"/>
          </a:xfrm>
          <a:prstGeom prst="rect">
            <a:avLst/>
          </a:prstGeom>
          <a:noFill/>
          <a:ln/>
        </p:spPr>
        <p:txBody>
          <a:bodyPr wrap="square" lIns="0" tIns="0" rIns="0" bIns="0" rtlCol="0" anchor="ctr"/>
          <a:lstStyle/>
          <a:p>
            <a:pPr indent="0" marL="0">
              <a:lnSpc>
                <a:spcPct val="100000"/>
              </a:lnSpc>
              <a:buNone/>
            </a:pPr>
            <a:r>
              <a:rPr lang="en-US" sz="2500" b="1" dirty="0">
                <a:solidFill>
                  <a:schemeClr val="bg1"/>
                </a:solidFill>
              </a:rPr>
              <a:t>„Ist die E-Rechnung von Stadtwerke in Ordnung?“</a:t>
            </a:r>
            <a:endParaRPr lang="en-US" sz="2500" dirty="0"/>
          </a:p>
        </p:txBody>
      </p:sp>
      <p:sp>
        <p:nvSpPr>
          <p:cNvPr id="9" name="Text 7"/>
          <p:cNvSpPr txBox="1"/>
          <p:nvPr/>
        </p:nvSpPr>
        <p:spPr>
          <a:xfrm>
            <a:off x="640080" y="3912641"/>
            <a:ext cx="5257800" cy="256032"/>
          </a:xfrm>
          <a:prstGeom prst="rect">
            <a:avLst/>
          </a:prstGeom>
          <a:noFill/>
          <a:ln/>
        </p:spPr>
        <p:txBody>
          <a:bodyPr wrap="square" lIns="0" tIns="0" rIns="0" bIns="0" rtlCol="0" anchor="t"/>
          <a:lstStyle/>
          <a:p>
            <a:pPr indent="0" marL="0">
              <a:lnSpc>
                <a:spcPct val="100000"/>
              </a:lnSpc>
              <a:buNone/>
            </a:pPr>
            <a:r>
              <a:rPr lang="en-US" sz="1100" b="1" spc="100" kern="0" dirty="0">
                <a:solidFill>
                  <a:schemeClr val="accent5"/>
                </a:solidFill>
              </a:rPr>
              <a:t>DER BUTLER</a:t>
            </a:r>
            <a:endParaRPr lang="en-US" sz="1100" dirty="0"/>
          </a:p>
        </p:txBody>
      </p:sp>
      <p:sp>
        <p:nvSpPr>
          <p:cNvPr id="10" name="Shape 8"/>
          <p:cNvSpPr/>
          <p:nvPr/>
        </p:nvSpPr>
        <p:spPr>
          <a:xfrm>
            <a:off x="640080" y="4311675"/>
            <a:ext cx="274320" cy="274320"/>
          </a:xfrm>
          <a:prstGeom prst="ellipse">
            <a:avLst/>
          </a:prstGeom>
          <a:solidFill>
            <a:schemeClr val="accent1"/>
          </a:solidFill>
          <a:ln/>
        </p:spPr>
      </p:sp>
      <p:pic>
        <p:nvPicPr>
          <p:cNvPr id="11" name="Image 0" descr="C:\Users\stella\AppData\Local\Temp\claude\C--Users-stella-Desktop-erledigt\43329c91-2f5f-4919-bcab-c0957ad438dc\scratchpad\decks\icons\check-ink.png">    </p:cNvPr>
          <p:cNvPicPr>
            <a:picLocks noChangeAspect="1"/>
          </p:cNvPicPr>
          <p:nvPr/>
        </p:nvPicPr>
        <p:blipFill>
          <a:blip r:embed="rId1"/>
          <a:stretch>
            <a:fillRect/>
          </a:stretch>
        </p:blipFill>
        <p:spPr>
          <a:xfrm>
            <a:off x="708660" y="4380255"/>
            <a:ext cx="137160" cy="137160"/>
          </a:xfrm>
          <a:prstGeom prst="rect">
            <a:avLst/>
          </a:prstGeom>
        </p:spPr>
      </p:pic>
      <p:sp>
        <p:nvSpPr>
          <p:cNvPr id="12" name="Text 9"/>
          <p:cNvSpPr txBox="1"/>
          <p:nvPr/>
        </p:nvSpPr>
        <p:spPr>
          <a:xfrm>
            <a:off x="1097280" y="4278401"/>
            <a:ext cx="4800600" cy="386588"/>
          </a:xfrm>
          <a:prstGeom prst="rect">
            <a:avLst/>
          </a:prstGeom>
          <a:noFill/>
          <a:ln/>
        </p:spPr>
        <p:txBody>
          <a:bodyPr wrap="square" lIns="0" tIns="0" rIns="0" bIns="0" rtlCol="0" anchor="t"/>
          <a:lstStyle/>
          <a:p>
            <a:pPr indent="0" marL="0">
              <a:lnSpc>
                <a:spcPct val="100000"/>
              </a:lnSpc>
              <a:buNone/>
            </a:pPr>
            <a:r>
              <a:rPr lang="en-US" sz="2200" dirty="0">
                <a:solidFill>
                  <a:schemeClr val="tx1"/>
                </a:solidFill>
              </a:rPr>
              <a:t>Liest XRechnung/ZUGFeRD exakt, ohne KI</a:t>
            </a:r>
            <a:endParaRPr lang="en-US" sz="2200" dirty="0"/>
          </a:p>
        </p:txBody>
      </p:sp>
      <p:sp>
        <p:nvSpPr>
          <p:cNvPr id="13" name="Shape 10"/>
          <p:cNvSpPr/>
          <p:nvPr/>
        </p:nvSpPr>
        <p:spPr>
          <a:xfrm>
            <a:off x="640080" y="4853711"/>
            <a:ext cx="274320" cy="274320"/>
          </a:xfrm>
          <a:prstGeom prst="ellipse">
            <a:avLst/>
          </a:prstGeom>
          <a:solidFill>
            <a:schemeClr val="accent1"/>
          </a:solidFill>
          <a:ln/>
        </p:spPr>
      </p:sp>
      <p:pic>
        <p:nvPicPr>
          <p:cNvPr id="14" name="Image 1" descr="C:\Users\stella\AppData\Local\Temp\claude\C--Users-stella-Desktop-erledigt\43329c91-2f5f-4919-bcab-c0957ad438dc\scratchpad\decks\icons\check-ink.png">    </p:cNvPr>
          <p:cNvPicPr>
            <a:picLocks noChangeAspect="1"/>
          </p:cNvPicPr>
          <p:nvPr/>
        </p:nvPicPr>
        <p:blipFill>
          <a:blip r:embed="rId2"/>
          <a:stretch>
            <a:fillRect/>
          </a:stretch>
        </p:blipFill>
        <p:spPr>
          <a:xfrm>
            <a:off x="708660" y="4922291"/>
            <a:ext cx="137160" cy="137160"/>
          </a:xfrm>
          <a:prstGeom prst="rect">
            <a:avLst/>
          </a:prstGeom>
        </p:spPr>
      </p:pic>
      <p:sp>
        <p:nvSpPr>
          <p:cNvPr id="15" name="Text 11"/>
          <p:cNvSpPr txBox="1"/>
          <p:nvPr/>
        </p:nvSpPr>
        <p:spPr>
          <a:xfrm>
            <a:off x="1097280" y="4820437"/>
            <a:ext cx="4800600" cy="386588"/>
          </a:xfrm>
          <a:prstGeom prst="rect">
            <a:avLst/>
          </a:prstGeom>
          <a:noFill/>
          <a:ln/>
        </p:spPr>
        <p:txBody>
          <a:bodyPr wrap="square" lIns="0" tIns="0" rIns="0" bIns="0" rtlCol="0" anchor="t"/>
          <a:lstStyle/>
          <a:p>
            <a:pPr indent="0" marL="0">
              <a:lnSpc>
                <a:spcPct val="100000"/>
              </a:lnSpc>
              <a:buNone/>
            </a:pPr>
            <a:r>
              <a:rPr lang="en-US" sz="2200" dirty="0">
                <a:solidFill>
                  <a:schemeClr val="tx1"/>
                </a:solidFill>
              </a:rPr>
              <a:t>Prüft Pflichtangaben, Summen, Steuer</a:t>
            </a:r>
            <a:endParaRPr lang="en-US" sz="2200" dirty="0"/>
          </a:p>
        </p:txBody>
      </p:sp>
      <p:sp>
        <p:nvSpPr>
          <p:cNvPr id="16" name="Shape 12"/>
          <p:cNvSpPr/>
          <p:nvPr/>
        </p:nvSpPr>
        <p:spPr>
          <a:xfrm>
            <a:off x="640080" y="5395747"/>
            <a:ext cx="274320" cy="274320"/>
          </a:xfrm>
          <a:prstGeom prst="ellipse">
            <a:avLst/>
          </a:prstGeom>
          <a:solidFill>
            <a:schemeClr val="accent1"/>
          </a:solidFill>
          <a:ln/>
        </p:spPr>
      </p:sp>
      <p:pic>
        <p:nvPicPr>
          <p:cNvPr id="17" name="Image 2" descr="C:\Users\stella\AppData\Local\Temp\claude\C--Users-stella-Desktop-erledigt\43329c91-2f5f-4919-bcab-c0957ad438dc\scratchpad\decks\icons\check-ink.png">    </p:cNvPr>
          <p:cNvPicPr>
            <a:picLocks noChangeAspect="1"/>
          </p:cNvPicPr>
          <p:nvPr/>
        </p:nvPicPr>
        <p:blipFill>
          <a:blip r:embed="rId3"/>
          <a:stretch>
            <a:fillRect/>
          </a:stretch>
        </p:blipFill>
        <p:spPr>
          <a:xfrm>
            <a:off x="708660" y="5464327"/>
            <a:ext cx="137160" cy="137160"/>
          </a:xfrm>
          <a:prstGeom prst="rect">
            <a:avLst/>
          </a:prstGeom>
        </p:spPr>
      </p:pic>
      <p:sp>
        <p:nvSpPr>
          <p:cNvPr id="18" name="Text 13"/>
          <p:cNvSpPr txBox="1"/>
          <p:nvPr/>
        </p:nvSpPr>
        <p:spPr>
          <a:xfrm>
            <a:off x="1097280" y="5362473"/>
            <a:ext cx="4800600" cy="386588"/>
          </a:xfrm>
          <a:prstGeom prst="rect">
            <a:avLst/>
          </a:prstGeom>
          <a:noFill/>
          <a:ln/>
        </p:spPr>
        <p:txBody>
          <a:bodyPr wrap="square" lIns="0" tIns="0" rIns="0" bIns="0" rtlCol="0" anchor="t"/>
          <a:lstStyle/>
          <a:p>
            <a:pPr indent="0" marL="0">
              <a:lnSpc>
                <a:spcPct val="100000"/>
              </a:lnSpc>
              <a:buNone/>
            </a:pPr>
            <a:r>
              <a:rPr lang="en-US" sz="2200" dirty="0">
                <a:solidFill>
                  <a:schemeClr val="tx1"/>
                </a:solidFill>
              </a:rPr>
              <a:t>Meldet Fehler mit Hinweis</a:t>
            </a:r>
            <a:endParaRPr lang="en-US" sz="2200" dirty="0"/>
          </a:p>
        </p:txBody>
      </p:sp>
      <p:sp>
        <p:nvSpPr>
          <p:cNvPr id="19" name="Bildschirmfoto Rahmen"/>
          <p:cNvSpPr/>
          <p:nvPr/>
        </p:nvSpPr>
        <p:spPr>
          <a:xfrm>
            <a:off x="6355080" y="881439"/>
            <a:ext cx="5196535" cy="4866522"/>
          </a:xfrm>
          <a:prstGeom prst="roundRect">
            <a:avLst>
              <a:gd name="adj" fmla="val 3382"/>
            </a:avLst>
          </a:prstGeom>
          <a:solidFill>
            <a:schemeClr val="bg2"/>
          </a:solidFill>
          <a:ln w="9525">
            <a:solidFill>
              <a:schemeClr val="accent2"/>
            </a:solidFill>
            <a:prstDash val="solid"/>
          </a:ln>
          <a:effectLst>
            <a:outerShdw sx="100000" sy="100000" kx="0" ky="0" algn="bl" rotWithShape="0" blurRad="127000" dist="38100" dir="5400000">
              <a:srgbClr val="000000">
                <a:alpha val="14000"/>
              </a:srgbClr>
            </a:outerShdw>
          </a:effectLst>
        </p:spPr>
      </p:sp>
      <p:pic>
        <p:nvPicPr>
          <p:cNvPr id="20" name="Bildschirmfoto" descr="Bildschirmfoto aus HeyButler: beleg-erkannt">    </p:cNvPr>
          <p:cNvPicPr>
            <a:picLocks noChangeAspect="1"/>
          </p:cNvPicPr>
          <p:nvPr/>
        </p:nvPicPr>
        <p:blipFill>
          <a:blip r:embed="rId4"/>
          <a:stretch>
            <a:fillRect/>
          </a:stretch>
        </p:blipFill>
        <p:spPr>
          <a:xfrm>
            <a:off x="6446520" y="972879"/>
            <a:ext cx="5013655" cy="4683642"/>
          </a:xfrm>
          <a:prstGeom prst="rect">
            <a:avLst/>
          </a:prstGeom>
        </p:spPr>
      </p:pic>
      <p:pic>
        <p:nvPicPr>
          <p:cNvPr id="21" name="Image 4" descr="C:\Users\stella\AppData\Local\Temp\claude\C--Users-stella-Desktop-erledigt\43329c91-2f5f-4919-bcab-c0957ad438dc\scratchpad\decks\brand\butler-96.png">    </p:cNvPr>
          <p:cNvPicPr>
            <a:picLocks noChangeAspect="1"/>
          </p:cNvPicPr>
          <p:nvPr/>
        </p:nvPicPr>
        <p:blipFill>
          <a:blip r:embed="rId5"/>
          <a:stretch>
            <a:fillRect/>
          </a:stretch>
        </p:blipFill>
        <p:spPr>
          <a:xfrm>
            <a:off x="640080" y="6358573"/>
            <a:ext cx="174625" cy="174625"/>
          </a:xfrm>
          <a:prstGeom prst="rect">
            <a:avLst/>
          </a:prstGeom>
        </p:spPr>
      </p:pic>
      <p:sp>
        <p:nvSpPr>
          <p:cNvPr id="22" name="Text 15"/>
          <p:cNvSpPr txBox="1"/>
          <p:nvPr/>
        </p:nvSpPr>
        <p:spPr>
          <a:xfrm>
            <a:off x="887857" y="6355080"/>
            <a:ext cx="3657600" cy="181610"/>
          </a:xfrm>
          <a:prstGeom prst="rect">
            <a:avLst/>
          </a:prstGeom>
          <a:noFill/>
          <a:ln/>
        </p:spPr>
        <p:txBody>
          <a:bodyPr wrap="square" lIns="0" tIns="0" rIns="0" bIns="0" rtlCol="0" anchor="ctr"/>
          <a:lstStyle/>
          <a:p>
            <a:pPr indent="0" marL="0">
              <a:lnSpc>
                <a:spcPct val="100000"/>
              </a:lnSpc>
              <a:buNone/>
            </a:pPr>
            <a:r>
              <a:rPr lang="en-US" sz="1100" dirty="0">
                <a:solidFill>
                  <a:schemeClr val="tx1"/>
                </a:solidFill>
              </a:rPr>
              <a:t>Hey</a:t>
            </a:r>
            <a:pPr indent="0" marL="0">
              <a:lnSpc>
                <a:spcPct val="100000"/>
              </a:lnSpc>
              <a:buNone/>
            </a:pPr>
            <a:r>
              <a:rPr lang="en-US" sz="1100" b="1" dirty="0">
                <a:solidFill>
                  <a:schemeClr val="tx1"/>
                </a:solidFill>
              </a:rPr>
              <a:t>Butler</a:t>
            </a:r>
            <a:endParaRPr lang="en-US" sz="1100" dirty="0"/>
          </a:p>
        </p:txBody>
      </p:sp>
      <p:sp>
        <p:nvSpPr>
          <p:cNvPr id="23" name="Text 16"/>
          <p:cNvSpPr txBox="1"/>
          <p:nvPr/>
        </p:nvSpPr>
        <p:spPr>
          <a:xfrm>
            <a:off x="1874520" y="6355080"/>
            <a:ext cx="6400800" cy="182880"/>
          </a:xfrm>
          <a:prstGeom prst="rect">
            <a:avLst/>
          </a:prstGeom>
          <a:noFill/>
          <a:ln/>
        </p:spPr>
        <p:txBody>
          <a:bodyPr wrap="square" lIns="0" tIns="0" rIns="0" bIns="0" rtlCol="0" anchor="ctr"/>
          <a:lstStyle/>
          <a:p>
            <a:pPr indent="0" marL="0">
              <a:lnSpc>
                <a:spcPct val="100000"/>
              </a:lnSpc>
              <a:buNone/>
            </a:pPr>
            <a:r>
              <a:rPr lang="en-US" sz="1000" dirty="0">
                <a:solidFill>
                  <a:schemeClr val="accent5"/>
                </a:solidFill>
              </a:rPr>
              <a:t>HeyButler im Alltag</a:t>
            </a:r>
            <a:endParaRPr lang="en-US" sz="1000" dirty="0"/>
          </a:p>
        </p:txBody>
      </p:sp>
      <p:sp>
        <p:nvSpPr>
          <p:cNvPr id="24" name="Text 17"/>
          <p:cNvSpPr txBox="1"/>
          <p:nvPr/>
        </p:nvSpPr>
        <p:spPr>
          <a:xfrm>
            <a:off x="10637215" y="6355080"/>
            <a:ext cx="914400" cy="182880"/>
          </a:xfrm>
          <a:prstGeom prst="rect">
            <a:avLst/>
          </a:prstGeom>
          <a:noFill/>
          <a:ln/>
        </p:spPr>
        <p:txBody>
          <a:bodyPr wrap="square" lIns="0" tIns="0" rIns="0" bIns="0" rtlCol="0" anchor="ctr"/>
          <a:lstStyle/>
          <a:p>
            <a:pPr algn="r" indent="0" marL="0">
              <a:lnSpc>
                <a:spcPct val="100000"/>
              </a:lnSpc>
              <a:buNone/>
            </a:pPr>
            <a:r>
              <a:rPr lang="en-US" sz="1000" dirty="0">
                <a:solidFill>
                  <a:schemeClr val="accent5"/>
                </a:solidFill>
              </a:rPr>
              <a:t>12</a:t>
            </a:r>
            <a:endParaRPr lang="en-US" sz="10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Shape 0"/>
          <p:cNvSpPr/>
          <p:nvPr/>
        </p:nvSpPr>
        <p:spPr>
          <a:xfrm>
            <a:off x="640080" y="548640"/>
            <a:ext cx="1513332" cy="292608"/>
          </a:xfrm>
          <a:prstGeom prst="roundRect">
            <a:avLst>
              <a:gd name="adj" fmla="val 50000"/>
            </a:avLst>
          </a:prstGeom>
          <a:solidFill>
            <a:schemeClr val="accent4"/>
          </a:solidFill>
          <a:ln/>
        </p:spPr>
      </p:sp>
      <p:sp>
        <p:nvSpPr>
          <p:cNvPr id="3" name="Text 1"/>
          <p:cNvSpPr txBox="1"/>
          <p:nvPr/>
        </p:nvSpPr>
        <p:spPr>
          <a:xfrm>
            <a:off x="640080" y="548640"/>
            <a:ext cx="1513332" cy="292608"/>
          </a:xfrm>
          <a:prstGeom prst="rect">
            <a:avLst/>
          </a:prstGeom>
          <a:noFill/>
          <a:ln/>
        </p:spPr>
        <p:txBody>
          <a:bodyPr wrap="square" lIns="0" tIns="0" rIns="0" bIns="0" rtlCol="0" anchor="ctr"/>
          <a:lstStyle/>
          <a:p>
            <a:pPr algn="ctr" indent="0" marL="0">
              <a:lnSpc>
                <a:spcPct val="100000"/>
              </a:lnSpc>
              <a:buNone/>
            </a:pPr>
            <a:r>
              <a:rPr lang="en-US" sz="1100" b="1" spc="100" kern="0" dirty="0">
                <a:solidFill>
                  <a:schemeClr val="tx1"/>
                </a:solidFill>
              </a:rPr>
              <a:t>ALLE BRANCHEN</a:t>
            </a:r>
            <a:endParaRPr lang="en-US" sz="1100" dirty="0"/>
          </a:p>
        </p:txBody>
      </p:sp>
      <p:sp>
        <p:nvSpPr>
          <p:cNvPr id="4" name="Text 2"/>
          <p:cNvSpPr txBox="1"/>
          <p:nvPr/>
        </p:nvSpPr>
        <p:spPr>
          <a:xfrm>
            <a:off x="640080" y="1097280"/>
            <a:ext cx="5257800" cy="1051560"/>
          </a:xfrm>
          <a:prstGeom prst="rect">
            <a:avLst/>
          </a:prstGeom>
          <a:noFill/>
          <a:ln/>
        </p:spPr>
        <p:txBody>
          <a:bodyPr wrap="square" lIns="0" tIns="0" rIns="0" bIns="0" rtlCol="0" anchor="t"/>
          <a:lstStyle/>
          <a:p>
            <a:pPr indent="0" marL="0">
              <a:lnSpc>
                <a:spcPct val="95000"/>
              </a:lnSpc>
              <a:buNone/>
            </a:pPr>
            <a:r>
              <a:rPr lang="en-US" sz="3800" b="1" dirty="0">
                <a:solidFill>
                  <a:schemeClr val="tx1"/>
                </a:solidFill>
              </a:rPr>
              <a:t>Antwort schreiben</a:t>
            </a:r>
            <a:endParaRPr lang="en-US" sz="3800" dirty="0"/>
          </a:p>
        </p:txBody>
      </p:sp>
      <p:sp>
        <p:nvSpPr>
          <p:cNvPr id="5" name="Text 3"/>
          <p:cNvSpPr txBox="1"/>
          <p:nvPr/>
        </p:nvSpPr>
        <p:spPr>
          <a:xfrm>
            <a:off x="640080" y="2068093"/>
            <a:ext cx="5257800" cy="256032"/>
          </a:xfrm>
          <a:prstGeom prst="rect">
            <a:avLst/>
          </a:prstGeom>
          <a:noFill/>
          <a:ln/>
        </p:spPr>
        <p:txBody>
          <a:bodyPr wrap="square" lIns="0" tIns="0" rIns="0" bIns="0" rtlCol="0" anchor="t"/>
          <a:lstStyle/>
          <a:p>
            <a:pPr indent="0" marL="0">
              <a:lnSpc>
                <a:spcPct val="100000"/>
              </a:lnSpc>
              <a:buNone/>
            </a:pPr>
            <a:r>
              <a:rPr lang="en-US" sz="1100" b="1" spc="100" kern="0" dirty="0">
                <a:solidFill>
                  <a:schemeClr val="accent5"/>
                </a:solidFill>
              </a:rPr>
              <a:t>DU SAGST</a:t>
            </a:r>
            <a:endParaRPr lang="en-US" sz="1100" dirty="0"/>
          </a:p>
        </p:txBody>
      </p:sp>
      <p:sp>
        <p:nvSpPr>
          <p:cNvPr id="6" name="Shape 4"/>
          <p:cNvSpPr/>
          <p:nvPr/>
        </p:nvSpPr>
        <p:spPr>
          <a:xfrm>
            <a:off x="640080" y="2397277"/>
            <a:ext cx="5257800" cy="1078484"/>
          </a:xfrm>
          <a:prstGeom prst="roundRect">
            <a:avLst>
              <a:gd name="adj" fmla="val 20349"/>
            </a:avLst>
          </a:prstGeom>
          <a:solidFill>
            <a:schemeClr val="tx1"/>
          </a:solidFill>
          <a:ln/>
        </p:spPr>
      </p:sp>
      <p:sp>
        <p:nvSpPr>
          <p:cNvPr id="7" name="Shape 5"/>
          <p:cNvSpPr/>
          <p:nvPr/>
        </p:nvSpPr>
        <p:spPr>
          <a:xfrm flipV="1">
            <a:off x="960120" y="3466617"/>
            <a:ext cx="292608" cy="237744"/>
          </a:xfrm>
          <a:prstGeom prst="rtTriangle">
            <a:avLst/>
          </a:prstGeom>
          <a:solidFill>
            <a:srgbClr val="16181D"/>
          </a:solidFill>
          <a:ln/>
        </p:spPr>
      </p:sp>
      <p:sp>
        <p:nvSpPr>
          <p:cNvPr id="8" name="Text 6"/>
          <p:cNvSpPr txBox="1"/>
          <p:nvPr/>
        </p:nvSpPr>
        <p:spPr>
          <a:xfrm>
            <a:off x="896112" y="2397277"/>
            <a:ext cx="4745736" cy="1078484"/>
          </a:xfrm>
          <a:prstGeom prst="rect">
            <a:avLst/>
          </a:prstGeom>
          <a:noFill/>
          <a:ln/>
        </p:spPr>
        <p:txBody>
          <a:bodyPr wrap="square" lIns="0" tIns="0" rIns="0" bIns="0" rtlCol="0" anchor="ctr"/>
          <a:lstStyle/>
          <a:p>
            <a:pPr indent="0" marL="0">
              <a:lnSpc>
                <a:spcPct val="100000"/>
              </a:lnSpc>
              <a:buNone/>
            </a:pPr>
            <a:r>
              <a:rPr lang="en-US" sz="2300" b="1" dirty="0">
                <a:solidFill>
                  <a:schemeClr val="bg1"/>
                </a:solidFill>
              </a:rPr>
              <a:t>„Schreib Krämer, dass sich die Lieferung um eine Woche verschiebt.“</a:t>
            </a:r>
            <a:endParaRPr lang="en-US" sz="2300" dirty="0"/>
          </a:p>
        </p:txBody>
      </p:sp>
      <p:sp>
        <p:nvSpPr>
          <p:cNvPr id="9" name="Text 7"/>
          <p:cNvSpPr txBox="1"/>
          <p:nvPr/>
        </p:nvSpPr>
        <p:spPr>
          <a:xfrm>
            <a:off x="640080" y="3850665"/>
            <a:ext cx="5257800" cy="256032"/>
          </a:xfrm>
          <a:prstGeom prst="rect">
            <a:avLst/>
          </a:prstGeom>
          <a:noFill/>
          <a:ln/>
        </p:spPr>
        <p:txBody>
          <a:bodyPr wrap="square" lIns="0" tIns="0" rIns="0" bIns="0" rtlCol="0" anchor="t"/>
          <a:lstStyle/>
          <a:p>
            <a:pPr indent="0" marL="0">
              <a:lnSpc>
                <a:spcPct val="100000"/>
              </a:lnSpc>
              <a:buNone/>
            </a:pPr>
            <a:r>
              <a:rPr lang="en-US" sz="1100" b="1" spc="100" kern="0" dirty="0">
                <a:solidFill>
                  <a:schemeClr val="accent5"/>
                </a:solidFill>
              </a:rPr>
              <a:t>DER BUTLER</a:t>
            </a:r>
            <a:endParaRPr lang="en-US" sz="1100" dirty="0"/>
          </a:p>
        </p:txBody>
      </p:sp>
      <p:sp>
        <p:nvSpPr>
          <p:cNvPr id="10" name="Shape 8"/>
          <p:cNvSpPr/>
          <p:nvPr/>
        </p:nvSpPr>
        <p:spPr>
          <a:xfrm>
            <a:off x="640080" y="4249699"/>
            <a:ext cx="274320" cy="274320"/>
          </a:xfrm>
          <a:prstGeom prst="ellipse">
            <a:avLst/>
          </a:prstGeom>
          <a:solidFill>
            <a:schemeClr val="accent1"/>
          </a:solidFill>
          <a:ln/>
        </p:spPr>
      </p:sp>
      <p:pic>
        <p:nvPicPr>
          <p:cNvPr id="11" name="Image 0" descr="C:\Users\stella\AppData\Local\Temp\claude\C--Users-stella-Desktop-erledigt\43329c91-2f5f-4919-bcab-c0957ad438dc\scratchpad\decks\icons\check-ink.png">    </p:cNvPr>
          <p:cNvPicPr>
            <a:picLocks noChangeAspect="1"/>
          </p:cNvPicPr>
          <p:nvPr/>
        </p:nvPicPr>
        <p:blipFill>
          <a:blip r:embed="rId1"/>
          <a:stretch>
            <a:fillRect/>
          </a:stretch>
        </p:blipFill>
        <p:spPr>
          <a:xfrm>
            <a:off x="708660" y="4318279"/>
            <a:ext cx="137160" cy="137160"/>
          </a:xfrm>
          <a:prstGeom prst="rect">
            <a:avLst/>
          </a:prstGeom>
        </p:spPr>
      </p:pic>
      <p:sp>
        <p:nvSpPr>
          <p:cNvPr id="12" name="Text 9"/>
          <p:cNvSpPr txBox="1"/>
          <p:nvPr/>
        </p:nvSpPr>
        <p:spPr>
          <a:xfrm>
            <a:off x="1097280" y="4216425"/>
            <a:ext cx="4800600" cy="386588"/>
          </a:xfrm>
          <a:prstGeom prst="rect">
            <a:avLst/>
          </a:prstGeom>
          <a:noFill/>
          <a:ln/>
        </p:spPr>
        <p:txBody>
          <a:bodyPr wrap="square" lIns="0" tIns="0" rIns="0" bIns="0" rtlCol="0" anchor="t"/>
          <a:lstStyle/>
          <a:p>
            <a:pPr indent="0" marL="0">
              <a:lnSpc>
                <a:spcPct val="100000"/>
              </a:lnSpc>
              <a:buNone/>
            </a:pPr>
            <a:r>
              <a:rPr lang="en-US" sz="2200" dirty="0">
                <a:solidFill>
                  <a:schemeClr val="tx1"/>
                </a:solidFill>
              </a:rPr>
              <a:t>Entwurf mit Fakten aus der Ablage</a:t>
            </a:r>
            <a:endParaRPr lang="en-US" sz="2200" dirty="0"/>
          </a:p>
        </p:txBody>
      </p:sp>
      <p:sp>
        <p:nvSpPr>
          <p:cNvPr id="13" name="Shape 10"/>
          <p:cNvSpPr/>
          <p:nvPr/>
        </p:nvSpPr>
        <p:spPr>
          <a:xfrm>
            <a:off x="640080" y="4791735"/>
            <a:ext cx="274320" cy="274320"/>
          </a:xfrm>
          <a:prstGeom prst="ellipse">
            <a:avLst/>
          </a:prstGeom>
          <a:solidFill>
            <a:schemeClr val="accent1"/>
          </a:solidFill>
          <a:ln/>
        </p:spPr>
      </p:sp>
      <p:pic>
        <p:nvPicPr>
          <p:cNvPr id="14" name="Image 1" descr="C:\Users\stella\AppData\Local\Temp\claude\C--Users-stella-Desktop-erledigt\43329c91-2f5f-4919-bcab-c0957ad438dc\scratchpad\decks\icons\check-ink.png">    </p:cNvPr>
          <p:cNvPicPr>
            <a:picLocks noChangeAspect="1"/>
          </p:cNvPicPr>
          <p:nvPr/>
        </p:nvPicPr>
        <p:blipFill>
          <a:blip r:embed="rId2"/>
          <a:stretch>
            <a:fillRect/>
          </a:stretch>
        </p:blipFill>
        <p:spPr>
          <a:xfrm>
            <a:off x="708660" y="4860315"/>
            <a:ext cx="137160" cy="137160"/>
          </a:xfrm>
          <a:prstGeom prst="rect">
            <a:avLst/>
          </a:prstGeom>
        </p:spPr>
      </p:pic>
      <p:sp>
        <p:nvSpPr>
          <p:cNvPr id="15" name="Text 11"/>
          <p:cNvSpPr txBox="1"/>
          <p:nvPr/>
        </p:nvSpPr>
        <p:spPr>
          <a:xfrm>
            <a:off x="1097280" y="4758461"/>
            <a:ext cx="4800600" cy="386588"/>
          </a:xfrm>
          <a:prstGeom prst="rect">
            <a:avLst/>
          </a:prstGeom>
          <a:noFill/>
          <a:ln/>
        </p:spPr>
        <p:txBody>
          <a:bodyPr wrap="square" lIns="0" tIns="0" rIns="0" bIns="0" rtlCol="0" anchor="t"/>
          <a:lstStyle/>
          <a:p>
            <a:pPr indent="0" marL="0">
              <a:lnSpc>
                <a:spcPct val="100000"/>
              </a:lnSpc>
              <a:buNone/>
            </a:pPr>
            <a:r>
              <a:rPr lang="en-US" sz="2200" dirty="0">
                <a:solidFill>
                  <a:schemeClr val="tx1"/>
                </a:solidFill>
              </a:rPr>
              <a:t>In Deinem Ton, Du oder Sie</a:t>
            </a:r>
            <a:endParaRPr lang="en-US" sz="2200" dirty="0"/>
          </a:p>
        </p:txBody>
      </p:sp>
      <p:sp>
        <p:nvSpPr>
          <p:cNvPr id="16" name="Shape 12"/>
          <p:cNvSpPr/>
          <p:nvPr/>
        </p:nvSpPr>
        <p:spPr>
          <a:xfrm>
            <a:off x="640080" y="5333771"/>
            <a:ext cx="274320" cy="274320"/>
          </a:xfrm>
          <a:prstGeom prst="ellipse">
            <a:avLst/>
          </a:prstGeom>
          <a:solidFill>
            <a:schemeClr val="accent1"/>
          </a:solidFill>
          <a:ln/>
        </p:spPr>
      </p:sp>
      <p:pic>
        <p:nvPicPr>
          <p:cNvPr id="17" name="Image 2" descr="C:\Users\stella\AppData\Local\Temp\claude\C--Users-stella-Desktop-erledigt\43329c91-2f5f-4919-bcab-c0957ad438dc\scratchpad\decks\icons\check-ink.png">    </p:cNvPr>
          <p:cNvPicPr>
            <a:picLocks noChangeAspect="1"/>
          </p:cNvPicPr>
          <p:nvPr/>
        </p:nvPicPr>
        <p:blipFill>
          <a:blip r:embed="rId3"/>
          <a:stretch>
            <a:fillRect/>
          </a:stretch>
        </p:blipFill>
        <p:spPr>
          <a:xfrm>
            <a:off x="708660" y="5402351"/>
            <a:ext cx="137160" cy="137160"/>
          </a:xfrm>
          <a:prstGeom prst="rect">
            <a:avLst/>
          </a:prstGeom>
        </p:spPr>
      </p:pic>
      <p:sp>
        <p:nvSpPr>
          <p:cNvPr id="18" name="Text 13"/>
          <p:cNvSpPr txBox="1"/>
          <p:nvPr/>
        </p:nvSpPr>
        <p:spPr>
          <a:xfrm>
            <a:off x="1097280" y="5300497"/>
            <a:ext cx="4800600" cy="386588"/>
          </a:xfrm>
          <a:prstGeom prst="rect">
            <a:avLst/>
          </a:prstGeom>
          <a:noFill/>
          <a:ln/>
        </p:spPr>
        <p:txBody>
          <a:bodyPr wrap="square" lIns="0" tIns="0" rIns="0" bIns="0" rtlCol="0" anchor="t"/>
          <a:lstStyle/>
          <a:p>
            <a:pPr indent="0" marL="0">
              <a:lnSpc>
                <a:spcPct val="100000"/>
              </a:lnSpc>
              <a:buNone/>
            </a:pPr>
            <a:r>
              <a:rPr lang="en-US" sz="2200" dirty="0">
                <a:solidFill>
                  <a:schemeClr val="tx1"/>
                </a:solidFill>
              </a:rPr>
              <a:t>Als Mail-Entwurf, Senden nach OK</a:t>
            </a:r>
            <a:endParaRPr lang="en-US" sz="2200" dirty="0"/>
          </a:p>
        </p:txBody>
      </p:sp>
      <p:sp>
        <p:nvSpPr>
          <p:cNvPr id="19" name="Bildschirmfoto Rahmen"/>
          <p:cNvSpPr/>
          <p:nvPr/>
        </p:nvSpPr>
        <p:spPr>
          <a:xfrm>
            <a:off x="6355080" y="881439"/>
            <a:ext cx="5196535" cy="4866522"/>
          </a:xfrm>
          <a:prstGeom prst="roundRect">
            <a:avLst>
              <a:gd name="adj" fmla="val 3382"/>
            </a:avLst>
          </a:prstGeom>
          <a:solidFill>
            <a:schemeClr val="bg2"/>
          </a:solidFill>
          <a:ln w="9525">
            <a:solidFill>
              <a:schemeClr val="accent2"/>
            </a:solidFill>
            <a:prstDash val="solid"/>
          </a:ln>
          <a:effectLst>
            <a:outerShdw sx="100000" sy="100000" kx="0" ky="0" algn="bl" rotWithShape="0" blurRad="127000" dist="38100" dir="5400000">
              <a:srgbClr val="000000">
                <a:alpha val="14000"/>
              </a:srgbClr>
            </a:outerShdw>
          </a:effectLst>
        </p:spPr>
      </p:sp>
      <p:pic>
        <p:nvPicPr>
          <p:cNvPr id="20" name="Bildschirmfoto" descr="Bildschirmfoto aus HeyButler: brief-entwurf">    </p:cNvPr>
          <p:cNvPicPr>
            <a:picLocks noChangeAspect="1"/>
          </p:cNvPicPr>
          <p:nvPr/>
        </p:nvPicPr>
        <p:blipFill>
          <a:blip r:embed="rId4"/>
          <a:stretch>
            <a:fillRect/>
          </a:stretch>
        </p:blipFill>
        <p:spPr>
          <a:xfrm>
            <a:off x="6446520" y="972879"/>
            <a:ext cx="5013655" cy="4683642"/>
          </a:xfrm>
          <a:prstGeom prst="rect">
            <a:avLst/>
          </a:prstGeom>
        </p:spPr>
      </p:pic>
      <p:pic>
        <p:nvPicPr>
          <p:cNvPr id="21" name="Image 4" descr="C:\Users\stella\AppData\Local\Temp\claude\C--Users-stella-Desktop-erledigt\43329c91-2f5f-4919-bcab-c0957ad438dc\scratchpad\decks\brand\butler-96.png">    </p:cNvPr>
          <p:cNvPicPr>
            <a:picLocks noChangeAspect="1"/>
          </p:cNvPicPr>
          <p:nvPr/>
        </p:nvPicPr>
        <p:blipFill>
          <a:blip r:embed="rId5"/>
          <a:stretch>
            <a:fillRect/>
          </a:stretch>
        </p:blipFill>
        <p:spPr>
          <a:xfrm>
            <a:off x="640080" y="6358573"/>
            <a:ext cx="174625" cy="174625"/>
          </a:xfrm>
          <a:prstGeom prst="rect">
            <a:avLst/>
          </a:prstGeom>
        </p:spPr>
      </p:pic>
      <p:sp>
        <p:nvSpPr>
          <p:cNvPr id="22" name="Text 15"/>
          <p:cNvSpPr txBox="1"/>
          <p:nvPr/>
        </p:nvSpPr>
        <p:spPr>
          <a:xfrm>
            <a:off x="887857" y="6355080"/>
            <a:ext cx="3657600" cy="181610"/>
          </a:xfrm>
          <a:prstGeom prst="rect">
            <a:avLst/>
          </a:prstGeom>
          <a:noFill/>
          <a:ln/>
        </p:spPr>
        <p:txBody>
          <a:bodyPr wrap="square" lIns="0" tIns="0" rIns="0" bIns="0" rtlCol="0" anchor="ctr"/>
          <a:lstStyle/>
          <a:p>
            <a:pPr indent="0" marL="0">
              <a:lnSpc>
                <a:spcPct val="100000"/>
              </a:lnSpc>
              <a:buNone/>
            </a:pPr>
            <a:r>
              <a:rPr lang="en-US" sz="1100" dirty="0">
                <a:solidFill>
                  <a:schemeClr val="tx1"/>
                </a:solidFill>
              </a:rPr>
              <a:t>Hey</a:t>
            </a:r>
            <a:pPr indent="0" marL="0">
              <a:lnSpc>
                <a:spcPct val="100000"/>
              </a:lnSpc>
              <a:buNone/>
            </a:pPr>
            <a:r>
              <a:rPr lang="en-US" sz="1100" b="1" dirty="0">
                <a:solidFill>
                  <a:schemeClr val="tx1"/>
                </a:solidFill>
              </a:rPr>
              <a:t>Butler</a:t>
            </a:r>
            <a:endParaRPr lang="en-US" sz="1100" dirty="0"/>
          </a:p>
        </p:txBody>
      </p:sp>
      <p:sp>
        <p:nvSpPr>
          <p:cNvPr id="23" name="Text 16"/>
          <p:cNvSpPr txBox="1"/>
          <p:nvPr/>
        </p:nvSpPr>
        <p:spPr>
          <a:xfrm>
            <a:off x="1874520" y="6355080"/>
            <a:ext cx="6400800" cy="182880"/>
          </a:xfrm>
          <a:prstGeom prst="rect">
            <a:avLst/>
          </a:prstGeom>
          <a:noFill/>
          <a:ln/>
        </p:spPr>
        <p:txBody>
          <a:bodyPr wrap="square" lIns="0" tIns="0" rIns="0" bIns="0" rtlCol="0" anchor="ctr"/>
          <a:lstStyle/>
          <a:p>
            <a:pPr indent="0" marL="0">
              <a:lnSpc>
                <a:spcPct val="100000"/>
              </a:lnSpc>
              <a:buNone/>
            </a:pPr>
            <a:r>
              <a:rPr lang="en-US" sz="1000" dirty="0">
                <a:solidFill>
                  <a:schemeClr val="accent5"/>
                </a:solidFill>
              </a:rPr>
              <a:t>HeyButler im Alltag</a:t>
            </a:r>
            <a:endParaRPr lang="en-US" sz="1000" dirty="0"/>
          </a:p>
        </p:txBody>
      </p:sp>
      <p:sp>
        <p:nvSpPr>
          <p:cNvPr id="24" name="Text 17"/>
          <p:cNvSpPr txBox="1"/>
          <p:nvPr/>
        </p:nvSpPr>
        <p:spPr>
          <a:xfrm>
            <a:off x="10637215" y="6355080"/>
            <a:ext cx="914400" cy="182880"/>
          </a:xfrm>
          <a:prstGeom prst="rect">
            <a:avLst/>
          </a:prstGeom>
          <a:noFill/>
          <a:ln/>
        </p:spPr>
        <p:txBody>
          <a:bodyPr wrap="square" lIns="0" tIns="0" rIns="0" bIns="0" rtlCol="0" anchor="ctr"/>
          <a:lstStyle/>
          <a:p>
            <a:pPr algn="r" indent="0" marL="0">
              <a:lnSpc>
                <a:spcPct val="100000"/>
              </a:lnSpc>
              <a:buNone/>
            </a:pPr>
            <a:r>
              <a:rPr lang="en-US" sz="1000" dirty="0">
                <a:solidFill>
                  <a:schemeClr val="accent5"/>
                </a:solidFill>
              </a:rPr>
              <a:t>13</a:t>
            </a:r>
            <a:endParaRPr lang="en-US" sz="10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Shape 0"/>
          <p:cNvSpPr/>
          <p:nvPr/>
        </p:nvSpPr>
        <p:spPr>
          <a:xfrm>
            <a:off x="640080" y="548640"/>
            <a:ext cx="1513332" cy="292608"/>
          </a:xfrm>
          <a:prstGeom prst="roundRect">
            <a:avLst>
              <a:gd name="adj" fmla="val 50000"/>
            </a:avLst>
          </a:prstGeom>
          <a:solidFill>
            <a:schemeClr val="accent4"/>
          </a:solidFill>
          <a:ln/>
        </p:spPr>
      </p:sp>
      <p:sp>
        <p:nvSpPr>
          <p:cNvPr id="3" name="Text 1"/>
          <p:cNvSpPr txBox="1"/>
          <p:nvPr/>
        </p:nvSpPr>
        <p:spPr>
          <a:xfrm>
            <a:off x="640080" y="548640"/>
            <a:ext cx="1513332" cy="292608"/>
          </a:xfrm>
          <a:prstGeom prst="rect">
            <a:avLst/>
          </a:prstGeom>
          <a:noFill/>
          <a:ln/>
        </p:spPr>
        <p:txBody>
          <a:bodyPr wrap="square" lIns="0" tIns="0" rIns="0" bIns="0" rtlCol="0" anchor="ctr"/>
          <a:lstStyle/>
          <a:p>
            <a:pPr algn="ctr" indent="0" marL="0">
              <a:lnSpc>
                <a:spcPct val="100000"/>
              </a:lnSpc>
              <a:buNone/>
            </a:pPr>
            <a:r>
              <a:rPr lang="en-US" sz="1100" b="1" spc="100" kern="0" dirty="0">
                <a:solidFill>
                  <a:schemeClr val="tx1"/>
                </a:solidFill>
              </a:rPr>
              <a:t>ALLE BRANCHEN</a:t>
            </a:r>
            <a:endParaRPr lang="en-US" sz="1100" dirty="0"/>
          </a:p>
        </p:txBody>
      </p:sp>
      <p:sp>
        <p:nvSpPr>
          <p:cNvPr id="4" name="Text 2"/>
          <p:cNvSpPr txBox="1"/>
          <p:nvPr/>
        </p:nvSpPr>
        <p:spPr>
          <a:xfrm>
            <a:off x="640080" y="1097280"/>
            <a:ext cx="5257800" cy="1051560"/>
          </a:xfrm>
          <a:prstGeom prst="rect">
            <a:avLst/>
          </a:prstGeom>
          <a:noFill/>
          <a:ln/>
        </p:spPr>
        <p:txBody>
          <a:bodyPr wrap="square" lIns="0" tIns="0" rIns="0" bIns="0" rtlCol="0" anchor="t"/>
          <a:lstStyle/>
          <a:p>
            <a:pPr indent="0" marL="0">
              <a:lnSpc>
                <a:spcPct val="95000"/>
              </a:lnSpc>
              <a:buNone/>
            </a:pPr>
            <a:r>
              <a:rPr lang="en-US" sz="3800" b="1" dirty="0">
                <a:solidFill>
                  <a:schemeClr val="tx1"/>
                </a:solidFill>
              </a:rPr>
              <a:t>Mahnungen vorbereiten</a:t>
            </a:r>
            <a:endParaRPr lang="en-US" sz="3800" dirty="0"/>
          </a:p>
        </p:txBody>
      </p:sp>
      <p:sp>
        <p:nvSpPr>
          <p:cNvPr id="5" name="Text 3"/>
          <p:cNvSpPr txBox="1"/>
          <p:nvPr/>
        </p:nvSpPr>
        <p:spPr>
          <a:xfrm>
            <a:off x="640080" y="2068093"/>
            <a:ext cx="5257800" cy="256032"/>
          </a:xfrm>
          <a:prstGeom prst="rect">
            <a:avLst/>
          </a:prstGeom>
          <a:noFill/>
          <a:ln/>
        </p:spPr>
        <p:txBody>
          <a:bodyPr wrap="square" lIns="0" tIns="0" rIns="0" bIns="0" rtlCol="0" anchor="t"/>
          <a:lstStyle/>
          <a:p>
            <a:pPr indent="0" marL="0">
              <a:lnSpc>
                <a:spcPct val="100000"/>
              </a:lnSpc>
              <a:buNone/>
            </a:pPr>
            <a:r>
              <a:rPr lang="en-US" sz="1100" b="1" spc="100" kern="0" dirty="0">
                <a:solidFill>
                  <a:schemeClr val="accent5"/>
                </a:solidFill>
              </a:rPr>
              <a:t>DU SAGST</a:t>
            </a:r>
            <a:endParaRPr lang="en-US" sz="1100" dirty="0"/>
          </a:p>
        </p:txBody>
      </p:sp>
      <p:sp>
        <p:nvSpPr>
          <p:cNvPr id="6" name="Shape 4"/>
          <p:cNvSpPr/>
          <p:nvPr/>
        </p:nvSpPr>
        <p:spPr>
          <a:xfrm>
            <a:off x="640080" y="2397277"/>
            <a:ext cx="5257800" cy="1140460"/>
          </a:xfrm>
          <a:prstGeom prst="roundRect">
            <a:avLst>
              <a:gd name="adj" fmla="val 19243"/>
            </a:avLst>
          </a:prstGeom>
          <a:solidFill>
            <a:schemeClr val="tx1"/>
          </a:solidFill>
          <a:ln/>
        </p:spPr>
      </p:sp>
      <p:sp>
        <p:nvSpPr>
          <p:cNvPr id="7" name="Shape 5"/>
          <p:cNvSpPr/>
          <p:nvPr/>
        </p:nvSpPr>
        <p:spPr>
          <a:xfrm flipV="1">
            <a:off x="960120" y="3528593"/>
            <a:ext cx="292608" cy="237744"/>
          </a:xfrm>
          <a:prstGeom prst="rtTriangle">
            <a:avLst/>
          </a:prstGeom>
          <a:solidFill>
            <a:srgbClr val="16181D"/>
          </a:solidFill>
          <a:ln/>
        </p:spPr>
      </p:sp>
      <p:sp>
        <p:nvSpPr>
          <p:cNvPr id="8" name="Text 6"/>
          <p:cNvSpPr txBox="1"/>
          <p:nvPr/>
        </p:nvSpPr>
        <p:spPr>
          <a:xfrm>
            <a:off x="896112" y="2397277"/>
            <a:ext cx="4745736" cy="1140460"/>
          </a:xfrm>
          <a:prstGeom prst="rect">
            <a:avLst/>
          </a:prstGeom>
          <a:noFill/>
          <a:ln/>
        </p:spPr>
        <p:txBody>
          <a:bodyPr wrap="square" lIns="0" tIns="0" rIns="0" bIns="0" rtlCol="0" anchor="ctr"/>
          <a:lstStyle/>
          <a:p>
            <a:pPr indent="0" marL="0">
              <a:lnSpc>
                <a:spcPct val="100000"/>
              </a:lnSpc>
              <a:buNone/>
            </a:pPr>
            <a:r>
              <a:rPr lang="en-US" sz="2500" b="1" dirty="0">
                <a:solidFill>
                  <a:schemeClr val="bg1"/>
                </a:solidFill>
              </a:rPr>
              <a:t>„Wer hat seine Rechnung noch nicht bezahlt?“</a:t>
            </a:r>
            <a:endParaRPr lang="en-US" sz="2500" dirty="0"/>
          </a:p>
        </p:txBody>
      </p:sp>
      <p:sp>
        <p:nvSpPr>
          <p:cNvPr id="9" name="Text 7"/>
          <p:cNvSpPr txBox="1"/>
          <p:nvPr/>
        </p:nvSpPr>
        <p:spPr>
          <a:xfrm>
            <a:off x="640080" y="3912641"/>
            <a:ext cx="5257800" cy="256032"/>
          </a:xfrm>
          <a:prstGeom prst="rect">
            <a:avLst/>
          </a:prstGeom>
          <a:noFill/>
          <a:ln/>
        </p:spPr>
        <p:txBody>
          <a:bodyPr wrap="square" lIns="0" tIns="0" rIns="0" bIns="0" rtlCol="0" anchor="t"/>
          <a:lstStyle/>
          <a:p>
            <a:pPr indent="0" marL="0">
              <a:lnSpc>
                <a:spcPct val="100000"/>
              </a:lnSpc>
              <a:buNone/>
            </a:pPr>
            <a:r>
              <a:rPr lang="en-US" sz="1100" b="1" spc="100" kern="0" dirty="0">
                <a:solidFill>
                  <a:schemeClr val="accent5"/>
                </a:solidFill>
              </a:rPr>
              <a:t>DER BUTLER</a:t>
            </a:r>
            <a:endParaRPr lang="en-US" sz="1100" dirty="0"/>
          </a:p>
        </p:txBody>
      </p:sp>
      <p:sp>
        <p:nvSpPr>
          <p:cNvPr id="10" name="Shape 8"/>
          <p:cNvSpPr/>
          <p:nvPr/>
        </p:nvSpPr>
        <p:spPr>
          <a:xfrm>
            <a:off x="640080" y="4303928"/>
            <a:ext cx="274320" cy="274320"/>
          </a:xfrm>
          <a:prstGeom prst="ellipse">
            <a:avLst/>
          </a:prstGeom>
          <a:solidFill>
            <a:schemeClr val="accent1"/>
          </a:solidFill>
          <a:ln/>
        </p:spPr>
      </p:sp>
      <p:pic>
        <p:nvPicPr>
          <p:cNvPr id="11" name="Image 0" descr="C:\Users\stella\AppData\Local\Temp\claude\C--Users-stella-Desktop-erledigt\43329c91-2f5f-4919-bcab-c0957ad438dc\scratchpad\decks\icons\check-ink.png">    </p:cNvPr>
          <p:cNvPicPr>
            <a:picLocks noChangeAspect="1"/>
          </p:cNvPicPr>
          <p:nvPr/>
        </p:nvPicPr>
        <p:blipFill>
          <a:blip r:embed="rId1"/>
          <a:stretch>
            <a:fillRect/>
          </a:stretch>
        </p:blipFill>
        <p:spPr>
          <a:xfrm>
            <a:off x="708660" y="4372508"/>
            <a:ext cx="137160" cy="137160"/>
          </a:xfrm>
          <a:prstGeom prst="rect">
            <a:avLst/>
          </a:prstGeom>
        </p:spPr>
      </p:pic>
      <p:sp>
        <p:nvSpPr>
          <p:cNvPr id="12" name="Text 9"/>
          <p:cNvSpPr txBox="1"/>
          <p:nvPr/>
        </p:nvSpPr>
        <p:spPr>
          <a:xfrm>
            <a:off x="1097280" y="4278401"/>
            <a:ext cx="4800600" cy="696468"/>
          </a:xfrm>
          <a:prstGeom prst="rect">
            <a:avLst/>
          </a:prstGeom>
          <a:noFill/>
          <a:ln/>
        </p:spPr>
        <p:txBody>
          <a:bodyPr wrap="square" lIns="0" tIns="0" rIns="0" bIns="0" rtlCol="0" anchor="t"/>
          <a:lstStyle/>
          <a:p>
            <a:pPr indent="0" marL="0">
              <a:lnSpc>
                <a:spcPct val="100000"/>
              </a:lnSpc>
              <a:buNone/>
            </a:pPr>
            <a:r>
              <a:rPr lang="en-US" sz="2100" dirty="0">
                <a:solidFill>
                  <a:schemeClr val="tx1"/>
                </a:solidFill>
              </a:rPr>
              <a:t>Überfällige Rechnungen mit nächster Mahnstufe</a:t>
            </a:r>
            <a:endParaRPr lang="en-US" sz="2100" dirty="0"/>
          </a:p>
        </p:txBody>
      </p:sp>
      <p:sp>
        <p:nvSpPr>
          <p:cNvPr id="13" name="Shape 10"/>
          <p:cNvSpPr/>
          <p:nvPr/>
        </p:nvSpPr>
        <p:spPr>
          <a:xfrm>
            <a:off x="640080" y="5155844"/>
            <a:ext cx="274320" cy="274320"/>
          </a:xfrm>
          <a:prstGeom prst="ellipse">
            <a:avLst/>
          </a:prstGeom>
          <a:solidFill>
            <a:schemeClr val="accent1"/>
          </a:solidFill>
          <a:ln/>
        </p:spPr>
      </p:sp>
      <p:pic>
        <p:nvPicPr>
          <p:cNvPr id="14" name="Image 1" descr="C:\Users\stella\AppData\Local\Temp\claude\C--Users-stella-Desktop-erledigt\43329c91-2f5f-4919-bcab-c0957ad438dc\scratchpad\decks\icons\check-ink.png">    </p:cNvPr>
          <p:cNvPicPr>
            <a:picLocks noChangeAspect="1"/>
          </p:cNvPicPr>
          <p:nvPr/>
        </p:nvPicPr>
        <p:blipFill>
          <a:blip r:embed="rId2"/>
          <a:stretch>
            <a:fillRect/>
          </a:stretch>
        </p:blipFill>
        <p:spPr>
          <a:xfrm>
            <a:off x="708660" y="5224424"/>
            <a:ext cx="137160" cy="137160"/>
          </a:xfrm>
          <a:prstGeom prst="rect">
            <a:avLst/>
          </a:prstGeom>
        </p:spPr>
      </p:pic>
      <p:sp>
        <p:nvSpPr>
          <p:cNvPr id="15" name="Text 11"/>
          <p:cNvSpPr txBox="1"/>
          <p:nvPr/>
        </p:nvSpPr>
        <p:spPr>
          <a:xfrm>
            <a:off x="1097280" y="5130317"/>
            <a:ext cx="4800600" cy="371094"/>
          </a:xfrm>
          <a:prstGeom prst="rect">
            <a:avLst/>
          </a:prstGeom>
          <a:noFill/>
          <a:ln/>
        </p:spPr>
        <p:txBody>
          <a:bodyPr wrap="square" lIns="0" tIns="0" rIns="0" bIns="0" rtlCol="0" anchor="t"/>
          <a:lstStyle/>
          <a:p>
            <a:pPr indent="0" marL="0">
              <a:lnSpc>
                <a:spcPct val="100000"/>
              </a:lnSpc>
              <a:buNone/>
            </a:pPr>
            <a:r>
              <a:rPr lang="en-US" sz="2100" dirty="0">
                <a:solidFill>
                  <a:schemeClr val="tx1"/>
                </a:solidFill>
              </a:rPr>
              <a:t>Mahnung als Entwurf</a:t>
            </a:r>
            <a:endParaRPr lang="en-US" sz="2100" dirty="0"/>
          </a:p>
        </p:txBody>
      </p:sp>
      <p:sp>
        <p:nvSpPr>
          <p:cNvPr id="16" name="Shape 12"/>
          <p:cNvSpPr/>
          <p:nvPr/>
        </p:nvSpPr>
        <p:spPr>
          <a:xfrm>
            <a:off x="640080" y="5682386"/>
            <a:ext cx="274320" cy="274320"/>
          </a:xfrm>
          <a:prstGeom prst="ellipse">
            <a:avLst/>
          </a:prstGeom>
          <a:solidFill>
            <a:schemeClr val="accent1"/>
          </a:solidFill>
          <a:ln/>
        </p:spPr>
      </p:sp>
      <p:pic>
        <p:nvPicPr>
          <p:cNvPr id="17" name="Image 2" descr="C:\Users\stella\AppData\Local\Temp\claude\C--Users-stella-Desktop-erledigt\43329c91-2f5f-4919-bcab-c0957ad438dc\scratchpad\decks\icons\check-ink.png">    </p:cNvPr>
          <p:cNvPicPr>
            <a:picLocks noChangeAspect="1"/>
          </p:cNvPicPr>
          <p:nvPr/>
        </p:nvPicPr>
        <p:blipFill>
          <a:blip r:embed="rId3"/>
          <a:stretch>
            <a:fillRect/>
          </a:stretch>
        </p:blipFill>
        <p:spPr>
          <a:xfrm>
            <a:off x="708660" y="5750966"/>
            <a:ext cx="137160" cy="137160"/>
          </a:xfrm>
          <a:prstGeom prst="rect">
            <a:avLst/>
          </a:prstGeom>
        </p:spPr>
      </p:pic>
      <p:sp>
        <p:nvSpPr>
          <p:cNvPr id="18" name="Text 13"/>
          <p:cNvSpPr txBox="1"/>
          <p:nvPr/>
        </p:nvSpPr>
        <p:spPr>
          <a:xfrm>
            <a:off x="1097280" y="5656859"/>
            <a:ext cx="4800600" cy="371094"/>
          </a:xfrm>
          <a:prstGeom prst="rect">
            <a:avLst/>
          </a:prstGeom>
          <a:noFill/>
          <a:ln/>
        </p:spPr>
        <p:txBody>
          <a:bodyPr wrap="square" lIns="0" tIns="0" rIns="0" bIns="0" rtlCol="0" anchor="t"/>
          <a:lstStyle/>
          <a:p>
            <a:pPr indent="0" marL="0">
              <a:lnSpc>
                <a:spcPct val="100000"/>
              </a:lnSpc>
              <a:buNone/>
            </a:pPr>
            <a:r>
              <a:rPr lang="en-US" sz="2100" dirty="0">
                <a:solidFill>
                  <a:schemeClr val="tx1"/>
                </a:solidFill>
              </a:rPr>
              <a:t>Du schickst sie selbst</a:t>
            </a:r>
            <a:endParaRPr lang="en-US" sz="2100" dirty="0"/>
          </a:p>
        </p:txBody>
      </p:sp>
      <p:sp>
        <p:nvSpPr>
          <p:cNvPr id="19" name="Bildschirmfoto Rahmen"/>
          <p:cNvSpPr/>
          <p:nvPr/>
        </p:nvSpPr>
        <p:spPr>
          <a:xfrm>
            <a:off x="6355080" y="881439"/>
            <a:ext cx="5196535" cy="4866522"/>
          </a:xfrm>
          <a:prstGeom prst="roundRect">
            <a:avLst>
              <a:gd name="adj" fmla="val 3382"/>
            </a:avLst>
          </a:prstGeom>
          <a:solidFill>
            <a:schemeClr val="bg2"/>
          </a:solidFill>
          <a:ln w="9525">
            <a:solidFill>
              <a:schemeClr val="accent2"/>
            </a:solidFill>
            <a:prstDash val="solid"/>
          </a:ln>
          <a:effectLst>
            <a:outerShdw sx="100000" sy="100000" kx="0" ky="0" algn="bl" rotWithShape="0" blurRad="127000" dist="38100" dir="5400000">
              <a:srgbClr val="000000">
                <a:alpha val="14000"/>
              </a:srgbClr>
            </a:outerShdw>
          </a:effectLst>
        </p:spPr>
      </p:sp>
      <p:pic>
        <p:nvPicPr>
          <p:cNvPr id="20" name="Bildschirmfoto" descr="Bildschirmfoto aus HeyButler: buero-offene-rechnungen">    </p:cNvPr>
          <p:cNvPicPr>
            <a:picLocks noChangeAspect="1"/>
          </p:cNvPicPr>
          <p:nvPr/>
        </p:nvPicPr>
        <p:blipFill>
          <a:blip r:embed="rId4"/>
          <a:stretch>
            <a:fillRect/>
          </a:stretch>
        </p:blipFill>
        <p:spPr>
          <a:xfrm>
            <a:off x="6446520" y="972879"/>
            <a:ext cx="5013655" cy="4683642"/>
          </a:xfrm>
          <a:prstGeom prst="rect">
            <a:avLst/>
          </a:prstGeom>
        </p:spPr>
      </p:pic>
      <p:pic>
        <p:nvPicPr>
          <p:cNvPr id="21" name="Image 4" descr="C:\Users\stella\AppData\Local\Temp\claude\C--Users-stella-Desktop-erledigt\43329c91-2f5f-4919-bcab-c0957ad438dc\scratchpad\decks\brand\butler-96.png">    </p:cNvPr>
          <p:cNvPicPr>
            <a:picLocks noChangeAspect="1"/>
          </p:cNvPicPr>
          <p:nvPr/>
        </p:nvPicPr>
        <p:blipFill>
          <a:blip r:embed="rId5"/>
          <a:stretch>
            <a:fillRect/>
          </a:stretch>
        </p:blipFill>
        <p:spPr>
          <a:xfrm>
            <a:off x="640080" y="6358573"/>
            <a:ext cx="174625" cy="174625"/>
          </a:xfrm>
          <a:prstGeom prst="rect">
            <a:avLst/>
          </a:prstGeom>
        </p:spPr>
      </p:pic>
      <p:sp>
        <p:nvSpPr>
          <p:cNvPr id="22" name="Text 15"/>
          <p:cNvSpPr txBox="1"/>
          <p:nvPr/>
        </p:nvSpPr>
        <p:spPr>
          <a:xfrm>
            <a:off x="887857" y="6355080"/>
            <a:ext cx="3657600" cy="181610"/>
          </a:xfrm>
          <a:prstGeom prst="rect">
            <a:avLst/>
          </a:prstGeom>
          <a:noFill/>
          <a:ln/>
        </p:spPr>
        <p:txBody>
          <a:bodyPr wrap="square" lIns="0" tIns="0" rIns="0" bIns="0" rtlCol="0" anchor="ctr"/>
          <a:lstStyle/>
          <a:p>
            <a:pPr indent="0" marL="0">
              <a:lnSpc>
                <a:spcPct val="100000"/>
              </a:lnSpc>
              <a:buNone/>
            </a:pPr>
            <a:r>
              <a:rPr lang="en-US" sz="1100" dirty="0">
                <a:solidFill>
                  <a:schemeClr val="tx1"/>
                </a:solidFill>
              </a:rPr>
              <a:t>Hey</a:t>
            </a:r>
            <a:pPr indent="0" marL="0">
              <a:lnSpc>
                <a:spcPct val="100000"/>
              </a:lnSpc>
              <a:buNone/>
            </a:pPr>
            <a:r>
              <a:rPr lang="en-US" sz="1100" b="1" dirty="0">
                <a:solidFill>
                  <a:schemeClr val="tx1"/>
                </a:solidFill>
              </a:rPr>
              <a:t>Butler</a:t>
            </a:r>
            <a:endParaRPr lang="en-US" sz="1100" dirty="0"/>
          </a:p>
        </p:txBody>
      </p:sp>
      <p:sp>
        <p:nvSpPr>
          <p:cNvPr id="23" name="Text 16"/>
          <p:cNvSpPr txBox="1"/>
          <p:nvPr/>
        </p:nvSpPr>
        <p:spPr>
          <a:xfrm>
            <a:off x="1874520" y="6355080"/>
            <a:ext cx="6400800" cy="182880"/>
          </a:xfrm>
          <a:prstGeom prst="rect">
            <a:avLst/>
          </a:prstGeom>
          <a:noFill/>
          <a:ln/>
        </p:spPr>
        <p:txBody>
          <a:bodyPr wrap="square" lIns="0" tIns="0" rIns="0" bIns="0" rtlCol="0" anchor="ctr"/>
          <a:lstStyle/>
          <a:p>
            <a:pPr indent="0" marL="0">
              <a:lnSpc>
                <a:spcPct val="100000"/>
              </a:lnSpc>
              <a:buNone/>
            </a:pPr>
            <a:r>
              <a:rPr lang="en-US" sz="1000" dirty="0">
                <a:solidFill>
                  <a:schemeClr val="accent5"/>
                </a:solidFill>
              </a:rPr>
              <a:t>HeyButler im Alltag</a:t>
            </a:r>
            <a:endParaRPr lang="en-US" sz="1000" dirty="0"/>
          </a:p>
        </p:txBody>
      </p:sp>
      <p:sp>
        <p:nvSpPr>
          <p:cNvPr id="24" name="Text 17"/>
          <p:cNvSpPr txBox="1"/>
          <p:nvPr/>
        </p:nvSpPr>
        <p:spPr>
          <a:xfrm>
            <a:off x="10637215" y="6355080"/>
            <a:ext cx="914400" cy="182880"/>
          </a:xfrm>
          <a:prstGeom prst="rect">
            <a:avLst/>
          </a:prstGeom>
          <a:noFill/>
          <a:ln/>
        </p:spPr>
        <p:txBody>
          <a:bodyPr wrap="square" lIns="0" tIns="0" rIns="0" bIns="0" rtlCol="0" anchor="ctr"/>
          <a:lstStyle/>
          <a:p>
            <a:pPr algn="r" indent="0" marL="0">
              <a:lnSpc>
                <a:spcPct val="100000"/>
              </a:lnSpc>
              <a:buNone/>
            </a:pPr>
            <a:r>
              <a:rPr lang="en-US" sz="1000" dirty="0">
                <a:solidFill>
                  <a:schemeClr val="accent5"/>
                </a:solidFill>
              </a:rPr>
              <a:t>14</a:t>
            </a:r>
            <a:endParaRPr lang="en-US" sz="10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Shape 0"/>
          <p:cNvSpPr/>
          <p:nvPr/>
        </p:nvSpPr>
        <p:spPr>
          <a:xfrm>
            <a:off x="640080" y="548640"/>
            <a:ext cx="1513332" cy="292608"/>
          </a:xfrm>
          <a:prstGeom prst="roundRect">
            <a:avLst>
              <a:gd name="adj" fmla="val 50000"/>
            </a:avLst>
          </a:prstGeom>
          <a:solidFill>
            <a:schemeClr val="accent4"/>
          </a:solidFill>
          <a:ln/>
        </p:spPr>
      </p:sp>
      <p:sp>
        <p:nvSpPr>
          <p:cNvPr id="3" name="Text 1"/>
          <p:cNvSpPr txBox="1"/>
          <p:nvPr/>
        </p:nvSpPr>
        <p:spPr>
          <a:xfrm>
            <a:off x="640080" y="548640"/>
            <a:ext cx="1513332" cy="292608"/>
          </a:xfrm>
          <a:prstGeom prst="rect">
            <a:avLst/>
          </a:prstGeom>
          <a:noFill/>
          <a:ln/>
        </p:spPr>
        <p:txBody>
          <a:bodyPr wrap="square" lIns="0" tIns="0" rIns="0" bIns="0" rtlCol="0" anchor="ctr"/>
          <a:lstStyle/>
          <a:p>
            <a:pPr algn="ctr" indent="0" marL="0">
              <a:lnSpc>
                <a:spcPct val="100000"/>
              </a:lnSpc>
              <a:buNone/>
            </a:pPr>
            <a:r>
              <a:rPr lang="en-US" sz="1100" b="1" spc="100" kern="0" dirty="0">
                <a:solidFill>
                  <a:schemeClr val="tx1"/>
                </a:solidFill>
              </a:rPr>
              <a:t>ALLE BRANCHEN</a:t>
            </a:r>
            <a:endParaRPr lang="en-US" sz="1100" dirty="0"/>
          </a:p>
        </p:txBody>
      </p:sp>
      <p:sp>
        <p:nvSpPr>
          <p:cNvPr id="4" name="Text 2"/>
          <p:cNvSpPr txBox="1"/>
          <p:nvPr/>
        </p:nvSpPr>
        <p:spPr>
          <a:xfrm>
            <a:off x="640080" y="1097280"/>
            <a:ext cx="5257800" cy="1051560"/>
          </a:xfrm>
          <a:prstGeom prst="rect">
            <a:avLst/>
          </a:prstGeom>
          <a:noFill/>
          <a:ln/>
        </p:spPr>
        <p:txBody>
          <a:bodyPr wrap="square" lIns="0" tIns="0" rIns="0" bIns="0" rtlCol="0" anchor="t"/>
          <a:lstStyle/>
          <a:p>
            <a:pPr indent="0" marL="0">
              <a:lnSpc>
                <a:spcPct val="95000"/>
              </a:lnSpc>
              <a:buNone/>
            </a:pPr>
            <a:r>
              <a:rPr lang="en-US" sz="3800" b="1" dirty="0">
                <a:solidFill>
                  <a:schemeClr val="tx1"/>
                </a:solidFill>
              </a:rPr>
              <a:t>Kontoauszug abgleichen</a:t>
            </a:r>
            <a:endParaRPr lang="en-US" sz="3800" dirty="0"/>
          </a:p>
        </p:txBody>
      </p:sp>
      <p:sp>
        <p:nvSpPr>
          <p:cNvPr id="5" name="Text 3"/>
          <p:cNvSpPr txBox="1"/>
          <p:nvPr/>
        </p:nvSpPr>
        <p:spPr>
          <a:xfrm>
            <a:off x="640080" y="2068093"/>
            <a:ext cx="5257800" cy="256032"/>
          </a:xfrm>
          <a:prstGeom prst="rect">
            <a:avLst/>
          </a:prstGeom>
          <a:noFill/>
          <a:ln/>
        </p:spPr>
        <p:txBody>
          <a:bodyPr wrap="square" lIns="0" tIns="0" rIns="0" bIns="0" rtlCol="0" anchor="t"/>
          <a:lstStyle/>
          <a:p>
            <a:pPr indent="0" marL="0">
              <a:lnSpc>
                <a:spcPct val="100000"/>
              </a:lnSpc>
              <a:buNone/>
            </a:pPr>
            <a:r>
              <a:rPr lang="en-US" sz="1100" b="1" spc="100" kern="0" dirty="0">
                <a:solidFill>
                  <a:schemeClr val="accent5"/>
                </a:solidFill>
              </a:rPr>
              <a:t>DU SAGST</a:t>
            </a:r>
            <a:endParaRPr lang="en-US" sz="1100" dirty="0"/>
          </a:p>
        </p:txBody>
      </p:sp>
      <p:sp>
        <p:nvSpPr>
          <p:cNvPr id="6" name="Shape 4"/>
          <p:cNvSpPr/>
          <p:nvPr/>
        </p:nvSpPr>
        <p:spPr>
          <a:xfrm>
            <a:off x="640080" y="2397277"/>
            <a:ext cx="5257800" cy="753110"/>
          </a:xfrm>
          <a:prstGeom prst="roundRect">
            <a:avLst>
              <a:gd name="adj" fmla="val 29140"/>
            </a:avLst>
          </a:prstGeom>
          <a:solidFill>
            <a:schemeClr val="tx1"/>
          </a:solidFill>
          <a:ln/>
        </p:spPr>
      </p:sp>
      <p:sp>
        <p:nvSpPr>
          <p:cNvPr id="7" name="Shape 5"/>
          <p:cNvSpPr/>
          <p:nvPr/>
        </p:nvSpPr>
        <p:spPr>
          <a:xfrm flipV="1">
            <a:off x="960120" y="3141243"/>
            <a:ext cx="292608" cy="237744"/>
          </a:xfrm>
          <a:prstGeom prst="rtTriangle">
            <a:avLst/>
          </a:prstGeom>
          <a:solidFill>
            <a:srgbClr val="16181D"/>
          </a:solidFill>
          <a:ln/>
        </p:spPr>
      </p:sp>
      <p:sp>
        <p:nvSpPr>
          <p:cNvPr id="8" name="Text 6"/>
          <p:cNvSpPr txBox="1"/>
          <p:nvPr/>
        </p:nvSpPr>
        <p:spPr>
          <a:xfrm>
            <a:off x="896112" y="2397277"/>
            <a:ext cx="4745736" cy="753110"/>
          </a:xfrm>
          <a:prstGeom prst="rect">
            <a:avLst/>
          </a:prstGeom>
          <a:noFill/>
          <a:ln/>
        </p:spPr>
        <p:txBody>
          <a:bodyPr wrap="square" lIns="0" tIns="0" rIns="0" bIns="0" rtlCol="0" anchor="ctr"/>
          <a:lstStyle/>
          <a:p>
            <a:pPr indent="0" marL="0">
              <a:lnSpc>
                <a:spcPct val="100000"/>
              </a:lnSpc>
              <a:buNone/>
            </a:pPr>
            <a:r>
              <a:rPr lang="en-US" sz="2500" b="1" dirty="0">
                <a:solidFill>
                  <a:schemeClr val="bg1"/>
                </a:solidFill>
              </a:rPr>
              <a:t>„Zahlungen abgleichen.“</a:t>
            </a:r>
            <a:endParaRPr lang="en-US" sz="2500" dirty="0"/>
          </a:p>
        </p:txBody>
      </p:sp>
      <p:sp>
        <p:nvSpPr>
          <p:cNvPr id="9" name="Text 7"/>
          <p:cNvSpPr txBox="1"/>
          <p:nvPr/>
        </p:nvSpPr>
        <p:spPr>
          <a:xfrm>
            <a:off x="640080" y="3525291"/>
            <a:ext cx="5257800" cy="256032"/>
          </a:xfrm>
          <a:prstGeom prst="rect">
            <a:avLst/>
          </a:prstGeom>
          <a:noFill/>
          <a:ln/>
        </p:spPr>
        <p:txBody>
          <a:bodyPr wrap="square" lIns="0" tIns="0" rIns="0" bIns="0" rtlCol="0" anchor="t"/>
          <a:lstStyle/>
          <a:p>
            <a:pPr indent="0" marL="0">
              <a:lnSpc>
                <a:spcPct val="100000"/>
              </a:lnSpc>
              <a:buNone/>
            </a:pPr>
            <a:r>
              <a:rPr lang="en-US" sz="1100" b="1" spc="100" kern="0" dirty="0">
                <a:solidFill>
                  <a:schemeClr val="accent5"/>
                </a:solidFill>
              </a:rPr>
              <a:t>DER BUTLER</a:t>
            </a:r>
            <a:endParaRPr lang="en-US" sz="1100" dirty="0"/>
          </a:p>
        </p:txBody>
      </p:sp>
      <p:sp>
        <p:nvSpPr>
          <p:cNvPr id="10" name="Shape 8"/>
          <p:cNvSpPr/>
          <p:nvPr/>
        </p:nvSpPr>
        <p:spPr>
          <a:xfrm>
            <a:off x="640080" y="3924325"/>
            <a:ext cx="274320" cy="274320"/>
          </a:xfrm>
          <a:prstGeom prst="ellipse">
            <a:avLst/>
          </a:prstGeom>
          <a:solidFill>
            <a:schemeClr val="accent1"/>
          </a:solidFill>
          <a:ln/>
        </p:spPr>
      </p:sp>
      <p:pic>
        <p:nvPicPr>
          <p:cNvPr id="11" name="Image 0" descr="C:\Users\stella\AppData\Local\Temp\claude\C--Users-stella-Desktop-erledigt\43329c91-2f5f-4919-bcab-c0957ad438dc\scratchpad\decks\icons\check-ink.png">    </p:cNvPr>
          <p:cNvPicPr>
            <a:picLocks noChangeAspect="1"/>
          </p:cNvPicPr>
          <p:nvPr/>
        </p:nvPicPr>
        <p:blipFill>
          <a:blip r:embed="rId1"/>
          <a:stretch>
            <a:fillRect/>
          </a:stretch>
        </p:blipFill>
        <p:spPr>
          <a:xfrm>
            <a:off x="708660" y="3992905"/>
            <a:ext cx="137160" cy="137160"/>
          </a:xfrm>
          <a:prstGeom prst="rect">
            <a:avLst/>
          </a:prstGeom>
        </p:spPr>
      </p:pic>
      <p:sp>
        <p:nvSpPr>
          <p:cNvPr id="12" name="Text 9"/>
          <p:cNvSpPr txBox="1"/>
          <p:nvPr/>
        </p:nvSpPr>
        <p:spPr>
          <a:xfrm>
            <a:off x="1097280" y="3891051"/>
            <a:ext cx="4800600" cy="386588"/>
          </a:xfrm>
          <a:prstGeom prst="rect">
            <a:avLst/>
          </a:prstGeom>
          <a:noFill/>
          <a:ln/>
        </p:spPr>
        <p:txBody>
          <a:bodyPr wrap="square" lIns="0" tIns="0" rIns="0" bIns="0" rtlCol="0" anchor="t"/>
          <a:lstStyle/>
          <a:p>
            <a:pPr indent="0" marL="0">
              <a:lnSpc>
                <a:spcPct val="100000"/>
              </a:lnSpc>
              <a:buNone/>
            </a:pPr>
            <a:r>
              <a:rPr lang="en-US" sz="2200" dirty="0">
                <a:solidFill>
                  <a:schemeClr val="tx1"/>
                </a:solidFill>
              </a:rPr>
              <a:t>Kontoauszug als CAMT, MT940 oder CSV</a:t>
            </a:r>
            <a:endParaRPr lang="en-US" sz="2200" dirty="0"/>
          </a:p>
        </p:txBody>
      </p:sp>
      <p:sp>
        <p:nvSpPr>
          <p:cNvPr id="13" name="Shape 10"/>
          <p:cNvSpPr/>
          <p:nvPr/>
        </p:nvSpPr>
        <p:spPr>
          <a:xfrm>
            <a:off x="640080" y="4466361"/>
            <a:ext cx="274320" cy="274320"/>
          </a:xfrm>
          <a:prstGeom prst="ellipse">
            <a:avLst/>
          </a:prstGeom>
          <a:solidFill>
            <a:schemeClr val="accent1"/>
          </a:solidFill>
          <a:ln/>
        </p:spPr>
      </p:sp>
      <p:pic>
        <p:nvPicPr>
          <p:cNvPr id="14" name="Image 1" descr="C:\Users\stella\AppData\Local\Temp\claude\C--Users-stella-Desktop-erledigt\43329c91-2f5f-4919-bcab-c0957ad438dc\scratchpad\decks\icons\check-ink.png">    </p:cNvPr>
          <p:cNvPicPr>
            <a:picLocks noChangeAspect="1"/>
          </p:cNvPicPr>
          <p:nvPr/>
        </p:nvPicPr>
        <p:blipFill>
          <a:blip r:embed="rId2"/>
          <a:stretch>
            <a:fillRect/>
          </a:stretch>
        </p:blipFill>
        <p:spPr>
          <a:xfrm>
            <a:off x="708660" y="4534941"/>
            <a:ext cx="137160" cy="137160"/>
          </a:xfrm>
          <a:prstGeom prst="rect">
            <a:avLst/>
          </a:prstGeom>
        </p:spPr>
      </p:pic>
      <p:sp>
        <p:nvSpPr>
          <p:cNvPr id="15" name="Text 11"/>
          <p:cNvSpPr txBox="1"/>
          <p:nvPr/>
        </p:nvSpPr>
        <p:spPr>
          <a:xfrm>
            <a:off x="1097280" y="4433087"/>
            <a:ext cx="4800600" cy="386588"/>
          </a:xfrm>
          <a:prstGeom prst="rect">
            <a:avLst/>
          </a:prstGeom>
          <a:noFill/>
          <a:ln/>
        </p:spPr>
        <p:txBody>
          <a:bodyPr wrap="square" lIns="0" tIns="0" rIns="0" bIns="0" rtlCol="0" anchor="t"/>
          <a:lstStyle/>
          <a:p>
            <a:pPr indent="0" marL="0">
              <a:lnSpc>
                <a:spcPct val="100000"/>
              </a:lnSpc>
              <a:buNone/>
            </a:pPr>
            <a:r>
              <a:rPr lang="en-US" sz="2200" dirty="0">
                <a:solidFill>
                  <a:schemeClr val="tx1"/>
                </a:solidFill>
              </a:rPr>
              <a:t>Ordnet Zahlungen den Rechnungen zu</a:t>
            </a:r>
            <a:endParaRPr lang="en-US" sz="2200" dirty="0"/>
          </a:p>
        </p:txBody>
      </p:sp>
      <p:sp>
        <p:nvSpPr>
          <p:cNvPr id="16" name="Shape 12"/>
          <p:cNvSpPr/>
          <p:nvPr/>
        </p:nvSpPr>
        <p:spPr>
          <a:xfrm>
            <a:off x="640080" y="5008397"/>
            <a:ext cx="274320" cy="274320"/>
          </a:xfrm>
          <a:prstGeom prst="ellipse">
            <a:avLst/>
          </a:prstGeom>
          <a:solidFill>
            <a:schemeClr val="accent1"/>
          </a:solidFill>
          <a:ln/>
        </p:spPr>
      </p:sp>
      <p:pic>
        <p:nvPicPr>
          <p:cNvPr id="17" name="Image 2" descr="C:\Users\stella\AppData\Local\Temp\claude\C--Users-stella-Desktop-erledigt\43329c91-2f5f-4919-bcab-c0957ad438dc\scratchpad\decks\icons\check-ink.png">    </p:cNvPr>
          <p:cNvPicPr>
            <a:picLocks noChangeAspect="1"/>
          </p:cNvPicPr>
          <p:nvPr/>
        </p:nvPicPr>
        <p:blipFill>
          <a:blip r:embed="rId3"/>
          <a:stretch>
            <a:fillRect/>
          </a:stretch>
        </p:blipFill>
        <p:spPr>
          <a:xfrm>
            <a:off x="708660" y="5076977"/>
            <a:ext cx="137160" cy="137160"/>
          </a:xfrm>
          <a:prstGeom prst="rect">
            <a:avLst/>
          </a:prstGeom>
        </p:spPr>
      </p:pic>
      <p:sp>
        <p:nvSpPr>
          <p:cNvPr id="18" name="Text 13"/>
          <p:cNvSpPr txBox="1"/>
          <p:nvPr/>
        </p:nvSpPr>
        <p:spPr>
          <a:xfrm>
            <a:off x="1097280" y="4975123"/>
            <a:ext cx="4800600" cy="386588"/>
          </a:xfrm>
          <a:prstGeom prst="rect">
            <a:avLst/>
          </a:prstGeom>
          <a:noFill/>
          <a:ln/>
        </p:spPr>
        <p:txBody>
          <a:bodyPr wrap="square" lIns="0" tIns="0" rIns="0" bIns="0" rtlCol="0" anchor="t"/>
          <a:lstStyle/>
          <a:p>
            <a:pPr indent="0" marL="0">
              <a:lnSpc>
                <a:spcPct val="100000"/>
              </a:lnSpc>
              <a:buNone/>
            </a:pPr>
            <a:r>
              <a:rPr lang="en-US" sz="2200" dirty="0">
                <a:solidFill>
                  <a:schemeClr val="tx1"/>
                </a:solidFill>
              </a:rPr>
              <a:t>Bestätigung mit abwählbaren Treffern</a:t>
            </a:r>
            <a:endParaRPr lang="en-US" sz="2200" dirty="0"/>
          </a:p>
        </p:txBody>
      </p:sp>
      <p:sp>
        <p:nvSpPr>
          <p:cNvPr id="19" name="Bildschirmfoto Rahmen"/>
          <p:cNvSpPr/>
          <p:nvPr/>
        </p:nvSpPr>
        <p:spPr>
          <a:xfrm>
            <a:off x="6355080" y="1427106"/>
            <a:ext cx="5196535" cy="3775188"/>
          </a:xfrm>
          <a:prstGeom prst="roundRect">
            <a:avLst>
              <a:gd name="adj" fmla="val 4360"/>
            </a:avLst>
          </a:prstGeom>
          <a:solidFill>
            <a:schemeClr val="bg2"/>
          </a:solidFill>
          <a:ln w="9525">
            <a:solidFill>
              <a:schemeClr val="accent2"/>
            </a:solidFill>
            <a:prstDash val="solid"/>
          </a:ln>
          <a:effectLst>
            <a:outerShdw sx="100000" sy="100000" kx="0" ky="0" algn="bl" rotWithShape="0" blurRad="127000" dist="38100" dir="5400000">
              <a:srgbClr val="000000">
                <a:alpha val="14000"/>
              </a:srgbClr>
            </a:outerShdw>
          </a:effectLst>
        </p:spPr>
      </p:sp>
      <p:pic>
        <p:nvPicPr>
          <p:cNvPr id="20" name="Bildschirmfoto" descr="Bildschirmfoto aus HeyButler: ablage-ordner">    </p:cNvPr>
          <p:cNvPicPr>
            <a:picLocks noChangeAspect="1"/>
          </p:cNvPicPr>
          <p:nvPr/>
        </p:nvPicPr>
        <p:blipFill>
          <a:blip r:embed="rId4"/>
          <a:stretch>
            <a:fillRect/>
          </a:stretch>
        </p:blipFill>
        <p:spPr>
          <a:xfrm>
            <a:off x="6446520" y="1518546"/>
            <a:ext cx="5013655" cy="3592308"/>
          </a:xfrm>
          <a:prstGeom prst="rect">
            <a:avLst/>
          </a:prstGeom>
        </p:spPr>
      </p:pic>
      <p:pic>
        <p:nvPicPr>
          <p:cNvPr id="21" name="Image 4" descr="C:\Users\stella\AppData\Local\Temp\claude\C--Users-stella-Desktop-erledigt\43329c91-2f5f-4919-bcab-c0957ad438dc\scratchpad\decks\brand\butler-96.png">    </p:cNvPr>
          <p:cNvPicPr>
            <a:picLocks noChangeAspect="1"/>
          </p:cNvPicPr>
          <p:nvPr/>
        </p:nvPicPr>
        <p:blipFill>
          <a:blip r:embed="rId5"/>
          <a:stretch>
            <a:fillRect/>
          </a:stretch>
        </p:blipFill>
        <p:spPr>
          <a:xfrm>
            <a:off x="640080" y="6358573"/>
            <a:ext cx="174625" cy="174625"/>
          </a:xfrm>
          <a:prstGeom prst="rect">
            <a:avLst/>
          </a:prstGeom>
        </p:spPr>
      </p:pic>
      <p:sp>
        <p:nvSpPr>
          <p:cNvPr id="22" name="Text 15"/>
          <p:cNvSpPr txBox="1"/>
          <p:nvPr/>
        </p:nvSpPr>
        <p:spPr>
          <a:xfrm>
            <a:off x="887857" y="6355080"/>
            <a:ext cx="3657600" cy="181610"/>
          </a:xfrm>
          <a:prstGeom prst="rect">
            <a:avLst/>
          </a:prstGeom>
          <a:noFill/>
          <a:ln/>
        </p:spPr>
        <p:txBody>
          <a:bodyPr wrap="square" lIns="0" tIns="0" rIns="0" bIns="0" rtlCol="0" anchor="ctr"/>
          <a:lstStyle/>
          <a:p>
            <a:pPr indent="0" marL="0">
              <a:lnSpc>
                <a:spcPct val="100000"/>
              </a:lnSpc>
              <a:buNone/>
            </a:pPr>
            <a:r>
              <a:rPr lang="en-US" sz="1100" dirty="0">
                <a:solidFill>
                  <a:schemeClr val="tx1"/>
                </a:solidFill>
              </a:rPr>
              <a:t>Hey</a:t>
            </a:r>
            <a:pPr indent="0" marL="0">
              <a:lnSpc>
                <a:spcPct val="100000"/>
              </a:lnSpc>
              <a:buNone/>
            </a:pPr>
            <a:r>
              <a:rPr lang="en-US" sz="1100" b="1" dirty="0">
                <a:solidFill>
                  <a:schemeClr val="tx1"/>
                </a:solidFill>
              </a:rPr>
              <a:t>Butler</a:t>
            </a:r>
            <a:endParaRPr lang="en-US" sz="1100" dirty="0"/>
          </a:p>
        </p:txBody>
      </p:sp>
      <p:sp>
        <p:nvSpPr>
          <p:cNvPr id="23" name="Text 16"/>
          <p:cNvSpPr txBox="1"/>
          <p:nvPr/>
        </p:nvSpPr>
        <p:spPr>
          <a:xfrm>
            <a:off x="1874520" y="6355080"/>
            <a:ext cx="6400800" cy="182880"/>
          </a:xfrm>
          <a:prstGeom prst="rect">
            <a:avLst/>
          </a:prstGeom>
          <a:noFill/>
          <a:ln/>
        </p:spPr>
        <p:txBody>
          <a:bodyPr wrap="square" lIns="0" tIns="0" rIns="0" bIns="0" rtlCol="0" anchor="ctr"/>
          <a:lstStyle/>
          <a:p>
            <a:pPr indent="0" marL="0">
              <a:lnSpc>
                <a:spcPct val="100000"/>
              </a:lnSpc>
              <a:buNone/>
            </a:pPr>
            <a:r>
              <a:rPr lang="en-US" sz="1000" dirty="0">
                <a:solidFill>
                  <a:schemeClr val="accent5"/>
                </a:solidFill>
              </a:rPr>
              <a:t>HeyButler im Alltag</a:t>
            </a:r>
            <a:endParaRPr lang="en-US" sz="1000" dirty="0"/>
          </a:p>
        </p:txBody>
      </p:sp>
      <p:sp>
        <p:nvSpPr>
          <p:cNvPr id="24" name="Text 17"/>
          <p:cNvSpPr txBox="1"/>
          <p:nvPr/>
        </p:nvSpPr>
        <p:spPr>
          <a:xfrm>
            <a:off x="10637215" y="6355080"/>
            <a:ext cx="914400" cy="182880"/>
          </a:xfrm>
          <a:prstGeom prst="rect">
            <a:avLst/>
          </a:prstGeom>
          <a:noFill/>
          <a:ln/>
        </p:spPr>
        <p:txBody>
          <a:bodyPr wrap="square" lIns="0" tIns="0" rIns="0" bIns="0" rtlCol="0" anchor="ctr"/>
          <a:lstStyle/>
          <a:p>
            <a:pPr algn="r" indent="0" marL="0">
              <a:lnSpc>
                <a:spcPct val="100000"/>
              </a:lnSpc>
              <a:buNone/>
            </a:pPr>
            <a:r>
              <a:rPr lang="en-US" sz="1000" dirty="0">
                <a:solidFill>
                  <a:schemeClr val="accent5"/>
                </a:solidFill>
              </a:rPr>
              <a:t>15</a:t>
            </a:r>
            <a:endParaRPr lang="en-US" sz="10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Shape 0"/>
          <p:cNvSpPr/>
          <p:nvPr/>
        </p:nvSpPr>
        <p:spPr>
          <a:xfrm>
            <a:off x="640080" y="548640"/>
            <a:ext cx="1513332" cy="292608"/>
          </a:xfrm>
          <a:prstGeom prst="roundRect">
            <a:avLst>
              <a:gd name="adj" fmla="val 50000"/>
            </a:avLst>
          </a:prstGeom>
          <a:solidFill>
            <a:schemeClr val="accent4"/>
          </a:solidFill>
          <a:ln/>
        </p:spPr>
      </p:sp>
      <p:sp>
        <p:nvSpPr>
          <p:cNvPr id="3" name="Text 1"/>
          <p:cNvSpPr txBox="1"/>
          <p:nvPr/>
        </p:nvSpPr>
        <p:spPr>
          <a:xfrm>
            <a:off x="640080" y="548640"/>
            <a:ext cx="1513332" cy="292608"/>
          </a:xfrm>
          <a:prstGeom prst="rect">
            <a:avLst/>
          </a:prstGeom>
          <a:noFill/>
          <a:ln/>
        </p:spPr>
        <p:txBody>
          <a:bodyPr wrap="square" lIns="0" tIns="0" rIns="0" bIns="0" rtlCol="0" anchor="ctr"/>
          <a:lstStyle/>
          <a:p>
            <a:pPr algn="ctr" indent="0" marL="0">
              <a:lnSpc>
                <a:spcPct val="100000"/>
              </a:lnSpc>
              <a:buNone/>
            </a:pPr>
            <a:r>
              <a:rPr lang="en-US" sz="1100" b="1" spc="100" kern="0" dirty="0">
                <a:solidFill>
                  <a:schemeClr val="tx1"/>
                </a:solidFill>
              </a:rPr>
              <a:t>ALLE BRANCHEN</a:t>
            </a:r>
            <a:endParaRPr lang="en-US" sz="1100" dirty="0"/>
          </a:p>
        </p:txBody>
      </p:sp>
      <p:sp>
        <p:nvSpPr>
          <p:cNvPr id="4" name="Text 2"/>
          <p:cNvSpPr txBox="1"/>
          <p:nvPr/>
        </p:nvSpPr>
        <p:spPr>
          <a:xfrm>
            <a:off x="640080" y="1097280"/>
            <a:ext cx="5257800" cy="1051560"/>
          </a:xfrm>
          <a:prstGeom prst="rect">
            <a:avLst/>
          </a:prstGeom>
          <a:noFill/>
          <a:ln/>
        </p:spPr>
        <p:txBody>
          <a:bodyPr wrap="square" lIns="0" tIns="0" rIns="0" bIns="0" rtlCol="0" anchor="t"/>
          <a:lstStyle/>
          <a:p>
            <a:pPr indent="0" marL="0">
              <a:lnSpc>
                <a:spcPct val="95000"/>
              </a:lnSpc>
              <a:buNone/>
            </a:pPr>
            <a:r>
              <a:rPr lang="en-US" sz="3800" b="1" dirty="0">
                <a:solidFill>
                  <a:schemeClr val="tx1"/>
                </a:solidFill>
              </a:rPr>
              <a:t>Neue IBAN – Vorsicht</a:t>
            </a:r>
            <a:endParaRPr lang="en-US" sz="3800" dirty="0"/>
          </a:p>
        </p:txBody>
      </p:sp>
      <p:sp>
        <p:nvSpPr>
          <p:cNvPr id="5" name="Text 3"/>
          <p:cNvSpPr txBox="1"/>
          <p:nvPr/>
        </p:nvSpPr>
        <p:spPr>
          <a:xfrm>
            <a:off x="640080" y="2068093"/>
            <a:ext cx="5257800" cy="256032"/>
          </a:xfrm>
          <a:prstGeom prst="rect">
            <a:avLst/>
          </a:prstGeom>
          <a:noFill/>
          <a:ln/>
        </p:spPr>
        <p:txBody>
          <a:bodyPr wrap="square" lIns="0" tIns="0" rIns="0" bIns="0" rtlCol="0" anchor="t"/>
          <a:lstStyle/>
          <a:p>
            <a:pPr indent="0" marL="0">
              <a:lnSpc>
                <a:spcPct val="100000"/>
              </a:lnSpc>
              <a:buNone/>
            </a:pPr>
            <a:r>
              <a:rPr lang="en-US" sz="1100" b="1" spc="100" kern="0" dirty="0">
                <a:solidFill>
                  <a:schemeClr val="accent5"/>
                </a:solidFill>
              </a:rPr>
              <a:t>DU SAGST</a:t>
            </a:r>
            <a:endParaRPr lang="en-US" sz="1100" dirty="0"/>
          </a:p>
        </p:txBody>
      </p:sp>
      <p:sp>
        <p:nvSpPr>
          <p:cNvPr id="6" name="Shape 4"/>
          <p:cNvSpPr/>
          <p:nvPr/>
        </p:nvSpPr>
        <p:spPr>
          <a:xfrm>
            <a:off x="640080" y="2397277"/>
            <a:ext cx="5257800" cy="1140460"/>
          </a:xfrm>
          <a:prstGeom prst="roundRect">
            <a:avLst>
              <a:gd name="adj" fmla="val 19243"/>
            </a:avLst>
          </a:prstGeom>
          <a:solidFill>
            <a:schemeClr val="tx1"/>
          </a:solidFill>
          <a:ln/>
        </p:spPr>
      </p:sp>
      <p:sp>
        <p:nvSpPr>
          <p:cNvPr id="7" name="Shape 5"/>
          <p:cNvSpPr/>
          <p:nvPr/>
        </p:nvSpPr>
        <p:spPr>
          <a:xfrm flipV="1">
            <a:off x="960120" y="3528593"/>
            <a:ext cx="292608" cy="237744"/>
          </a:xfrm>
          <a:prstGeom prst="rtTriangle">
            <a:avLst/>
          </a:prstGeom>
          <a:solidFill>
            <a:srgbClr val="16181D"/>
          </a:solidFill>
          <a:ln/>
        </p:spPr>
      </p:sp>
      <p:sp>
        <p:nvSpPr>
          <p:cNvPr id="8" name="Text 6"/>
          <p:cNvSpPr txBox="1"/>
          <p:nvPr/>
        </p:nvSpPr>
        <p:spPr>
          <a:xfrm>
            <a:off x="896112" y="2397277"/>
            <a:ext cx="4745736" cy="1140460"/>
          </a:xfrm>
          <a:prstGeom prst="rect">
            <a:avLst/>
          </a:prstGeom>
          <a:noFill/>
          <a:ln/>
        </p:spPr>
        <p:txBody>
          <a:bodyPr wrap="square" lIns="0" tIns="0" rIns="0" bIns="0" rtlCol="0" anchor="ctr"/>
          <a:lstStyle/>
          <a:p>
            <a:pPr indent="0" marL="0">
              <a:lnSpc>
                <a:spcPct val="100000"/>
              </a:lnSpc>
              <a:buNone/>
            </a:pPr>
            <a:r>
              <a:rPr lang="en-US" sz="2500" b="1" dirty="0">
                <a:solidFill>
                  <a:schemeClr val="bg1"/>
                </a:solidFill>
              </a:rPr>
              <a:t>„Warum ist diese Rechnung gesperrt?“</a:t>
            </a:r>
            <a:endParaRPr lang="en-US" sz="2500" dirty="0"/>
          </a:p>
        </p:txBody>
      </p:sp>
      <p:sp>
        <p:nvSpPr>
          <p:cNvPr id="9" name="Text 7"/>
          <p:cNvSpPr txBox="1"/>
          <p:nvPr/>
        </p:nvSpPr>
        <p:spPr>
          <a:xfrm>
            <a:off x="640080" y="3912641"/>
            <a:ext cx="5257800" cy="256032"/>
          </a:xfrm>
          <a:prstGeom prst="rect">
            <a:avLst/>
          </a:prstGeom>
          <a:noFill/>
          <a:ln/>
        </p:spPr>
        <p:txBody>
          <a:bodyPr wrap="square" lIns="0" tIns="0" rIns="0" bIns="0" rtlCol="0" anchor="t"/>
          <a:lstStyle/>
          <a:p>
            <a:pPr indent="0" marL="0">
              <a:lnSpc>
                <a:spcPct val="100000"/>
              </a:lnSpc>
              <a:buNone/>
            </a:pPr>
            <a:r>
              <a:rPr lang="en-US" sz="1100" b="1" spc="100" kern="0" dirty="0">
                <a:solidFill>
                  <a:schemeClr val="accent5"/>
                </a:solidFill>
              </a:rPr>
              <a:t>DER BUTLER</a:t>
            </a:r>
            <a:endParaRPr lang="en-US" sz="1100" dirty="0"/>
          </a:p>
        </p:txBody>
      </p:sp>
      <p:sp>
        <p:nvSpPr>
          <p:cNvPr id="10" name="Shape 8"/>
          <p:cNvSpPr/>
          <p:nvPr/>
        </p:nvSpPr>
        <p:spPr>
          <a:xfrm>
            <a:off x="640080" y="4311675"/>
            <a:ext cx="274320" cy="274320"/>
          </a:xfrm>
          <a:prstGeom prst="ellipse">
            <a:avLst/>
          </a:prstGeom>
          <a:solidFill>
            <a:schemeClr val="accent1"/>
          </a:solidFill>
          <a:ln/>
        </p:spPr>
      </p:sp>
      <p:pic>
        <p:nvPicPr>
          <p:cNvPr id="11" name="Image 0" descr="C:\Users\stella\AppData\Local\Temp\claude\C--Users-stella-Desktop-erledigt\43329c91-2f5f-4919-bcab-c0957ad438dc\scratchpad\decks\icons\check-ink.png">    </p:cNvPr>
          <p:cNvPicPr>
            <a:picLocks noChangeAspect="1"/>
          </p:cNvPicPr>
          <p:nvPr/>
        </p:nvPicPr>
        <p:blipFill>
          <a:blip r:embed="rId1"/>
          <a:stretch>
            <a:fillRect/>
          </a:stretch>
        </p:blipFill>
        <p:spPr>
          <a:xfrm>
            <a:off x="708660" y="4380255"/>
            <a:ext cx="137160" cy="137160"/>
          </a:xfrm>
          <a:prstGeom prst="rect">
            <a:avLst/>
          </a:prstGeom>
        </p:spPr>
      </p:pic>
      <p:sp>
        <p:nvSpPr>
          <p:cNvPr id="12" name="Text 9"/>
          <p:cNvSpPr txBox="1"/>
          <p:nvPr/>
        </p:nvSpPr>
        <p:spPr>
          <a:xfrm>
            <a:off x="1097280" y="4278401"/>
            <a:ext cx="4800600" cy="386588"/>
          </a:xfrm>
          <a:prstGeom prst="rect">
            <a:avLst/>
          </a:prstGeom>
          <a:noFill/>
          <a:ln/>
        </p:spPr>
        <p:txBody>
          <a:bodyPr wrap="square" lIns="0" tIns="0" rIns="0" bIns="0" rtlCol="0" anchor="t"/>
          <a:lstStyle/>
          <a:p>
            <a:pPr indent="0" marL="0">
              <a:lnSpc>
                <a:spcPct val="100000"/>
              </a:lnSpc>
              <a:buNone/>
            </a:pPr>
            <a:r>
              <a:rPr lang="en-US" sz="2200" dirty="0">
                <a:solidFill>
                  <a:schemeClr val="tx1"/>
                </a:solidFill>
              </a:rPr>
              <a:t>Zeigt alte und neue IBAN im Vergleich</a:t>
            </a:r>
            <a:endParaRPr lang="en-US" sz="2200" dirty="0"/>
          </a:p>
        </p:txBody>
      </p:sp>
      <p:sp>
        <p:nvSpPr>
          <p:cNvPr id="13" name="Shape 10"/>
          <p:cNvSpPr/>
          <p:nvPr/>
        </p:nvSpPr>
        <p:spPr>
          <a:xfrm>
            <a:off x="640080" y="4853711"/>
            <a:ext cx="274320" cy="274320"/>
          </a:xfrm>
          <a:prstGeom prst="ellipse">
            <a:avLst/>
          </a:prstGeom>
          <a:solidFill>
            <a:schemeClr val="accent1"/>
          </a:solidFill>
          <a:ln/>
        </p:spPr>
      </p:sp>
      <p:pic>
        <p:nvPicPr>
          <p:cNvPr id="14" name="Image 1" descr="C:\Users\stella\AppData\Local\Temp\claude\C--Users-stella-Desktop-erledigt\43329c91-2f5f-4919-bcab-c0957ad438dc\scratchpad\decks\icons\check-ink.png">    </p:cNvPr>
          <p:cNvPicPr>
            <a:picLocks noChangeAspect="1"/>
          </p:cNvPicPr>
          <p:nvPr/>
        </p:nvPicPr>
        <p:blipFill>
          <a:blip r:embed="rId2"/>
          <a:stretch>
            <a:fillRect/>
          </a:stretch>
        </p:blipFill>
        <p:spPr>
          <a:xfrm>
            <a:off x="708660" y="4922291"/>
            <a:ext cx="137160" cy="137160"/>
          </a:xfrm>
          <a:prstGeom prst="rect">
            <a:avLst/>
          </a:prstGeom>
        </p:spPr>
      </p:pic>
      <p:sp>
        <p:nvSpPr>
          <p:cNvPr id="15" name="Text 11"/>
          <p:cNvSpPr txBox="1"/>
          <p:nvPr/>
        </p:nvSpPr>
        <p:spPr>
          <a:xfrm>
            <a:off x="1097280" y="4820437"/>
            <a:ext cx="4800600" cy="386588"/>
          </a:xfrm>
          <a:prstGeom prst="rect">
            <a:avLst/>
          </a:prstGeom>
          <a:noFill/>
          <a:ln/>
        </p:spPr>
        <p:txBody>
          <a:bodyPr wrap="square" lIns="0" tIns="0" rIns="0" bIns="0" rtlCol="0" anchor="t"/>
          <a:lstStyle/>
          <a:p>
            <a:pPr indent="0" marL="0">
              <a:lnSpc>
                <a:spcPct val="100000"/>
              </a:lnSpc>
              <a:buNone/>
            </a:pPr>
            <a:r>
              <a:rPr lang="en-US" sz="2200" dirty="0">
                <a:solidFill>
                  <a:schemeClr val="tx1"/>
                </a:solidFill>
              </a:rPr>
              <a:t>Zahlungs-Export bleibt gesperrt</a:t>
            </a:r>
            <a:endParaRPr lang="en-US" sz="2200" dirty="0"/>
          </a:p>
        </p:txBody>
      </p:sp>
      <p:sp>
        <p:nvSpPr>
          <p:cNvPr id="16" name="Shape 12"/>
          <p:cNvSpPr/>
          <p:nvPr/>
        </p:nvSpPr>
        <p:spPr>
          <a:xfrm>
            <a:off x="640080" y="5395747"/>
            <a:ext cx="274320" cy="274320"/>
          </a:xfrm>
          <a:prstGeom prst="ellipse">
            <a:avLst/>
          </a:prstGeom>
          <a:solidFill>
            <a:schemeClr val="accent1"/>
          </a:solidFill>
          <a:ln/>
        </p:spPr>
      </p:sp>
      <p:pic>
        <p:nvPicPr>
          <p:cNvPr id="17" name="Image 2" descr="C:\Users\stella\AppData\Local\Temp\claude\C--Users-stella-Desktop-erledigt\43329c91-2f5f-4919-bcab-c0957ad438dc\scratchpad\decks\icons\check-ink.png">    </p:cNvPr>
          <p:cNvPicPr>
            <a:picLocks noChangeAspect="1"/>
          </p:cNvPicPr>
          <p:nvPr/>
        </p:nvPicPr>
        <p:blipFill>
          <a:blip r:embed="rId3"/>
          <a:stretch>
            <a:fillRect/>
          </a:stretch>
        </p:blipFill>
        <p:spPr>
          <a:xfrm>
            <a:off x="708660" y="5464327"/>
            <a:ext cx="137160" cy="137160"/>
          </a:xfrm>
          <a:prstGeom prst="rect">
            <a:avLst/>
          </a:prstGeom>
        </p:spPr>
      </p:pic>
      <p:sp>
        <p:nvSpPr>
          <p:cNvPr id="18" name="Text 13"/>
          <p:cNvSpPr txBox="1"/>
          <p:nvPr/>
        </p:nvSpPr>
        <p:spPr>
          <a:xfrm>
            <a:off x="1097280" y="5362473"/>
            <a:ext cx="4800600" cy="386588"/>
          </a:xfrm>
          <a:prstGeom prst="rect">
            <a:avLst/>
          </a:prstGeom>
          <a:noFill/>
          <a:ln/>
        </p:spPr>
        <p:txBody>
          <a:bodyPr wrap="square" lIns="0" tIns="0" rIns="0" bIns="0" rtlCol="0" anchor="t"/>
          <a:lstStyle/>
          <a:p>
            <a:pPr indent="0" marL="0">
              <a:lnSpc>
                <a:spcPct val="100000"/>
              </a:lnSpc>
              <a:buNone/>
            </a:pPr>
            <a:r>
              <a:rPr lang="en-US" sz="2200" dirty="0">
                <a:solidFill>
                  <a:schemeClr val="tx1"/>
                </a:solidFill>
              </a:rPr>
              <a:t>„Als sicher markieren“ nach Rückruf</a:t>
            </a:r>
            <a:endParaRPr lang="en-US" sz="2200" dirty="0"/>
          </a:p>
        </p:txBody>
      </p:sp>
      <p:sp>
        <p:nvSpPr>
          <p:cNvPr id="19" name="Bildschirmfoto Rahmen"/>
          <p:cNvSpPr/>
          <p:nvPr/>
        </p:nvSpPr>
        <p:spPr>
          <a:xfrm>
            <a:off x="6355080" y="881439"/>
            <a:ext cx="5196535" cy="4866522"/>
          </a:xfrm>
          <a:prstGeom prst="roundRect">
            <a:avLst>
              <a:gd name="adj" fmla="val 3382"/>
            </a:avLst>
          </a:prstGeom>
          <a:solidFill>
            <a:schemeClr val="bg2"/>
          </a:solidFill>
          <a:ln w="9525">
            <a:solidFill>
              <a:schemeClr val="accent2"/>
            </a:solidFill>
            <a:prstDash val="solid"/>
          </a:ln>
          <a:effectLst>
            <a:outerShdw sx="100000" sy="100000" kx="0" ky="0" algn="bl" rotWithShape="0" blurRad="127000" dist="38100" dir="5400000">
              <a:srgbClr val="000000">
                <a:alpha val="14000"/>
              </a:srgbClr>
            </a:outerShdw>
          </a:effectLst>
        </p:spPr>
      </p:sp>
      <p:pic>
        <p:nvPicPr>
          <p:cNvPr id="20" name="Bildschirmfoto" descr="Bildschirmfoto aus HeyButler: beleg-erkannt">    </p:cNvPr>
          <p:cNvPicPr>
            <a:picLocks noChangeAspect="1"/>
          </p:cNvPicPr>
          <p:nvPr/>
        </p:nvPicPr>
        <p:blipFill>
          <a:blip r:embed="rId4"/>
          <a:stretch>
            <a:fillRect/>
          </a:stretch>
        </p:blipFill>
        <p:spPr>
          <a:xfrm>
            <a:off x="6446520" y="972879"/>
            <a:ext cx="5013655" cy="4683642"/>
          </a:xfrm>
          <a:prstGeom prst="rect">
            <a:avLst/>
          </a:prstGeom>
        </p:spPr>
      </p:pic>
      <p:pic>
        <p:nvPicPr>
          <p:cNvPr id="21" name="Image 4" descr="C:\Users\stella\AppData\Local\Temp\claude\C--Users-stella-Desktop-erledigt\43329c91-2f5f-4919-bcab-c0957ad438dc\scratchpad\decks\brand\butler-96.png">    </p:cNvPr>
          <p:cNvPicPr>
            <a:picLocks noChangeAspect="1"/>
          </p:cNvPicPr>
          <p:nvPr/>
        </p:nvPicPr>
        <p:blipFill>
          <a:blip r:embed="rId5"/>
          <a:stretch>
            <a:fillRect/>
          </a:stretch>
        </p:blipFill>
        <p:spPr>
          <a:xfrm>
            <a:off x="640080" y="6358573"/>
            <a:ext cx="174625" cy="174625"/>
          </a:xfrm>
          <a:prstGeom prst="rect">
            <a:avLst/>
          </a:prstGeom>
        </p:spPr>
      </p:pic>
      <p:sp>
        <p:nvSpPr>
          <p:cNvPr id="22" name="Text 15"/>
          <p:cNvSpPr txBox="1"/>
          <p:nvPr/>
        </p:nvSpPr>
        <p:spPr>
          <a:xfrm>
            <a:off x="887857" y="6355080"/>
            <a:ext cx="3657600" cy="181610"/>
          </a:xfrm>
          <a:prstGeom prst="rect">
            <a:avLst/>
          </a:prstGeom>
          <a:noFill/>
          <a:ln/>
        </p:spPr>
        <p:txBody>
          <a:bodyPr wrap="square" lIns="0" tIns="0" rIns="0" bIns="0" rtlCol="0" anchor="ctr"/>
          <a:lstStyle/>
          <a:p>
            <a:pPr indent="0" marL="0">
              <a:lnSpc>
                <a:spcPct val="100000"/>
              </a:lnSpc>
              <a:buNone/>
            </a:pPr>
            <a:r>
              <a:rPr lang="en-US" sz="1100" dirty="0">
                <a:solidFill>
                  <a:schemeClr val="tx1"/>
                </a:solidFill>
              </a:rPr>
              <a:t>Hey</a:t>
            </a:r>
            <a:pPr indent="0" marL="0">
              <a:lnSpc>
                <a:spcPct val="100000"/>
              </a:lnSpc>
              <a:buNone/>
            </a:pPr>
            <a:r>
              <a:rPr lang="en-US" sz="1100" b="1" dirty="0">
                <a:solidFill>
                  <a:schemeClr val="tx1"/>
                </a:solidFill>
              </a:rPr>
              <a:t>Butler</a:t>
            </a:r>
            <a:endParaRPr lang="en-US" sz="1100" dirty="0"/>
          </a:p>
        </p:txBody>
      </p:sp>
      <p:sp>
        <p:nvSpPr>
          <p:cNvPr id="23" name="Text 16"/>
          <p:cNvSpPr txBox="1"/>
          <p:nvPr/>
        </p:nvSpPr>
        <p:spPr>
          <a:xfrm>
            <a:off x="1874520" y="6355080"/>
            <a:ext cx="6400800" cy="182880"/>
          </a:xfrm>
          <a:prstGeom prst="rect">
            <a:avLst/>
          </a:prstGeom>
          <a:noFill/>
          <a:ln/>
        </p:spPr>
        <p:txBody>
          <a:bodyPr wrap="square" lIns="0" tIns="0" rIns="0" bIns="0" rtlCol="0" anchor="ctr"/>
          <a:lstStyle/>
          <a:p>
            <a:pPr indent="0" marL="0">
              <a:lnSpc>
                <a:spcPct val="100000"/>
              </a:lnSpc>
              <a:buNone/>
            </a:pPr>
            <a:r>
              <a:rPr lang="en-US" sz="1000" dirty="0">
                <a:solidFill>
                  <a:schemeClr val="accent5"/>
                </a:solidFill>
              </a:rPr>
              <a:t>HeyButler im Alltag</a:t>
            </a:r>
            <a:endParaRPr lang="en-US" sz="1000" dirty="0"/>
          </a:p>
        </p:txBody>
      </p:sp>
      <p:sp>
        <p:nvSpPr>
          <p:cNvPr id="24" name="Text 17"/>
          <p:cNvSpPr txBox="1"/>
          <p:nvPr/>
        </p:nvSpPr>
        <p:spPr>
          <a:xfrm>
            <a:off x="10637215" y="6355080"/>
            <a:ext cx="914400" cy="182880"/>
          </a:xfrm>
          <a:prstGeom prst="rect">
            <a:avLst/>
          </a:prstGeom>
          <a:noFill/>
          <a:ln/>
        </p:spPr>
        <p:txBody>
          <a:bodyPr wrap="square" lIns="0" tIns="0" rIns="0" bIns="0" rtlCol="0" anchor="ctr"/>
          <a:lstStyle/>
          <a:p>
            <a:pPr algn="r" indent="0" marL="0">
              <a:lnSpc>
                <a:spcPct val="100000"/>
              </a:lnSpc>
              <a:buNone/>
            </a:pPr>
            <a:r>
              <a:rPr lang="en-US" sz="1000" dirty="0">
                <a:solidFill>
                  <a:schemeClr val="accent5"/>
                </a:solidFill>
              </a:rPr>
              <a:t>16</a:t>
            </a:r>
            <a:endParaRPr lang="en-US" sz="10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Shape 0"/>
          <p:cNvSpPr/>
          <p:nvPr/>
        </p:nvSpPr>
        <p:spPr>
          <a:xfrm>
            <a:off x="640080" y="548640"/>
            <a:ext cx="1513332" cy="292608"/>
          </a:xfrm>
          <a:prstGeom prst="roundRect">
            <a:avLst>
              <a:gd name="adj" fmla="val 50000"/>
            </a:avLst>
          </a:prstGeom>
          <a:solidFill>
            <a:schemeClr val="accent4"/>
          </a:solidFill>
          <a:ln/>
        </p:spPr>
      </p:sp>
      <p:sp>
        <p:nvSpPr>
          <p:cNvPr id="3" name="Text 1"/>
          <p:cNvSpPr txBox="1"/>
          <p:nvPr/>
        </p:nvSpPr>
        <p:spPr>
          <a:xfrm>
            <a:off x="640080" y="548640"/>
            <a:ext cx="1513332" cy="292608"/>
          </a:xfrm>
          <a:prstGeom prst="rect">
            <a:avLst/>
          </a:prstGeom>
          <a:noFill/>
          <a:ln/>
        </p:spPr>
        <p:txBody>
          <a:bodyPr wrap="square" lIns="0" tIns="0" rIns="0" bIns="0" rtlCol="0" anchor="ctr"/>
          <a:lstStyle/>
          <a:p>
            <a:pPr algn="ctr" indent="0" marL="0">
              <a:lnSpc>
                <a:spcPct val="100000"/>
              </a:lnSpc>
              <a:buNone/>
            </a:pPr>
            <a:r>
              <a:rPr lang="en-US" sz="1100" b="1" spc="100" kern="0" dirty="0">
                <a:solidFill>
                  <a:schemeClr val="tx1"/>
                </a:solidFill>
              </a:rPr>
              <a:t>ALLE BRANCHEN</a:t>
            </a:r>
            <a:endParaRPr lang="en-US" sz="1100" dirty="0"/>
          </a:p>
        </p:txBody>
      </p:sp>
      <p:sp>
        <p:nvSpPr>
          <p:cNvPr id="4" name="Text 2"/>
          <p:cNvSpPr txBox="1"/>
          <p:nvPr/>
        </p:nvSpPr>
        <p:spPr>
          <a:xfrm>
            <a:off x="640080" y="1097280"/>
            <a:ext cx="5257800" cy="1051560"/>
          </a:xfrm>
          <a:prstGeom prst="rect">
            <a:avLst/>
          </a:prstGeom>
          <a:noFill/>
          <a:ln/>
        </p:spPr>
        <p:txBody>
          <a:bodyPr wrap="square" lIns="0" tIns="0" rIns="0" bIns="0" rtlCol="0" anchor="t"/>
          <a:lstStyle/>
          <a:p>
            <a:pPr indent="0" marL="0">
              <a:lnSpc>
                <a:spcPct val="95000"/>
              </a:lnSpc>
              <a:buNone/>
            </a:pPr>
            <a:r>
              <a:rPr lang="en-US" sz="3800" b="1" dirty="0">
                <a:solidFill>
                  <a:schemeClr val="tx1"/>
                </a:solidFill>
              </a:rPr>
              <a:t>Fristen der Woche</a:t>
            </a:r>
            <a:endParaRPr lang="en-US" sz="3800" dirty="0"/>
          </a:p>
        </p:txBody>
      </p:sp>
      <p:sp>
        <p:nvSpPr>
          <p:cNvPr id="5" name="Text 3"/>
          <p:cNvSpPr txBox="1"/>
          <p:nvPr/>
        </p:nvSpPr>
        <p:spPr>
          <a:xfrm>
            <a:off x="640080" y="2068093"/>
            <a:ext cx="5257800" cy="256032"/>
          </a:xfrm>
          <a:prstGeom prst="rect">
            <a:avLst/>
          </a:prstGeom>
          <a:noFill/>
          <a:ln/>
        </p:spPr>
        <p:txBody>
          <a:bodyPr wrap="square" lIns="0" tIns="0" rIns="0" bIns="0" rtlCol="0" anchor="t"/>
          <a:lstStyle/>
          <a:p>
            <a:pPr indent="0" marL="0">
              <a:lnSpc>
                <a:spcPct val="100000"/>
              </a:lnSpc>
              <a:buNone/>
            </a:pPr>
            <a:r>
              <a:rPr lang="en-US" sz="1100" b="1" spc="100" kern="0" dirty="0">
                <a:solidFill>
                  <a:schemeClr val="accent5"/>
                </a:solidFill>
              </a:rPr>
              <a:t>DU SAGST</a:t>
            </a:r>
            <a:endParaRPr lang="en-US" sz="1100" dirty="0"/>
          </a:p>
        </p:txBody>
      </p:sp>
      <p:sp>
        <p:nvSpPr>
          <p:cNvPr id="6" name="Shape 4"/>
          <p:cNvSpPr/>
          <p:nvPr/>
        </p:nvSpPr>
        <p:spPr>
          <a:xfrm>
            <a:off x="640080" y="2397277"/>
            <a:ext cx="5257800" cy="753110"/>
          </a:xfrm>
          <a:prstGeom prst="roundRect">
            <a:avLst>
              <a:gd name="adj" fmla="val 29140"/>
            </a:avLst>
          </a:prstGeom>
          <a:solidFill>
            <a:schemeClr val="tx1"/>
          </a:solidFill>
          <a:ln/>
        </p:spPr>
      </p:sp>
      <p:sp>
        <p:nvSpPr>
          <p:cNvPr id="7" name="Shape 5"/>
          <p:cNvSpPr/>
          <p:nvPr/>
        </p:nvSpPr>
        <p:spPr>
          <a:xfrm flipV="1">
            <a:off x="960120" y="3141243"/>
            <a:ext cx="292608" cy="237744"/>
          </a:xfrm>
          <a:prstGeom prst="rtTriangle">
            <a:avLst/>
          </a:prstGeom>
          <a:solidFill>
            <a:srgbClr val="16181D"/>
          </a:solidFill>
          <a:ln/>
        </p:spPr>
      </p:sp>
      <p:sp>
        <p:nvSpPr>
          <p:cNvPr id="8" name="Text 6"/>
          <p:cNvSpPr txBox="1"/>
          <p:nvPr/>
        </p:nvSpPr>
        <p:spPr>
          <a:xfrm>
            <a:off x="896112" y="2397277"/>
            <a:ext cx="4745736" cy="753110"/>
          </a:xfrm>
          <a:prstGeom prst="rect">
            <a:avLst/>
          </a:prstGeom>
          <a:noFill/>
          <a:ln/>
        </p:spPr>
        <p:txBody>
          <a:bodyPr wrap="square" lIns="0" tIns="0" rIns="0" bIns="0" rtlCol="0" anchor="ctr"/>
          <a:lstStyle/>
          <a:p>
            <a:pPr indent="0" marL="0">
              <a:lnSpc>
                <a:spcPct val="100000"/>
              </a:lnSpc>
              <a:buNone/>
            </a:pPr>
            <a:r>
              <a:rPr lang="en-US" sz="2500" b="1" dirty="0">
                <a:solidFill>
                  <a:schemeClr val="bg1"/>
                </a:solidFill>
              </a:rPr>
              <a:t>„Was ist diese Woche fällig?“</a:t>
            </a:r>
            <a:endParaRPr lang="en-US" sz="2500" dirty="0"/>
          </a:p>
        </p:txBody>
      </p:sp>
      <p:sp>
        <p:nvSpPr>
          <p:cNvPr id="9" name="Text 7"/>
          <p:cNvSpPr txBox="1"/>
          <p:nvPr/>
        </p:nvSpPr>
        <p:spPr>
          <a:xfrm>
            <a:off x="640080" y="3525291"/>
            <a:ext cx="5257800" cy="256032"/>
          </a:xfrm>
          <a:prstGeom prst="rect">
            <a:avLst/>
          </a:prstGeom>
          <a:noFill/>
          <a:ln/>
        </p:spPr>
        <p:txBody>
          <a:bodyPr wrap="square" lIns="0" tIns="0" rIns="0" bIns="0" rtlCol="0" anchor="t"/>
          <a:lstStyle/>
          <a:p>
            <a:pPr indent="0" marL="0">
              <a:lnSpc>
                <a:spcPct val="100000"/>
              </a:lnSpc>
              <a:buNone/>
            </a:pPr>
            <a:r>
              <a:rPr lang="en-US" sz="1100" b="1" spc="100" kern="0" dirty="0">
                <a:solidFill>
                  <a:schemeClr val="accent5"/>
                </a:solidFill>
              </a:rPr>
              <a:t>DER BUTLER</a:t>
            </a:r>
            <a:endParaRPr lang="en-US" sz="1100" dirty="0"/>
          </a:p>
        </p:txBody>
      </p:sp>
      <p:sp>
        <p:nvSpPr>
          <p:cNvPr id="10" name="Shape 8"/>
          <p:cNvSpPr/>
          <p:nvPr/>
        </p:nvSpPr>
        <p:spPr>
          <a:xfrm>
            <a:off x="640080" y="3924325"/>
            <a:ext cx="274320" cy="274320"/>
          </a:xfrm>
          <a:prstGeom prst="ellipse">
            <a:avLst/>
          </a:prstGeom>
          <a:solidFill>
            <a:schemeClr val="accent1"/>
          </a:solidFill>
          <a:ln/>
        </p:spPr>
      </p:sp>
      <p:pic>
        <p:nvPicPr>
          <p:cNvPr id="11" name="Image 0" descr="C:\Users\stella\AppData\Local\Temp\claude\C--Users-stella-Desktop-erledigt\43329c91-2f5f-4919-bcab-c0957ad438dc\scratchpad\decks\icons\check-ink.png">    </p:cNvPr>
          <p:cNvPicPr>
            <a:picLocks noChangeAspect="1"/>
          </p:cNvPicPr>
          <p:nvPr/>
        </p:nvPicPr>
        <p:blipFill>
          <a:blip r:embed="rId1"/>
          <a:stretch>
            <a:fillRect/>
          </a:stretch>
        </p:blipFill>
        <p:spPr>
          <a:xfrm>
            <a:off x="708660" y="3992905"/>
            <a:ext cx="137160" cy="137160"/>
          </a:xfrm>
          <a:prstGeom prst="rect">
            <a:avLst/>
          </a:prstGeom>
        </p:spPr>
      </p:pic>
      <p:sp>
        <p:nvSpPr>
          <p:cNvPr id="12" name="Text 9"/>
          <p:cNvSpPr txBox="1"/>
          <p:nvPr/>
        </p:nvSpPr>
        <p:spPr>
          <a:xfrm>
            <a:off x="1097280" y="3891051"/>
            <a:ext cx="4800600" cy="727456"/>
          </a:xfrm>
          <a:prstGeom prst="rect">
            <a:avLst/>
          </a:prstGeom>
          <a:noFill/>
          <a:ln/>
        </p:spPr>
        <p:txBody>
          <a:bodyPr wrap="square" lIns="0" tIns="0" rIns="0" bIns="0" rtlCol="0" anchor="t"/>
          <a:lstStyle/>
          <a:p>
            <a:pPr indent="0" marL="0">
              <a:lnSpc>
                <a:spcPct val="100000"/>
              </a:lnSpc>
              <a:buNone/>
            </a:pPr>
            <a:r>
              <a:rPr lang="en-US" sz="2200" dirty="0">
                <a:solidFill>
                  <a:schemeClr val="tx1"/>
                </a:solidFill>
              </a:rPr>
              <a:t>Zahlungen, Skonto, Kündigungen, Einsprüche</a:t>
            </a:r>
            <a:endParaRPr lang="en-US" sz="2200" dirty="0"/>
          </a:p>
        </p:txBody>
      </p:sp>
      <p:sp>
        <p:nvSpPr>
          <p:cNvPr id="13" name="Shape 10"/>
          <p:cNvSpPr/>
          <p:nvPr/>
        </p:nvSpPr>
        <p:spPr>
          <a:xfrm>
            <a:off x="640080" y="4807229"/>
            <a:ext cx="274320" cy="274320"/>
          </a:xfrm>
          <a:prstGeom prst="ellipse">
            <a:avLst/>
          </a:prstGeom>
          <a:solidFill>
            <a:schemeClr val="accent1"/>
          </a:solidFill>
          <a:ln/>
        </p:spPr>
      </p:sp>
      <p:pic>
        <p:nvPicPr>
          <p:cNvPr id="14" name="Image 1" descr="C:\Users\stella\AppData\Local\Temp\claude\C--Users-stella-Desktop-erledigt\43329c91-2f5f-4919-bcab-c0957ad438dc\scratchpad\decks\icons\check-ink.png">    </p:cNvPr>
          <p:cNvPicPr>
            <a:picLocks noChangeAspect="1"/>
          </p:cNvPicPr>
          <p:nvPr/>
        </p:nvPicPr>
        <p:blipFill>
          <a:blip r:embed="rId2"/>
          <a:stretch>
            <a:fillRect/>
          </a:stretch>
        </p:blipFill>
        <p:spPr>
          <a:xfrm>
            <a:off x="708660" y="4875809"/>
            <a:ext cx="137160" cy="137160"/>
          </a:xfrm>
          <a:prstGeom prst="rect">
            <a:avLst/>
          </a:prstGeom>
        </p:spPr>
      </p:pic>
      <p:sp>
        <p:nvSpPr>
          <p:cNvPr id="15" name="Text 11"/>
          <p:cNvSpPr txBox="1"/>
          <p:nvPr/>
        </p:nvSpPr>
        <p:spPr>
          <a:xfrm>
            <a:off x="1097280" y="4773955"/>
            <a:ext cx="4800600" cy="386588"/>
          </a:xfrm>
          <a:prstGeom prst="rect">
            <a:avLst/>
          </a:prstGeom>
          <a:noFill/>
          <a:ln/>
        </p:spPr>
        <p:txBody>
          <a:bodyPr wrap="square" lIns="0" tIns="0" rIns="0" bIns="0" rtlCol="0" anchor="t"/>
          <a:lstStyle/>
          <a:p>
            <a:pPr indent="0" marL="0">
              <a:lnSpc>
                <a:spcPct val="100000"/>
              </a:lnSpc>
              <a:buNone/>
            </a:pPr>
            <a:r>
              <a:rPr lang="en-US" sz="2200" dirty="0">
                <a:solidFill>
                  <a:schemeClr val="tx1"/>
                </a:solidFill>
              </a:rPr>
              <a:t>Jede Frist mit Quelle</a:t>
            </a:r>
            <a:endParaRPr lang="en-US" sz="2200" dirty="0"/>
          </a:p>
        </p:txBody>
      </p:sp>
      <p:sp>
        <p:nvSpPr>
          <p:cNvPr id="16" name="Shape 12"/>
          <p:cNvSpPr/>
          <p:nvPr/>
        </p:nvSpPr>
        <p:spPr>
          <a:xfrm>
            <a:off x="640080" y="5349265"/>
            <a:ext cx="274320" cy="274320"/>
          </a:xfrm>
          <a:prstGeom prst="ellipse">
            <a:avLst/>
          </a:prstGeom>
          <a:solidFill>
            <a:schemeClr val="accent1"/>
          </a:solidFill>
          <a:ln/>
        </p:spPr>
      </p:sp>
      <p:pic>
        <p:nvPicPr>
          <p:cNvPr id="17" name="Image 2" descr="C:\Users\stella\AppData\Local\Temp\claude\C--Users-stella-Desktop-erledigt\43329c91-2f5f-4919-bcab-c0957ad438dc\scratchpad\decks\icons\check-ink.png">    </p:cNvPr>
          <p:cNvPicPr>
            <a:picLocks noChangeAspect="1"/>
          </p:cNvPicPr>
          <p:nvPr/>
        </p:nvPicPr>
        <p:blipFill>
          <a:blip r:embed="rId3"/>
          <a:stretch>
            <a:fillRect/>
          </a:stretch>
        </p:blipFill>
        <p:spPr>
          <a:xfrm>
            <a:off x="708660" y="5417845"/>
            <a:ext cx="137160" cy="137160"/>
          </a:xfrm>
          <a:prstGeom prst="rect">
            <a:avLst/>
          </a:prstGeom>
        </p:spPr>
      </p:pic>
      <p:sp>
        <p:nvSpPr>
          <p:cNvPr id="18" name="Text 13"/>
          <p:cNvSpPr txBox="1"/>
          <p:nvPr/>
        </p:nvSpPr>
        <p:spPr>
          <a:xfrm>
            <a:off x="1097280" y="5315991"/>
            <a:ext cx="4800600" cy="386588"/>
          </a:xfrm>
          <a:prstGeom prst="rect">
            <a:avLst/>
          </a:prstGeom>
          <a:noFill/>
          <a:ln/>
        </p:spPr>
        <p:txBody>
          <a:bodyPr wrap="square" lIns="0" tIns="0" rIns="0" bIns="0" rtlCol="0" anchor="t"/>
          <a:lstStyle/>
          <a:p>
            <a:pPr indent="0" marL="0">
              <a:lnSpc>
                <a:spcPct val="100000"/>
              </a:lnSpc>
              <a:buNone/>
            </a:pPr>
            <a:r>
              <a:rPr lang="en-US" sz="2200" dirty="0">
                <a:solidFill>
                  <a:schemeClr val="tx1"/>
                </a:solidFill>
              </a:rPr>
              <a:t>Verschieben oder erledigen in der Karte</a:t>
            </a:r>
            <a:endParaRPr lang="en-US" sz="2200" dirty="0"/>
          </a:p>
        </p:txBody>
      </p:sp>
      <p:sp>
        <p:nvSpPr>
          <p:cNvPr id="19" name="Bildschirmfoto Rahmen"/>
          <p:cNvSpPr/>
          <p:nvPr/>
        </p:nvSpPr>
        <p:spPr>
          <a:xfrm>
            <a:off x="6355080" y="881439"/>
            <a:ext cx="5196535" cy="4866522"/>
          </a:xfrm>
          <a:prstGeom prst="roundRect">
            <a:avLst>
              <a:gd name="adj" fmla="val 3382"/>
            </a:avLst>
          </a:prstGeom>
          <a:solidFill>
            <a:schemeClr val="bg2"/>
          </a:solidFill>
          <a:ln w="9525">
            <a:solidFill>
              <a:schemeClr val="accent2"/>
            </a:solidFill>
            <a:prstDash val="solid"/>
          </a:ln>
          <a:effectLst>
            <a:outerShdw sx="100000" sy="100000" kx="0" ky="0" algn="bl" rotWithShape="0" blurRad="127000" dist="38100" dir="5400000">
              <a:srgbClr val="000000">
                <a:alpha val="14000"/>
              </a:srgbClr>
            </a:outerShdw>
          </a:effectLst>
        </p:spPr>
      </p:sp>
      <p:pic>
        <p:nvPicPr>
          <p:cNvPr id="20" name="Bildschirmfoto" descr="Bildschirmfoto aus HeyButler: fristen-woche">    </p:cNvPr>
          <p:cNvPicPr>
            <a:picLocks noChangeAspect="1"/>
          </p:cNvPicPr>
          <p:nvPr/>
        </p:nvPicPr>
        <p:blipFill>
          <a:blip r:embed="rId4"/>
          <a:stretch>
            <a:fillRect/>
          </a:stretch>
        </p:blipFill>
        <p:spPr>
          <a:xfrm>
            <a:off x="6446520" y="972879"/>
            <a:ext cx="5013655" cy="4683642"/>
          </a:xfrm>
          <a:prstGeom prst="rect">
            <a:avLst/>
          </a:prstGeom>
        </p:spPr>
      </p:pic>
      <p:pic>
        <p:nvPicPr>
          <p:cNvPr id="21" name="Image 4" descr="C:\Users\stella\AppData\Local\Temp\claude\C--Users-stella-Desktop-erledigt\43329c91-2f5f-4919-bcab-c0957ad438dc\scratchpad\decks\brand\butler-96.png">    </p:cNvPr>
          <p:cNvPicPr>
            <a:picLocks noChangeAspect="1"/>
          </p:cNvPicPr>
          <p:nvPr/>
        </p:nvPicPr>
        <p:blipFill>
          <a:blip r:embed="rId5"/>
          <a:stretch>
            <a:fillRect/>
          </a:stretch>
        </p:blipFill>
        <p:spPr>
          <a:xfrm>
            <a:off x="640080" y="6358573"/>
            <a:ext cx="174625" cy="174625"/>
          </a:xfrm>
          <a:prstGeom prst="rect">
            <a:avLst/>
          </a:prstGeom>
        </p:spPr>
      </p:pic>
      <p:sp>
        <p:nvSpPr>
          <p:cNvPr id="22" name="Text 15"/>
          <p:cNvSpPr txBox="1"/>
          <p:nvPr/>
        </p:nvSpPr>
        <p:spPr>
          <a:xfrm>
            <a:off x="887857" y="6355080"/>
            <a:ext cx="3657600" cy="181610"/>
          </a:xfrm>
          <a:prstGeom prst="rect">
            <a:avLst/>
          </a:prstGeom>
          <a:noFill/>
          <a:ln/>
        </p:spPr>
        <p:txBody>
          <a:bodyPr wrap="square" lIns="0" tIns="0" rIns="0" bIns="0" rtlCol="0" anchor="ctr"/>
          <a:lstStyle/>
          <a:p>
            <a:pPr indent="0" marL="0">
              <a:lnSpc>
                <a:spcPct val="100000"/>
              </a:lnSpc>
              <a:buNone/>
            </a:pPr>
            <a:r>
              <a:rPr lang="en-US" sz="1100" dirty="0">
                <a:solidFill>
                  <a:schemeClr val="tx1"/>
                </a:solidFill>
              </a:rPr>
              <a:t>Hey</a:t>
            </a:r>
            <a:pPr indent="0" marL="0">
              <a:lnSpc>
                <a:spcPct val="100000"/>
              </a:lnSpc>
              <a:buNone/>
            </a:pPr>
            <a:r>
              <a:rPr lang="en-US" sz="1100" b="1" dirty="0">
                <a:solidFill>
                  <a:schemeClr val="tx1"/>
                </a:solidFill>
              </a:rPr>
              <a:t>Butler</a:t>
            </a:r>
            <a:endParaRPr lang="en-US" sz="1100" dirty="0"/>
          </a:p>
        </p:txBody>
      </p:sp>
      <p:sp>
        <p:nvSpPr>
          <p:cNvPr id="23" name="Text 16"/>
          <p:cNvSpPr txBox="1"/>
          <p:nvPr/>
        </p:nvSpPr>
        <p:spPr>
          <a:xfrm>
            <a:off x="1874520" y="6355080"/>
            <a:ext cx="6400800" cy="182880"/>
          </a:xfrm>
          <a:prstGeom prst="rect">
            <a:avLst/>
          </a:prstGeom>
          <a:noFill/>
          <a:ln/>
        </p:spPr>
        <p:txBody>
          <a:bodyPr wrap="square" lIns="0" tIns="0" rIns="0" bIns="0" rtlCol="0" anchor="ctr"/>
          <a:lstStyle/>
          <a:p>
            <a:pPr indent="0" marL="0">
              <a:lnSpc>
                <a:spcPct val="100000"/>
              </a:lnSpc>
              <a:buNone/>
            </a:pPr>
            <a:r>
              <a:rPr lang="en-US" sz="1000" dirty="0">
                <a:solidFill>
                  <a:schemeClr val="accent5"/>
                </a:solidFill>
              </a:rPr>
              <a:t>HeyButler im Alltag</a:t>
            </a:r>
            <a:endParaRPr lang="en-US" sz="1000" dirty="0"/>
          </a:p>
        </p:txBody>
      </p:sp>
      <p:sp>
        <p:nvSpPr>
          <p:cNvPr id="24" name="Text 17"/>
          <p:cNvSpPr txBox="1"/>
          <p:nvPr/>
        </p:nvSpPr>
        <p:spPr>
          <a:xfrm>
            <a:off x="10637215" y="6355080"/>
            <a:ext cx="914400" cy="182880"/>
          </a:xfrm>
          <a:prstGeom prst="rect">
            <a:avLst/>
          </a:prstGeom>
          <a:noFill/>
          <a:ln/>
        </p:spPr>
        <p:txBody>
          <a:bodyPr wrap="square" lIns="0" tIns="0" rIns="0" bIns="0" rtlCol="0" anchor="ctr"/>
          <a:lstStyle/>
          <a:p>
            <a:pPr algn="r" indent="0" marL="0">
              <a:lnSpc>
                <a:spcPct val="100000"/>
              </a:lnSpc>
              <a:buNone/>
            </a:pPr>
            <a:r>
              <a:rPr lang="en-US" sz="1000" dirty="0">
                <a:solidFill>
                  <a:schemeClr val="accent5"/>
                </a:solidFill>
              </a:rPr>
              <a:t>17</a:t>
            </a:r>
            <a:endParaRPr lang="en-US" sz="10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Shape 0"/>
          <p:cNvSpPr/>
          <p:nvPr/>
        </p:nvSpPr>
        <p:spPr>
          <a:xfrm>
            <a:off x="640080" y="548640"/>
            <a:ext cx="1513332" cy="292608"/>
          </a:xfrm>
          <a:prstGeom prst="roundRect">
            <a:avLst>
              <a:gd name="adj" fmla="val 50000"/>
            </a:avLst>
          </a:prstGeom>
          <a:solidFill>
            <a:schemeClr val="accent4"/>
          </a:solidFill>
          <a:ln/>
        </p:spPr>
      </p:sp>
      <p:sp>
        <p:nvSpPr>
          <p:cNvPr id="3" name="Text 1"/>
          <p:cNvSpPr txBox="1"/>
          <p:nvPr/>
        </p:nvSpPr>
        <p:spPr>
          <a:xfrm>
            <a:off x="640080" y="548640"/>
            <a:ext cx="1513332" cy="292608"/>
          </a:xfrm>
          <a:prstGeom prst="rect">
            <a:avLst/>
          </a:prstGeom>
          <a:noFill/>
          <a:ln/>
        </p:spPr>
        <p:txBody>
          <a:bodyPr wrap="square" lIns="0" tIns="0" rIns="0" bIns="0" rtlCol="0" anchor="ctr"/>
          <a:lstStyle/>
          <a:p>
            <a:pPr algn="ctr" indent="0" marL="0">
              <a:lnSpc>
                <a:spcPct val="100000"/>
              </a:lnSpc>
              <a:buNone/>
            </a:pPr>
            <a:r>
              <a:rPr lang="en-US" sz="1100" b="1" spc="100" kern="0" dirty="0">
                <a:solidFill>
                  <a:schemeClr val="tx1"/>
                </a:solidFill>
              </a:rPr>
              <a:t>ALLE BRANCHEN</a:t>
            </a:r>
            <a:endParaRPr lang="en-US" sz="1100" dirty="0"/>
          </a:p>
        </p:txBody>
      </p:sp>
      <p:sp>
        <p:nvSpPr>
          <p:cNvPr id="4" name="Text 2"/>
          <p:cNvSpPr txBox="1"/>
          <p:nvPr/>
        </p:nvSpPr>
        <p:spPr>
          <a:xfrm>
            <a:off x="640080" y="1097280"/>
            <a:ext cx="5257800" cy="1051560"/>
          </a:xfrm>
          <a:prstGeom prst="rect">
            <a:avLst/>
          </a:prstGeom>
          <a:noFill/>
          <a:ln/>
        </p:spPr>
        <p:txBody>
          <a:bodyPr wrap="square" lIns="0" tIns="0" rIns="0" bIns="0" rtlCol="0" anchor="t"/>
          <a:lstStyle/>
          <a:p>
            <a:pPr indent="0" marL="0">
              <a:lnSpc>
                <a:spcPct val="95000"/>
              </a:lnSpc>
              <a:buNone/>
            </a:pPr>
            <a:r>
              <a:rPr lang="en-US" sz="3800" b="1" dirty="0">
                <a:solidFill>
                  <a:schemeClr val="tx1"/>
                </a:solidFill>
              </a:rPr>
              <a:t>Erinnerung setzen</a:t>
            </a:r>
            <a:endParaRPr lang="en-US" sz="3800" dirty="0"/>
          </a:p>
        </p:txBody>
      </p:sp>
      <p:sp>
        <p:nvSpPr>
          <p:cNvPr id="5" name="Text 3"/>
          <p:cNvSpPr txBox="1"/>
          <p:nvPr/>
        </p:nvSpPr>
        <p:spPr>
          <a:xfrm>
            <a:off x="640080" y="2068093"/>
            <a:ext cx="5257800" cy="256032"/>
          </a:xfrm>
          <a:prstGeom prst="rect">
            <a:avLst/>
          </a:prstGeom>
          <a:noFill/>
          <a:ln/>
        </p:spPr>
        <p:txBody>
          <a:bodyPr wrap="square" lIns="0" tIns="0" rIns="0" bIns="0" rtlCol="0" anchor="t"/>
          <a:lstStyle/>
          <a:p>
            <a:pPr indent="0" marL="0">
              <a:lnSpc>
                <a:spcPct val="100000"/>
              </a:lnSpc>
              <a:buNone/>
            </a:pPr>
            <a:r>
              <a:rPr lang="en-US" sz="1100" b="1" spc="100" kern="0" dirty="0">
                <a:solidFill>
                  <a:schemeClr val="accent5"/>
                </a:solidFill>
              </a:rPr>
              <a:t>DU SAGST</a:t>
            </a:r>
            <a:endParaRPr lang="en-US" sz="1100" dirty="0"/>
          </a:p>
        </p:txBody>
      </p:sp>
      <p:sp>
        <p:nvSpPr>
          <p:cNvPr id="6" name="Shape 4"/>
          <p:cNvSpPr/>
          <p:nvPr/>
        </p:nvSpPr>
        <p:spPr>
          <a:xfrm>
            <a:off x="640080" y="2397277"/>
            <a:ext cx="5257800" cy="1140460"/>
          </a:xfrm>
          <a:prstGeom prst="roundRect">
            <a:avLst>
              <a:gd name="adj" fmla="val 19243"/>
            </a:avLst>
          </a:prstGeom>
          <a:solidFill>
            <a:schemeClr val="tx1"/>
          </a:solidFill>
          <a:ln/>
        </p:spPr>
      </p:sp>
      <p:sp>
        <p:nvSpPr>
          <p:cNvPr id="7" name="Shape 5"/>
          <p:cNvSpPr/>
          <p:nvPr/>
        </p:nvSpPr>
        <p:spPr>
          <a:xfrm flipV="1">
            <a:off x="960120" y="3528593"/>
            <a:ext cx="292608" cy="237744"/>
          </a:xfrm>
          <a:prstGeom prst="rtTriangle">
            <a:avLst/>
          </a:prstGeom>
          <a:solidFill>
            <a:srgbClr val="16181D"/>
          </a:solidFill>
          <a:ln/>
        </p:spPr>
      </p:sp>
      <p:sp>
        <p:nvSpPr>
          <p:cNvPr id="8" name="Text 6"/>
          <p:cNvSpPr txBox="1"/>
          <p:nvPr/>
        </p:nvSpPr>
        <p:spPr>
          <a:xfrm>
            <a:off x="896112" y="2397277"/>
            <a:ext cx="4745736" cy="1140460"/>
          </a:xfrm>
          <a:prstGeom prst="rect">
            <a:avLst/>
          </a:prstGeom>
          <a:noFill/>
          <a:ln/>
        </p:spPr>
        <p:txBody>
          <a:bodyPr wrap="square" lIns="0" tIns="0" rIns="0" bIns="0" rtlCol="0" anchor="ctr"/>
          <a:lstStyle/>
          <a:p>
            <a:pPr indent="0" marL="0">
              <a:lnSpc>
                <a:spcPct val="100000"/>
              </a:lnSpc>
              <a:buNone/>
            </a:pPr>
            <a:r>
              <a:rPr lang="en-US" sz="2500" b="1" dirty="0">
                <a:solidFill>
                  <a:schemeClr val="bg1"/>
                </a:solidFill>
              </a:rPr>
              <a:t>„Erinnere mich am Freitag an das Angebot Schulstraße.“</a:t>
            </a:r>
            <a:endParaRPr lang="en-US" sz="2500" dirty="0"/>
          </a:p>
        </p:txBody>
      </p:sp>
      <p:sp>
        <p:nvSpPr>
          <p:cNvPr id="9" name="Text 7"/>
          <p:cNvSpPr txBox="1"/>
          <p:nvPr/>
        </p:nvSpPr>
        <p:spPr>
          <a:xfrm>
            <a:off x="640080" y="3912641"/>
            <a:ext cx="5257800" cy="256032"/>
          </a:xfrm>
          <a:prstGeom prst="rect">
            <a:avLst/>
          </a:prstGeom>
          <a:noFill/>
          <a:ln/>
        </p:spPr>
        <p:txBody>
          <a:bodyPr wrap="square" lIns="0" tIns="0" rIns="0" bIns="0" rtlCol="0" anchor="t"/>
          <a:lstStyle/>
          <a:p>
            <a:pPr indent="0" marL="0">
              <a:lnSpc>
                <a:spcPct val="100000"/>
              </a:lnSpc>
              <a:buNone/>
            </a:pPr>
            <a:r>
              <a:rPr lang="en-US" sz="1100" b="1" spc="100" kern="0" dirty="0">
                <a:solidFill>
                  <a:schemeClr val="accent5"/>
                </a:solidFill>
              </a:rPr>
              <a:t>DER BUTLER</a:t>
            </a:r>
            <a:endParaRPr lang="en-US" sz="1100" dirty="0"/>
          </a:p>
        </p:txBody>
      </p:sp>
      <p:sp>
        <p:nvSpPr>
          <p:cNvPr id="10" name="Shape 8"/>
          <p:cNvSpPr/>
          <p:nvPr/>
        </p:nvSpPr>
        <p:spPr>
          <a:xfrm>
            <a:off x="640080" y="4311675"/>
            <a:ext cx="274320" cy="274320"/>
          </a:xfrm>
          <a:prstGeom prst="ellipse">
            <a:avLst/>
          </a:prstGeom>
          <a:solidFill>
            <a:schemeClr val="accent1"/>
          </a:solidFill>
          <a:ln/>
        </p:spPr>
      </p:sp>
      <p:pic>
        <p:nvPicPr>
          <p:cNvPr id="11" name="Image 0" descr="C:\Users\stella\AppData\Local\Temp\claude\C--Users-stella-Desktop-erledigt\43329c91-2f5f-4919-bcab-c0957ad438dc\scratchpad\decks\icons\check-ink.png">    </p:cNvPr>
          <p:cNvPicPr>
            <a:picLocks noChangeAspect="1"/>
          </p:cNvPicPr>
          <p:nvPr/>
        </p:nvPicPr>
        <p:blipFill>
          <a:blip r:embed="rId1"/>
          <a:stretch>
            <a:fillRect/>
          </a:stretch>
        </p:blipFill>
        <p:spPr>
          <a:xfrm>
            <a:off x="708660" y="4380255"/>
            <a:ext cx="137160" cy="137160"/>
          </a:xfrm>
          <a:prstGeom prst="rect">
            <a:avLst/>
          </a:prstGeom>
        </p:spPr>
      </p:pic>
      <p:sp>
        <p:nvSpPr>
          <p:cNvPr id="12" name="Text 9"/>
          <p:cNvSpPr txBox="1"/>
          <p:nvPr/>
        </p:nvSpPr>
        <p:spPr>
          <a:xfrm>
            <a:off x="1097280" y="4278401"/>
            <a:ext cx="4800600" cy="386588"/>
          </a:xfrm>
          <a:prstGeom prst="rect">
            <a:avLst/>
          </a:prstGeom>
          <a:noFill/>
          <a:ln/>
        </p:spPr>
        <p:txBody>
          <a:bodyPr wrap="square" lIns="0" tIns="0" rIns="0" bIns="0" rtlCol="0" anchor="t"/>
          <a:lstStyle/>
          <a:p>
            <a:pPr indent="0" marL="0">
              <a:lnSpc>
                <a:spcPct val="100000"/>
              </a:lnSpc>
              <a:buNone/>
            </a:pPr>
            <a:r>
              <a:rPr lang="en-US" sz="2200" dirty="0">
                <a:solidFill>
                  <a:schemeClr val="tx1"/>
                </a:solidFill>
              </a:rPr>
              <a:t>Legt eine Frist mit Verweis an</a:t>
            </a:r>
            <a:endParaRPr lang="en-US" sz="2200" dirty="0"/>
          </a:p>
        </p:txBody>
      </p:sp>
      <p:sp>
        <p:nvSpPr>
          <p:cNvPr id="13" name="Shape 10"/>
          <p:cNvSpPr/>
          <p:nvPr/>
        </p:nvSpPr>
        <p:spPr>
          <a:xfrm>
            <a:off x="640080" y="4853711"/>
            <a:ext cx="274320" cy="274320"/>
          </a:xfrm>
          <a:prstGeom prst="ellipse">
            <a:avLst/>
          </a:prstGeom>
          <a:solidFill>
            <a:schemeClr val="accent1"/>
          </a:solidFill>
          <a:ln/>
        </p:spPr>
      </p:sp>
      <p:pic>
        <p:nvPicPr>
          <p:cNvPr id="14" name="Image 1" descr="C:\Users\stella\AppData\Local\Temp\claude\C--Users-stella-Desktop-erledigt\43329c91-2f5f-4919-bcab-c0957ad438dc\scratchpad\decks\icons\check-ink.png">    </p:cNvPr>
          <p:cNvPicPr>
            <a:picLocks noChangeAspect="1"/>
          </p:cNvPicPr>
          <p:nvPr/>
        </p:nvPicPr>
        <p:blipFill>
          <a:blip r:embed="rId2"/>
          <a:stretch>
            <a:fillRect/>
          </a:stretch>
        </p:blipFill>
        <p:spPr>
          <a:xfrm>
            <a:off x="708660" y="4922291"/>
            <a:ext cx="137160" cy="137160"/>
          </a:xfrm>
          <a:prstGeom prst="rect">
            <a:avLst/>
          </a:prstGeom>
        </p:spPr>
      </p:pic>
      <p:sp>
        <p:nvSpPr>
          <p:cNvPr id="15" name="Text 11"/>
          <p:cNvSpPr txBox="1"/>
          <p:nvPr/>
        </p:nvSpPr>
        <p:spPr>
          <a:xfrm>
            <a:off x="1097280" y="4820437"/>
            <a:ext cx="4800600" cy="386588"/>
          </a:xfrm>
          <a:prstGeom prst="rect">
            <a:avLst/>
          </a:prstGeom>
          <a:noFill/>
          <a:ln/>
        </p:spPr>
        <p:txBody>
          <a:bodyPr wrap="square" lIns="0" tIns="0" rIns="0" bIns="0" rtlCol="0" anchor="t"/>
          <a:lstStyle/>
          <a:p>
            <a:pPr indent="0" marL="0">
              <a:lnSpc>
                <a:spcPct val="100000"/>
              </a:lnSpc>
              <a:buNone/>
            </a:pPr>
            <a:r>
              <a:rPr lang="en-US" sz="2200" dirty="0">
                <a:solidFill>
                  <a:schemeClr val="tx1"/>
                </a:solidFill>
              </a:rPr>
              <a:t>Meldet sich am Freitag</a:t>
            </a:r>
            <a:endParaRPr lang="en-US" sz="2200" dirty="0"/>
          </a:p>
        </p:txBody>
      </p:sp>
      <p:sp>
        <p:nvSpPr>
          <p:cNvPr id="16" name="Shape 12"/>
          <p:cNvSpPr/>
          <p:nvPr/>
        </p:nvSpPr>
        <p:spPr>
          <a:xfrm>
            <a:off x="640080" y="5395747"/>
            <a:ext cx="274320" cy="274320"/>
          </a:xfrm>
          <a:prstGeom prst="ellipse">
            <a:avLst/>
          </a:prstGeom>
          <a:solidFill>
            <a:schemeClr val="accent1"/>
          </a:solidFill>
          <a:ln/>
        </p:spPr>
      </p:sp>
      <p:pic>
        <p:nvPicPr>
          <p:cNvPr id="17" name="Image 2" descr="C:\Users\stella\AppData\Local\Temp\claude\C--Users-stella-Desktop-erledigt\43329c91-2f5f-4919-bcab-c0957ad438dc\scratchpad\decks\icons\check-ink.png">    </p:cNvPr>
          <p:cNvPicPr>
            <a:picLocks noChangeAspect="1"/>
          </p:cNvPicPr>
          <p:nvPr/>
        </p:nvPicPr>
        <p:blipFill>
          <a:blip r:embed="rId3"/>
          <a:stretch>
            <a:fillRect/>
          </a:stretch>
        </p:blipFill>
        <p:spPr>
          <a:xfrm>
            <a:off x="708660" y="5464327"/>
            <a:ext cx="137160" cy="137160"/>
          </a:xfrm>
          <a:prstGeom prst="rect">
            <a:avLst/>
          </a:prstGeom>
        </p:spPr>
      </p:pic>
      <p:sp>
        <p:nvSpPr>
          <p:cNvPr id="18" name="Text 13"/>
          <p:cNvSpPr txBox="1"/>
          <p:nvPr/>
        </p:nvSpPr>
        <p:spPr>
          <a:xfrm>
            <a:off x="1097280" y="5362473"/>
            <a:ext cx="4800600" cy="386588"/>
          </a:xfrm>
          <a:prstGeom prst="rect">
            <a:avLst/>
          </a:prstGeom>
          <a:noFill/>
          <a:ln/>
        </p:spPr>
        <p:txBody>
          <a:bodyPr wrap="square" lIns="0" tIns="0" rIns="0" bIns="0" rtlCol="0" anchor="t"/>
          <a:lstStyle/>
          <a:p>
            <a:pPr indent="0" marL="0">
              <a:lnSpc>
                <a:spcPct val="100000"/>
              </a:lnSpc>
              <a:buNone/>
            </a:pPr>
            <a:r>
              <a:rPr lang="en-US" sz="2200" dirty="0">
                <a:solidFill>
                  <a:schemeClr val="tx1"/>
                </a:solidFill>
              </a:rPr>
              <a:t>Auch als Push aufs Handy</a:t>
            </a:r>
            <a:endParaRPr lang="en-US" sz="2200" dirty="0"/>
          </a:p>
        </p:txBody>
      </p:sp>
      <p:sp>
        <p:nvSpPr>
          <p:cNvPr id="19" name="Bildschirmfoto Rahmen"/>
          <p:cNvSpPr/>
          <p:nvPr/>
        </p:nvSpPr>
        <p:spPr>
          <a:xfrm>
            <a:off x="6355080" y="881439"/>
            <a:ext cx="5196535" cy="4866522"/>
          </a:xfrm>
          <a:prstGeom prst="roundRect">
            <a:avLst>
              <a:gd name="adj" fmla="val 3382"/>
            </a:avLst>
          </a:prstGeom>
          <a:solidFill>
            <a:schemeClr val="bg2"/>
          </a:solidFill>
          <a:ln w="9525">
            <a:solidFill>
              <a:schemeClr val="accent2"/>
            </a:solidFill>
            <a:prstDash val="solid"/>
          </a:ln>
          <a:effectLst>
            <a:outerShdw sx="100000" sy="100000" kx="0" ky="0" algn="bl" rotWithShape="0" blurRad="127000" dist="38100" dir="5400000">
              <a:srgbClr val="000000">
                <a:alpha val="14000"/>
              </a:srgbClr>
            </a:outerShdw>
          </a:effectLst>
        </p:spPr>
      </p:sp>
      <p:pic>
        <p:nvPicPr>
          <p:cNvPr id="20" name="Bildschirmfoto" descr="Bildschirmfoto aus HeyButler: erinnerung-bestaetigen">    </p:cNvPr>
          <p:cNvPicPr>
            <a:picLocks noChangeAspect="1"/>
          </p:cNvPicPr>
          <p:nvPr/>
        </p:nvPicPr>
        <p:blipFill>
          <a:blip r:embed="rId4"/>
          <a:stretch>
            <a:fillRect/>
          </a:stretch>
        </p:blipFill>
        <p:spPr>
          <a:xfrm>
            <a:off x="6446520" y="972879"/>
            <a:ext cx="5013655" cy="4683642"/>
          </a:xfrm>
          <a:prstGeom prst="rect">
            <a:avLst/>
          </a:prstGeom>
        </p:spPr>
      </p:pic>
      <p:pic>
        <p:nvPicPr>
          <p:cNvPr id="21" name="Image 4" descr="C:\Users\stella\AppData\Local\Temp\claude\C--Users-stella-Desktop-erledigt\43329c91-2f5f-4919-bcab-c0957ad438dc\scratchpad\decks\brand\butler-96.png">    </p:cNvPr>
          <p:cNvPicPr>
            <a:picLocks noChangeAspect="1"/>
          </p:cNvPicPr>
          <p:nvPr/>
        </p:nvPicPr>
        <p:blipFill>
          <a:blip r:embed="rId5"/>
          <a:stretch>
            <a:fillRect/>
          </a:stretch>
        </p:blipFill>
        <p:spPr>
          <a:xfrm>
            <a:off x="640080" y="6358573"/>
            <a:ext cx="174625" cy="174625"/>
          </a:xfrm>
          <a:prstGeom prst="rect">
            <a:avLst/>
          </a:prstGeom>
        </p:spPr>
      </p:pic>
      <p:sp>
        <p:nvSpPr>
          <p:cNvPr id="22" name="Text 15"/>
          <p:cNvSpPr txBox="1"/>
          <p:nvPr/>
        </p:nvSpPr>
        <p:spPr>
          <a:xfrm>
            <a:off x="887857" y="6355080"/>
            <a:ext cx="3657600" cy="181610"/>
          </a:xfrm>
          <a:prstGeom prst="rect">
            <a:avLst/>
          </a:prstGeom>
          <a:noFill/>
          <a:ln/>
        </p:spPr>
        <p:txBody>
          <a:bodyPr wrap="square" lIns="0" tIns="0" rIns="0" bIns="0" rtlCol="0" anchor="ctr"/>
          <a:lstStyle/>
          <a:p>
            <a:pPr indent="0" marL="0">
              <a:lnSpc>
                <a:spcPct val="100000"/>
              </a:lnSpc>
              <a:buNone/>
            </a:pPr>
            <a:r>
              <a:rPr lang="en-US" sz="1100" dirty="0">
                <a:solidFill>
                  <a:schemeClr val="tx1"/>
                </a:solidFill>
              </a:rPr>
              <a:t>Hey</a:t>
            </a:r>
            <a:pPr indent="0" marL="0">
              <a:lnSpc>
                <a:spcPct val="100000"/>
              </a:lnSpc>
              <a:buNone/>
            </a:pPr>
            <a:r>
              <a:rPr lang="en-US" sz="1100" b="1" dirty="0">
                <a:solidFill>
                  <a:schemeClr val="tx1"/>
                </a:solidFill>
              </a:rPr>
              <a:t>Butler</a:t>
            </a:r>
            <a:endParaRPr lang="en-US" sz="1100" dirty="0"/>
          </a:p>
        </p:txBody>
      </p:sp>
      <p:sp>
        <p:nvSpPr>
          <p:cNvPr id="23" name="Text 16"/>
          <p:cNvSpPr txBox="1"/>
          <p:nvPr/>
        </p:nvSpPr>
        <p:spPr>
          <a:xfrm>
            <a:off x="1874520" y="6355080"/>
            <a:ext cx="6400800" cy="182880"/>
          </a:xfrm>
          <a:prstGeom prst="rect">
            <a:avLst/>
          </a:prstGeom>
          <a:noFill/>
          <a:ln/>
        </p:spPr>
        <p:txBody>
          <a:bodyPr wrap="square" lIns="0" tIns="0" rIns="0" bIns="0" rtlCol="0" anchor="ctr"/>
          <a:lstStyle/>
          <a:p>
            <a:pPr indent="0" marL="0">
              <a:lnSpc>
                <a:spcPct val="100000"/>
              </a:lnSpc>
              <a:buNone/>
            </a:pPr>
            <a:r>
              <a:rPr lang="en-US" sz="1000" dirty="0">
                <a:solidFill>
                  <a:schemeClr val="accent5"/>
                </a:solidFill>
              </a:rPr>
              <a:t>HeyButler im Alltag</a:t>
            </a:r>
            <a:endParaRPr lang="en-US" sz="1000" dirty="0"/>
          </a:p>
        </p:txBody>
      </p:sp>
      <p:sp>
        <p:nvSpPr>
          <p:cNvPr id="24" name="Text 17"/>
          <p:cNvSpPr txBox="1"/>
          <p:nvPr/>
        </p:nvSpPr>
        <p:spPr>
          <a:xfrm>
            <a:off x="10637215" y="6355080"/>
            <a:ext cx="914400" cy="182880"/>
          </a:xfrm>
          <a:prstGeom prst="rect">
            <a:avLst/>
          </a:prstGeom>
          <a:noFill/>
          <a:ln/>
        </p:spPr>
        <p:txBody>
          <a:bodyPr wrap="square" lIns="0" tIns="0" rIns="0" bIns="0" rtlCol="0" anchor="ctr"/>
          <a:lstStyle/>
          <a:p>
            <a:pPr algn="r" indent="0" marL="0">
              <a:lnSpc>
                <a:spcPct val="100000"/>
              </a:lnSpc>
              <a:buNone/>
            </a:pPr>
            <a:r>
              <a:rPr lang="en-US" sz="1000" dirty="0">
                <a:solidFill>
                  <a:schemeClr val="accent5"/>
                </a:solidFill>
              </a:rPr>
              <a:t>18</a:t>
            </a:r>
            <a:endParaRPr lang="en-US" sz="10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spTree>
      <p:nvGrpSpPr>
        <p:cNvPr id="1" name=""/>
        <p:cNvGrpSpPr/>
        <p:nvPr/>
      </p:nvGrpSpPr>
      <p:grpSpPr>
        <a:xfrm>
          <a:off x="0" y="0"/>
          <a:ext cx="0" cy="0"/>
          <a:chOff x="0" y="0"/>
          <a:chExt cx="0" cy="0"/>
        </a:xfrm>
      </p:grpSpPr>
      <p:sp>
        <p:nvSpPr>
          <p:cNvPr id="2" name="Shape 0"/>
          <p:cNvSpPr/>
          <p:nvPr/>
        </p:nvSpPr>
        <p:spPr>
          <a:xfrm>
            <a:off x="640080" y="548640"/>
            <a:ext cx="1513332" cy="292608"/>
          </a:xfrm>
          <a:prstGeom prst="roundRect">
            <a:avLst>
              <a:gd name="adj" fmla="val 50000"/>
            </a:avLst>
          </a:prstGeom>
          <a:solidFill>
            <a:schemeClr val="accent4"/>
          </a:solidFill>
          <a:ln/>
        </p:spPr>
      </p:sp>
      <p:sp>
        <p:nvSpPr>
          <p:cNvPr id="3" name="Text 1"/>
          <p:cNvSpPr txBox="1"/>
          <p:nvPr/>
        </p:nvSpPr>
        <p:spPr>
          <a:xfrm>
            <a:off x="640080" y="548640"/>
            <a:ext cx="1513332" cy="292608"/>
          </a:xfrm>
          <a:prstGeom prst="rect">
            <a:avLst/>
          </a:prstGeom>
          <a:noFill/>
          <a:ln/>
        </p:spPr>
        <p:txBody>
          <a:bodyPr wrap="square" lIns="0" tIns="0" rIns="0" bIns="0" rtlCol="0" anchor="ctr"/>
          <a:lstStyle/>
          <a:p>
            <a:pPr algn="ctr" indent="0" marL="0">
              <a:lnSpc>
                <a:spcPct val="100000"/>
              </a:lnSpc>
              <a:buNone/>
            </a:pPr>
            <a:r>
              <a:rPr lang="en-US" sz="1100" b="1" spc="100" kern="0" dirty="0">
                <a:solidFill>
                  <a:schemeClr val="tx1"/>
                </a:solidFill>
              </a:rPr>
              <a:t>ALLE BRANCHEN</a:t>
            </a:r>
            <a:endParaRPr lang="en-US" sz="1100" dirty="0"/>
          </a:p>
        </p:txBody>
      </p:sp>
      <p:sp>
        <p:nvSpPr>
          <p:cNvPr id="4" name="Text 2"/>
          <p:cNvSpPr txBox="1"/>
          <p:nvPr/>
        </p:nvSpPr>
        <p:spPr>
          <a:xfrm>
            <a:off x="640080" y="1097280"/>
            <a:ext cx="5257800" cy="1051560"/>
          </a:xfrm>
          <a:prstGeom prst="rect">
            <a:avLst/>
          </a:prstGeom>
          <a:noFill/>
          <a:ln/>
        </p:spPr>
        <p:txBody>
          <a:bodyPr wrap="square" lIns="0" tIns="0" rIns="0" bIns="0" rtlCol="0" anchor="t"/>
          <a:lstStyle/>
          <a:p>
            <a:pPr indent="0" marL="0">
              <a:lnSpc>
                <a:spcPct val="95000"/>
              </a:lnSpc>
              <a:buNone/>
            </a:pPr>
            <a:r>
              <a:rPr lang="en-US" sz="3800" b="1" dirty="0">
                <a:solidFill>
                  <a:schemeClr val="tx1"/>
                </a:solidFill>
              </a:rPr>
              <a:t>Termin eintragen</a:t>
            </a:r>
            <a:endParaRPr lang="en-US" sz="3800" dirty="0"/>
          </a:p>
        </p:txBody>
      </p:sp>
      <p:sp>
        <p:nvSpPr>
          <p:cNvPr id="5" name="Text 3"/>
          <p:cNvSpPr txBox="1"/>
          <p:nvPr/>
        </p:nvSpPr>
        <p:spPr>
          <a:xfrm>
            <a:off x="640080" y="2068093"/>
            <a:ext cx="5257800" cy="256032"/>
          </a:xfrm>
          <a:prstGeom prst="rect">
            <a:avLst/>
          </a:prstGeom>
          <a:noFill/>
          <a:ln/>
        </p:spPr>
        <p:txBody>
          <a:bodyPr wrap="square" lIns="0" tIns="0" rIns="0" bIns="0" rtlCol="0" anchor="t"/>
          <a:lstStyle/>
          <a:p>
            <a:pPr indent="0" marL="0">
              <a:lnSpc>
                <a:spcPct val="100000"/>
              </a:lnSpc>
              <a:buNone/>
            </a:pPr>
            <a:r>
              <a:rPr lang="en-US" sz="1100" b="1" spc="100" kern="0" dirty="0">
                <a:solidFill>
                  <a:schemeClr val="accent5"/>
                </a:solidFill>
              </a:rPr>
              <a:t>DU SAGST</a:t>
            </a:r>
            <a:endParaRPr lang="en-US" sz="1100" dirty="0"/>
          </a:p>
        </p:txBody>
      </p:sp>
      <p:sp>
        <p:nvSpPr>
          <p:cNvPr id="6" name="Shape 4"/>
          <p:cNvSpPr/>
          <p:nvPr/>
        </p:nvSpPr>
        <p:spPr>
          <a:xfrm>
            <a:off x="640080" y="2397277"/>
            <a:ext cx="5257800" cy="1140460"/>
          </a:xfrm>
          <a:prstGeom prst="roundRect">
            <a:avLst>
              <a:gd name="adj" fmla="val 19243"/>
            </a:avLst>
          </a:prstGeom>
          <a:solidFill>
            <a:schemeClr val="tx1"/>
          </a:solidFill>
          <a:ln/>
        </p:spPr>
      </p:sp>
      <p:sp>
        <p:nvSpPr>
          <p:cNvPr id="7" name="Shape 5"/>
          <p:cNvSpPr/>
          <p:nvPr/>
        </p:nvSpPr>
        <p:spPr>
          <a:xfrm flipV="1">
            <a:off x="960120" y="3528593"/>
            <a:ext cx="292608" cy="237744"/>
          </a:xfrm>
          <a:prstGeom prst="rtTriangle">
            <a:avLst/>
          </a:prstGeom>
          <a:solidFill>
            <a:srgbClr val="16181D"/>
          </a:solidFill>
          <a:ln/>
        </p:spPr>
      </p:sp>
      <p:sp>
        <p:nvSpPr>
          <p:cNvPr id="8" name="Text 6"/>
          <p:cNvSpPr txBox="1"/>
          <p:nvPr/>
        </p:nvSpPr>
        <p:spPr>
          <a:xfrm>
            <a:off x="896112" y="2397277"/>
            <a:ext cx="4745736" cy="1140460"/>
          </a:xfrm>
          <a:prstGeom prst="rect">
            <a:avLst/>
          </a:prstGeom>
          <a:noFill/>
          <a:ln/>
        </p:spPr>
        <p:txBody>
          <a:bodyPr wrap="square" lIns="0" tIns="0" rIns="0" bIns="0" rtlCol="0" anchor="ctr"/>
          <a:lstStyle/>
          <a:p>
            <a:pPr indent="0" marL="0">
              <a:lnSpc>
                <a:spcPct val="100000"/>
              </a:lnSpc>
              <a:buNone/>
            </a:pPr>
            <a:r>
              <a:rPr lang="en-US" sz="2500" b="1" dirty="0">
                <a:solidFill>
                  <a:schemeClr val="bg1"/>
                </a:solidFill>
              </a:rPr>
              <a:t>„Termin mit Krämer Dienstag 10 Uhr.“</a:t>
            </a:r>
            <a:endParaRPr lang="en-US" sz="2500" dirty="0"/>
          </a:p>
        </p:txBody>
      </p:sp>
      <p:sp>
        <p:nvSpPr>
          <p:cNvPr id="9" name="Text 7"/>
          <p:cNvSpPr txBox="1"/>
          <p:nvPr/>
        </p:nvSpPr>
        <p:spPr>
          <a:xfrm>
            <a:off x="640080" y="3912641"/>
            <a:ext cx="5257800" cy="256032"/>
          </a:xfrm>
          <a:prstGeom prst="rect">
            <a:avLst/>
          </a:prstGeom>
          <a:noFill/>
          <a:ln/>
        </p:spPr>
        <p:txBody>
          <a:bodyPr wrap="square" lIns="0" tIns="0" rIns="0" bIns="0" rtlCol="0" anchor="t"/>
          <a:lstStyle/>
          <a:p>
            <a:pPr indent="0" marL="0">
              <a:lnSpc>
                <a:spcPct val="100000"/>
              </a:lnSpc>
              <a:buNone/>
            </a:pPr>
            <a:r>
              <a:rPr lang="en-US" sz="1100" b="1" spc="100" kern="0" dirty="0">
                <a:solidFill>
                  <a:schemeClr val="accent5"/>
                </a:solidFill>
              </a:rPr>
              <a:t>DER BUTLER</a:t>
            </a:r>
            <a:endParaRPr lang="en-US" sz="1100" dirty="0"/>
          </a:p>
        </p:txBody>
      </p:sp>
      <p:sp>
        <p:nvSpPr>
          <p:cNvPr id="10" name="Shape 8"/>
          <p:cNvSpPr/>
          <p:nvPr/>
        </p:nvSpPr>
        <p:spPr>
          <a:xfrm>
            <a:off x="640080" y="4311675"/>
            <a:ext cx="274320" cy="274320"/>
          </a:xfrm>
          <a:prstGeom prst="ellipse">
            <a:avLst/>
          </a:prstGeom>
          <a:solidFill>
            <a:schemeClr val="accent1"/>
          </a:solidFill>
          <a:ln/>
        </p:spPr>
      </p:sp>
      <p:pic>
        <p:nvPicPr>
          <p:cNvPr id="11" name="Image 0" descr="C:\Users\stella\AppData\Local\Temp\claude\C--Users-stella-Desktop-erledigt\43329c91-2f5f-4919-bcab-c0957ad438dc\scratchpad\decks\icons\check-ink.png">    </p:cNvPr>
          <p:cNvPicPr>
            <a:picLocks noChangeAspect="1"/>
          </p:cNvPicPr>
          <p:nvPr/>
        </p:nvPicPr>
        <p:blipFill>
          <a:blip r:embed="rId1"/>
          <a:stretch>
            <a:fillRect/>
          </a:stretch>
        </p:blipFill>
        <p:spPr>
          <a:xfrm>
            <a:off x="708660" y="4380255"/>
            <a:ext cx="137160" cy="137160"/>
          </a:xfrm>
          <a:prstGeom prst="rect">
            <a:avLst/>
          </a:prstGeom>
        </p:spPr>
      </p:pic>
      <p:sp>
        <p:nvSpPr>
          <p:cNvPr id="12" name="Text 9"/>
          <p:cNvSpPr txBox="1"/>
          <p:nvPr/>
        </p:nvSpPr>
        <p:spPr>
          <a:xfrm>
            <a:off x="1097280" y="4278401"/>
            <a:ext cx="4800600" cy="386588"/>
          </a:xfrm>
          <a:prstGeom prst="rect">
            <a:avLst/>
          </a:prstGeom>
          <a:noFill/>
          <a:ln/>
        </p:spPr>
        <p:txBody>
          <a:bodyPr wrap="square" lIns="0" tIns="0" rIns="0" bIns="0" rtlCol="0" anchor="t"/>
          <a:lstStyle/>
          <a:p>
            <a:pPr indent="0" marL="0">
              <a:lnSpc>
                <a:spcPct val="100000"/>
              </a:lnSpc>
              <a:buNone/>
            </a:pPr>
            <a:r>
              <a:rPr lang="en-US" sz="2200" dirty="0">
                <a:solidFill>
                  <a:schemeClr val="tx1"/>
                </a:solidFill>
              </a:rPr>
              <a:t>Prüft Überschneidungen</a:t>
            </a:r>
            <a:endParaRPr lang="en-US" sz="2200" dirty="0"/>
          </a:p>
        </p:txBody>
      </p:sp>
      <p:sp>
        <p:nvSpPr>
          <p:cNvPr id="13" name="Shape 10"/>
          <p:cNvSpPr/>
          <p:nvPr/>
        </p:nvSpPr>
        <p:spPr>
          <a:xfrm>
            <a:off x="640080" y="4853711"/>
            <a:ext cx="274320" cy="274320"/>
          </a:xfrm>
          <a:prstGeom prst="ellipse">
            <a:avLst/>
          </a:prstGeom>
          <a:solidFill>
            <a:schemeClr val="accent1"/>
          </a:solidFill>
          <a:ln/>
        </p:spPr>
      </p:sp>
      <p:pic>
        <p:nvPicPr>
          <p:cNvPr id="14" name="Image 1" descr="C:\Users\stella\AppData\Local\Temp\claude\C--Users-stella-Desktop-erledigt\43329c91-2f5f-4919-bcab-c0957ad438dc\scratchpad\decks\icons\check-ink.png">    </p:cNvPr>
          <p:cNvPicPr>
            <a:picLocks noChangeAspect="1"/>
          </p:cNvPicPr>
          <p:nvPr/>
        </p:nvPicPr>
        <p:blipFill>
          <a:blip r:embed="rId2"/>
          <a:stretch>
            <a:fillRect/>
          </a:stretch>
        </p:blipFill>
        <p:spPr>
          <a:xfrm>
            <a:off x="708660" y="4922291"/>
            <a:ext cx="137160" cy="137160"/>
          </a:xfrm>
          <a:prstGeom prst="rect">
            <a:avLst/>
          </a:prstGeom>
        </p:spPr>
      </p:pic>
      <p:sp>
        <p:nvSpPr>
          <p:cNvPr id="15" name="Text 11"/>
          <p:cNvSpPr txBox="1"/>
          <p:nvPr/>
        </p:nvSpPr>
        <p:spPr>
          <a:xfrm>
            <a:off x="1097280" y="4820437"/>
            <a:ext cx="4800600" cy="386588"/>
          </a:xfrm>
          <a:prstGeom prst="rect">
            <a:avLst/>
          </a:prstGeom>
          <a:noFill/>
          <a:ln/>
        </p:spPr>
        <p:txBody>
          <a:bodyPr wrap="square" lIns="0" tIns="0" rIns="0" bIns="0" rtlCol="0" anchor="t"/>
          <a:lstStyle/>
          <a:p>
            <a:pPr indent="0" marL="0">
              <a:lnSpc>
                <a:spcPct val="100000"/>
              </a:lnSpc>
              <a:buNone/>
            </a:pPr>
            <a:r>
              <a:rPr lang="en-US" sz="2200" dirty="0">
                <a:solidFill>
                  <a:schemeClr val="tx1"/>
                </a:solidFill>
              </a:rPr>
              <a:t>Schlägt freie Zeiten vor</a:t>
            </a:r>
            <a:endParaRPr lang="en-US" sz="2200" dirty="0"/>
          </a:p>
        </p:txBody>
      </p:sp>
      <p:sp>
        <p:nvSpPr>
          <p:cNvPr id="16" name="Shape 12"/>
          <p:cNvSpPr/>
          <p:nvPr/>
        </p:nvSpPr>
        <p:spPr>
          <a:xfrm>
            <a:off x="640080" y="5395747"/>
            <a:ext cx="274320" cy="274320"/>
          </a:xfrm>
          <a:prstGeom prst="ellipse">
            <a:avLst/>
          </a:prstGeom>
          <a:solidFill>
            <a:schemeClr val="accent1"/>
          </a:solidFill>
          <a:ln/>
        </p:spPr>
      </p:sp>
      <p:pic>
        <p:nvPicPr>
          <p:cNvPr id="17" name="Image 2" descr="C:\Users\stella\AppData\Local\Temp\claude\C--Users-stella-Desktop-erledigt\43329c91-2f5f-4919-bcab-c0957ad438dc\scratchpad\decks\icons\check-ink.png">    </p:cNvPr>
          <p:cNvPicPr>
            <a:picLocks noChangeAspect="1"/>
          </p:cNvPicPr>
          <p:nvPr/>
        </p:nvPicPr>
        <p:blipFill>
          <a:blip r:embed="rId3"/>
          <a:stretch>
            <a:fillRect/>
          </a:stretch>
        </p:blipFill>
        <p:spPr>
          <a:xfrm>
            <a:off x="708660" y="5464327"/>
            <a:ext cx="137160" cy="137160"/>
          </a:xfrm>
          <a:prstGeom prst="rect">
            <a:avLst/>
          </a:prstGeom>
        </p:spPr>
      </p:pic>
      <p:sp>
        <p:nvSpPr>
          <p:cNvPr id="18" name="Text 13"/>
          <p:cNvSpPr txBox="1"/>
          <p:nvPr/>
        </p:nvSpPr>
        <p:spPr>
          <a:xfrm>
            <a:off x="1097280" y="5362473"/>
            <a:ext cx="4800600" cy="386588"/>
          </a:xfrm>
          <a:prstGeom prst="rect">
            <a:avLst/>
          </a:prstGeom>
          <a:noFill/>
          <a:ln/>
        </p:spPr>
        <p:txBody>
          <a:bodyPr wrap="square" lIns="0" tIns="0" rIns="0" bIns="0" rtlCol="0" anchor="t"/>
          <a:lstStyle/>
          <a:p>
            <a:pPr indent="0" marL="0">
              <a:lnSpc>
                <a:spcPct val="100000"/>
              </a:lnSpc>
              <a:buNone/>
            </a:pPr>
            <a:r>
              <a:rPr lang="en-US" sz="2200" dirty="0">
                <a:solidFill>
                  <a:schemeClr val="tx1"/>
                </a:solidFill>
              </a:rPr>
              <a:t>Mit Outlook: Einladung nach Bestätigung</a:t>
            </a:r>
            <a:endParaRPr lang="en-US" sz="2200" dirty="0"/>
          </a:p>
        </p:txBody>
      </p:sp>
      <p:sp>
        <p:nvSpPr>
          <p:cNvPr id="19" name="Bildschirmfoto Rahmen"/>
          <p:cNvSpPr/>
          <p:nvPr/>
        </p:nvSpPr>
        <p:spPr>
          <a:xfrm>
            <a:off x="6355080" y="1427106"/>
            <a:ext cx="5196535" cy="3775188"/>
          </a:xfrm>
          <a:prstGeom prst="roundRect">
            <a:avLst>
              <a:gd name="adj" fmla="val 4360"/>
            </a:avLst>
          </a:prstGeom>
          <a:solidFill>
            <a:schemeClr val="bg2"/>
          </a:solidFill>
          <a:ln w="9525">
            <a:solidFill>
              <a:schemeClr val="accent2"/>
            </a:solidFill>
            <a:prstDash val="solid"/>
          </a:ln>
          <a:effectLst>
            <a:outerShdw sx="100000" sy="100000" kx="0" ky="0" algn="bl" rotWithShape="0" blurRad="127000" dist="38100" dir="5400000">
              <a:srgbClr val="000000">
                <a:alpha val="14000"/>
              </a:srgbClr>
            </a:outerShdw>
          </a:effectLst>
        </p:spPr>
      </p:sp>
      <p:pic>
        <p:nvPicPr>
          <p:cNvPr id="20" name="Bildschirmfoto" descr="Bildschirmfoto aus HeyButler: kalender">    </p:cNvPr>
          <p:cNvPicPr>
            <a:picLocks noChangeAspect="1"/>
          </p:cNvPicPr>
          <p:nvPr/>
        </p:nvPicPr>
        <p:blipFill>
          <a:blip r:embed="rId4"/>
          <a:stretch>
            <a:fillRect/>
          </a:stretch>
        </p:blipFill>
        <p:spPr>
          <a:xfrm>
            <a:off x="6446520" y="1518546"/>
            <a:ext cx="5013655" cy="3592308"/>
          </a:xfrm>
          <a:prstGeom prst="rect">
            <a:avLst/>
          </a:prstGeom>
        </p:spPr>
      </p:pic>
      <p:pic>
        <p:nvPicPr>
          <p:cNvPr id="21" name="Image 4" descr="C:\Users\stella\AppData\Local\Temp\claude\C--Users-stella-Desktop-erledigt\43329c91-2f5f-4919-bcab-c0957ad438dc\scratchpad\decks\brand\butler-96.png">    </p:cNvPr>
          <p:cNvPicPr>
            <a:picLocks noChangeAspect="1"/>
          </p:cNvPicPr>
          <p:nvPr/>
        </p:nvPicPr>
        <p:blipFill>
          <a:blip r:embed="rId5"/>
          <a:stretch>
            <a:fillRect/>
          </a:stretch>
        </p:blipFill>
        <p:spPr>
          <a:xfrm>
            <a:off x="640080" y="6358573"/>
            <a:ext cx="174625" cy="174625"/>
          </a:xfrm>
          <a:prstGeom prst="rect">
            <a:avLst/>
          </a:prstGeom>
        </p:spPr>
      </p:pic>
      <p:sp>
        <p:nvSpPr>
          <p:cNvPr id="22" name="Text 15"/>
          <p:cNvSpPr txBox="1"/>
          <p:nvPr/>
        </p:nvSpPr>
        <p:spPr>
          <a:xfrm>
            <a:off x="887857" y="6355080"/>
            <a:ext cx="3657600" cy="181610"/>
          </a:xfrm>
          <a:prstGeom prst="rect">
            <a:avLst/>
          </a:prstGeom>
          <a:noFill/>
          <a:ln/>
        </p:spPr>
        <p:txBody>
          <a:bodyPr wrap="square" lIns="0" tIns="0" rIns="0" bIns="0" rtlCol="0" anchor="ctr"/>
          <a:lstStyle/>
          <a:p>
            <a:pPr indent="0" marL="0">
              <a:lnSpc>
                <a:spcPct val="100000"/>
              </a:lnSpc>
              <a:buNone/>
            </a:pPr>
            <a:r>
              <a:rPr lang="en-US" sz="1100" dirty="0">
                <a:solidFill>
                  <a:schemeClr val="tx1"/>
                </a:solidFill>
              </a:rPr>
              <a:t>Hey</a:t>
            </a:r>
            <a:pPr indent="0" marL="0">
              <a:lnSpc>
                <a:spcPct val="100000"/>
              </a:lnSpc>
              <a:buNone/>
            </a:pPr>
            <a:r>
              <a:rPr lang="en-US" sz="1100" b="1" dirty="0">
                <a:solidFill>
                  <a:schemeClr val="tx1"/>
                </a:solidFill>
              </a:rPr>
              <a:t>Butler</a:t>
            </a:r>
            <a:endParaRPr lang="en-US" sz="1100" dirty="0"/>
          </a:p>
        </p:txBody>
      </p:sp>
      <p:sp>
        <p:nvSpPr>
          <p:cNvPr id="23" name="Text 16"/>
          <p:cNvSpPr txBox="1"/>
          <p:nvPr/>
        </p:nvSpPr>
        <p:spPr>
          <a:xfrm>
            <a:off x="1874520" y="6355080"/>
            <a:ext cx="6400800" cy="182880"/>
          </a:xfrm>
          <a:prstGeom prst="rect">
            <a:avLst/>
          </a:prstGeom>
          <a:noFill/>
          <a:ln/>
        </p:spPr>
        <p:txBody>
          <a:bodyPr wrap="square" lIns="0" tIns="0" rIns="0" bIns="0" rtlCol="0" anchor="ctr"/>
          <a:lstStyle/>
          <a:p>
            <a:pPr indent="0" marL="0">
              <a:lnSpc>
                <a:spcPct val="100000"/>
              </a:lnSpc>
              <a:buNone/>
            </a:pPr>
            <a:r>
              <a:rPr lang="en-US" sz="1000" dirty="0">
                <a:solidFill>
                  <a:schemeClr val="accent5"/>
                </a:solidFill>
              </a:rPr>
              <a:t>HeyButler im Alltag</a:t>
            </a:r>
            <a:endParaRPr lang="en-US" sz="1000" dirty="0"/>
          </a:p>
        </p:txBody>
      </p:sp>
      <p:sp>
        <p:nvSpPr>
          <p:cNvPr id="24" name="Text 17"/>
          <p:cNvSpPr txBox="1"/>
          <p:nvPr/>
        </p:nvSpPr>
        <p:spPr>
          <a:xfrm>
            <a:off x="10637215" y="6355080"/>
            <a:ext cx="914400" cy="182880"/>
          </a:xfrm>
          <a:prstGeom prst="rect">
            <a:avLst/>
          </a:prstGeom>
          <a:noFill/>
          <a:ln/>
        </p:spPr>
        <p:txBody>
          <a:bodyPr wrap="square" lIns="0" tIns="0" rIns="0" bIns="0" rtlCol="0" anchor="ctr"/>
          <a:lstStyle/>
          <a:p>
            <a:pPr algn="r" indent="0" marL="0">
              <a:lnSpc>
                <a:spcPct val="100000"/>
              </a:lnSpc>
              <a:buNone/>
            </a:pPr>
            <a:r>
              <a:rPr lang="en-US" sz="1000" dirty="0">
                <a:solidFill>
                  <a:schemeClr val="accent5"/>
                </a:solidFill>
              </a:rPr>
              <a:t>19</a:t>
            </a:r>
            <a:endParaRPr lang="en-US" sz="10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spTree>
      <p:nvGrpSpPr>
        <p:cNvPr id="1" name=""/>
        <p:cNvGrpSpPr/>
        <p:nvPr/>
      </p:nvGrpSpPr>
      <p:grpSpPr>
        <a:xfrm>
          <a:off x="0" y="0"/>
          <a:ext cx="0" cy="0"/>
          <a:chOff x="0" y="0"/>
          <a:chExt cx="0" cy="0"/>
        </a:xfrm>
      </p:grpSpPr>
      <p:sp>
        <p:nvSpPr>
          <p:cNvPr id="2" name="Shape 0"/>
          <p:cNvSpPr/>
          <p:nvPr/>
        </p:nvSpPr>
        <p:spPr>
          <a:xfrm>
            <a:off x="640080" y="548640"/>
            <a:ext cx="1513332" cy="292608"/>
          </a:xfrm>
          <a:prstGeom prst="roundRect">
            <a:avLst>
              <a:gd name="adj" fmla="val 50000"/>
            </a:avLst>
          </a:prstGeom>
          <a:solidFill>
            <a:schemeClr val="accent4"/>
          </a:solidFill>
          <a:ln/>
        </p:spPr>
      </p:sp>
      <p:sp>
        <p:nvSpPr>
          <p:cNvPr id="3" name="Text 1"/>
          <p:cNvSpPr txBox="1"/>
          <p:nvPr/>
        </p:nvSpPr>
        <p:spPr>
          <a:xfrm>
            <a:off x="640080" y="548640"/>
            <a:ext cx="1513332" cy="292608"/>
          </a:xfrm>
          <a:prstGeom prst="rect">
            <a:avLst/>
          </a:prstGeom>
          <a:noFill/>
          <a:ln/>
        </p:spPr>
        <p:txBody>
          <a:bodyPr wrap="square" lIns="0" tIns="0" rIns="0" bIns="0" rtlCol="0" anchor="ctr"/>
          <a:lstStyle/>
          <a:p>
            <a:pPr algn="ctr" indent="0" marL="0">
              <a:lnSpc>
                <a:spcPct val="100000"/>
              </a:lnSpc>
              <a:buNone/>
            </a:pPr>
            <a:r>
              <a:rPr lang="en-US" sz="1100" b="1" spc="100" kern="0" dirty="0">
                <a:solidFill>
                  <a:schemeClr val="tx1"/>
                </a:solidFill>
              </a:rPr>
              <a:t>ALLE BRANCHEN</a:t>
            </a:r>
            <a:endParaRPr lang="en-US" sz="1100" dirty="0"/>
          </a:p>
        </p:txBody>
      </p:sp>
      <p:sp>
        <p:nvSpPr>
          <p:cNvPr id="4" name="Text 2"/>
          <p:cNvSpPr txBox="1"/>
          <p:nvPr/>
        </p:nvSpPr>
        <p:spPr>
          <a:xfrm>
            <a:off x="640080" y="1097280"/>
            <a:ext cx="5257800" cy="1051560"/>
          </a:xfrm>
          <a:prstGeom prst="rect">
            <a:avLst/>
          </a:prstGeom>
          <a:noFill/>
          <a:ln/>
        </p:spPr>
        <p:txBody>
          <a:bodyPr wrap="square" lIns="0" tIns="0" rIns="0" bIns="0" rtlCol="0" anchor="t"/>
          <a:lstStyle/>
          <a:p>
            <a:pPr indent="0" marL="0">
              <a:lnSpc>
                <a:spcPct val="95000"/>
              </a:lnSpc>
              <a:buNone/>
            </a:pPr>
            <a:r>
              <a:rPr lang="en-US" sz="3500" b="1" dirty="0">
                <a:solidFill>
                  <a:schemeClr val="tx1"/>
                </a:solidFill>
              </a:rPr>
              <a:t>Wöchentliche Zusammenfassung</a:t>
            </a:r>
            <a:endParaRPr lang="en-US" sz="3500" dirty="0"/>
          </a:p>
        </p:txBody>
      </p:sp>
      <p:sp>
        <p:nvSpPr>
          <p:cNvPr id="5" name="Text 3"/>
          <p:cNvSpPr txBox="1"/>
          <p:nvPr/>
        </p:nvSpPr>
        <p:spPr>
          <a:xfrm>
            <a:off x="640080" y="2539111"/>
            <a:ext cx="5257800" cy="256032"/>
          </a:xfrm>
          <a:prstGeom prst="rect">
            <a:avLst/>
          </a:prstGeom>
          <a:noFill/>
          <a:ln/>
        </p:spPr>
        <p:txBody>
          <a:bodyPr wrap="square" lIns="0" tIns="0" rIns="0" bIns="0" rtlCol="0" anchor="t"/>
          <a:lstStyle/>
          <a:p>
            <a:pPr indent="0" marL="0">
              <a:lnSpc>
                <a:spcPct val="100000"/>
              </a:lnSpc>
              <a:buNone/>
            </a:pPr>
            <a:r>
              <a:rPr lang="en-US" sz="1100" b="1" spc="100" kern="0" dirty="0">
                <a:solidFill>
                  <a:schemeClr val="accent5"/>
                </a:solidFill>
              </a:rPr>
              <a:t>DU SAGST</a:t>
            </a:r>
            <a:endParaRPr lang="en-US" sz="1100" dirty="0"/>
          </a:p>
        </p:txBody>
      </p:sp>
      <p:sp>
        <p:nvSpPr>
          <p:cNvPr id="6" name="Shape 4"/>
          <p:cNvSpPr/>
          <p:nvPr/>
        </p:nvSpPr>
        <p:spPr>
          <a:xfrm>
            <a:off x="640080" y="2868295"/>
            <a:ext cx="5257800" cy="1078484"/>
          </a:xfrm>
          <a:prstGeom prst="roundRect">
            <a:avLst>
              <a:gd name="adj" fmla="val 20349"/>
            </a:avLst>
          </a:prstGeom>
          <a:solidFill>
            <a:schemeClr val="tx1"/>
          </a:solidFill>
          <a:ln/>
        </p:spPr>
      </p:sp>
      <p:sp>
        <p:nvSpPr>
          <p:cNvPr id="7" name="Shape 5"/>
          <p:cNvSpPr/>
          <p:nvPr/>
        </p:nvSpPr>
        <p:spPr>
          <a:xfrm flipV="1">
            <a:off x="960120" y="3937635"/>
            <a:ext cx="292608" cy="237744"/>
          </a:xfrm>
          <a:prstGeom prst="rtTriangle">
            <a:avLst/>
          </a:prstGeom>
          <a:solidFill>
            <a:srgbClr val="16181D"/>
          </a:solidFill>
          <a:ln/>
        </p:spPr>
      </p:sp>
      <p:sp>
        <p:nvSpPr>
          <p:cNvPr id="8" name="Text 6"/>
          <p:cNvSpPr txBox="1"/>
          <p:nvPr/>
        </p:nvSpPr>
        <p:spPr>
          <a:xfrm>
            <a:off x="896112" y="2868295"/>
            <a:ext cx="4745736" cy="1078484"/>
          </a:xfrm>
          <a:prstGeom prst="rect">
            <a:avLst/>
          </a:prstGeom>
          <a:noFill/>
          <a:ln/>
        </p:spPr>
        <p:txBody>
          <a:bodyPr wrap="square" lIns="0" tIns="0" rIns="0" bIns="0" rtlCol="0" anchor="ctr"/>
          <a:lstStyle/>
          <a:p>
            <a:pPr indent="0" marL="0">
              <a:lnSpc>
                <a:spcPct val="100000"/>
              </a:lnSpc>
              <a:buNone/>
            </a:pPr>
            <a:r>
              <a:rPr lang="en-US" sz="2300" b="1" dirty="0">
                <a:solidFill>
                  <a:schemeClr val="bg1"/>
                </a:solidFill>
              </a:rPr>
              <a:t>„Fass mir jeden Montag um 8 Uhr die offenen Rechnungen zusammen.“</a:t>
            </a:r>
            <a:endParaRPr lang="en-US" sz="2300" dirty="0"/>
          </a:p>
        </p:txBody>
      </p:sp>
      <p:sp>
        <p:nvSpPr>
          <p:cNvPr id="9" name="Text 7"/>
          <p:cNvSpPr txBox="1"/>
          <p:nvPr/>
        </p:nvSpPr>
        <p:spPr>
          <a:xfrm>
            <a:off x="640080" y="4321683"/>
            <a:ext cx="5257800" cy="256032"/>
          </a:xfrm>
          <a:prstGeom prst="rect">
            <a:avLst/>
          </a:prstGeom>
          <a:noFill/>
          <a:ln/>
        </p:spPr>
        <p:txBody>
          <a:bodyPr wrap="square" lIns="0" tIns="0" rIns="0" bIns="0" rtlCol="0" anchor="t"/>
          <a:lstStyle/>
          <a:p>
            <a:pPr indent="0" marL="0">
              <a:lnSpc>
                <a:spcPct val="100000"/>
              </a:lnSpc>
              <a:buNone/>
            </a:pPr>
            <a:r>
              <a:rPr lang="en-US" sz="1100" b="1" spc="100" kern="0" dirty="0">
                <a:solidFill>
                  <a:schemeClr val="accent5"/>
                </a:solidFill>
              </a:rPr>
              <a:t>DER BUTLER</a:t>
            </a:r>
            <a:endParaRPr lang="en-US" sz="1100" dirty="0"/>
          </a:p>
        </p:txBody>
      </p:sp>
      <p:sp>
        <p:nvSpPr>
          <p:cNvPr id="10" name="Shape 8"/>
          <p:cNvSpPr/>
          <p:nvPr/>
        </p:nvSpPr>
        <p:spPr>
          <a:xfrm>
            <a:off x="640080" y="4705223"/>
            <a:ext cx="274320" cy="274320"/>
          </a:xfrm>
          <a:prstGeom prst="ellipse">
            <a:avLst/>
          </a:prstGeom>
          <a:solidFill>
            <a:schemeClr val="accent1"/>
          </a:solidFill>
          <a:ln/>
        </p:spPr>
      </p:sp>
      <p:pic>
        <p:nvPicPr>
          <p:cNvPr id="11" name="Image 0" descr="C:\Users\stella\AppData\Local\Temp\claude\C--Users-stella-Desktop-erledigt\43329c91-2f5f-4919-bcab-c0957ad438dc\scratchpad\decks\icons\check-ink.png">    </p:cNvPr>
          <p:cNvPicPr>
            <a:picLocks noChangeAspect="1"/>
          </p:cNvPicPr>
          <p:nvPr/>
        </p:nvPicPr>
        <p:blipFill>
          <a:blip r:embed="rId1"/>
          <a:stretch>
            <a:fillRect/>
          </a:stretch>
        </p:blipFill>
        <p:spPr>
          <a:xfrm>
            <a:off x="708660" y="4773803"/>
            <a:ext cx="137160" cy="137160"/>
          </a:xfrm>
          <a:prstGeom prst="rect">
            <a:avLst/>
          </a:prstGeom>
        </p:spPr>
      </p:pic>
      <p:sp>
        <p:nvSpPr>
          <p:cNvPr id="12" name="Text 9"/>
          <p:cNvSpPr txBox="1"/>
          <p:nvPr/>
        </p:nvSpPr>
        <p:spPr>
          <a:xfrm>
            <a:off x="1097280" y="4687443"/>
            <a:ext cx="4800600" cy="355600"/>
          </a:xfrm>
          <a:prstGeom prst="rect">
            <a:avLst/>
          </a:prstGeom>
          <a:noFill/>
          <a:ln/>
        </p:spPr>
        <p:txBody>
          <a:bodyPr wrap="square" lIns="0" tIns="0" rIns="0" bIns="0" rtlCol="0" anchor="t"/>
          <a:lstStyle/>
          <a:p>
            <a:pPr indent="0" marL="0">
              <a:lnSpc>
                <a:spcPct val="100000"/>
              </a:lnSpc>
              <a:buNone/>
            </a:pPr>
            <a:r>
              <a:rPr lang="en-US" sz="2000" dirty="0">
                <a:solidFill>
                  <a:schemeClr val="tx1"/>
                </a:solidFill>
              </a:rPr>
              <a:t>Legt einen Zeitplan-Auftrag an</a:t>
            </a:r>
            <a:endParaRPr lang="en-US" sz="2000" dirty="0"/>
          </a:p>
        </p:txBody>
      </p:sp>
      <p:sp>
        <p:nvSpPr>
          <p:cNvPr id="13" name="Shape 10"/>
          <p:cNvSpPr/>
          <p:nvPr/>
        </p:nvSpPr>
        <p:spPr>
          <a:xfrm>
            <a:off x="640080" y="5216271"/>
            <a:ext cx="274320" cy="274320"/>
          </a:xfrm>
          <a:prstGeom prst="ellipse">
            <a:avLst/>
          </a:prstGeom>
          <a:solidFill>
            <a:schemeClr val="accent1"/>
          </a:solidFill>
          <a:ln/>
        </p:spPr>
      </p:sp>
      <p:pic>
        <p:nvPicPr>
          <p:cNvPr id="14" name="Image 1" descr="C:\Users\stella\AppData\Local\Temp\claude\C--Users-stella-Desktop-erledigt\43329c91-2f5f-4919-bcab-c0957ad438dc\scratchpad\decks\icons\check-ink.png">    </p:cNvPr>
          <p:cNvPicPr>
            <a:picLocks noChangeAspect="1"/>
          </p:cNvPicPr>
          <p:nvPr/>
        </p:nvPicPr>
        <p:blipFill>
          <a:blip r:embed="rId2"/>
          <a:stretch>
            <a:fillRect/>
          </a:stretch>
        </p:blipFill>
        <p:spPr>
          <a:xfrm>
            <a:off x="708660" y="5284851"/>
            <a:ext cx="137160" cy="137160"/>
          </a:xfrm>
          <a:prstGeom prst="rect">
            <a:avLst/>
          </a:prstGeom>
        </p:spPr>
      </p:pic>
      <p:sp>
        <p:nvSpPr>
          <p:cNvPr id="15" name="Text 11"/>
          <p:cNvSpPr txBox="1"/>
          <p:nvPr/>
        </p:nvSpPr>
        <p:spPr>
          <a:xfrm>
            <a:off x="1097280" y="5198491"/>
            <a:ext cx="4800600" cy="355600"/>
          </a:xfrm>
          <a:prstGeom prst="rect">
            <a:avLst/>
          </a:prstGeom>
          <a:noFill/>
          <a:ln/>
        </p:spPr>
        <p:txBody>
          <a:bodyPr wrap="square" lIns="0" tIns="0" rIns="0" bIns="0" rtlCol="0" anchor="t"/>
          <a:lstStyle/>
          <a:p>
            <a:pPr indent="0" marL="0">
              <a:lnSpc>
                <a:spcPct val="100000"/>
              </a:lnSpc>
              <a:buNone/>
            </a:pPr>
            <a:r>
              <a:rPr lang="en-US" sz="2000" dirty="0">
                <a:solidFill>
                  <a:schemeClr val="tx1"/>
                </a:solidFill>
              </a:rPr>
              <a:t>Läuft mit Deinen Rechten</a:t>
            </a:r>
            <a:endParaRPr lang="en-US" sz="2000" dirty="0"/>
          </a:p>
        </p:txBody>
      </p:sp>
      <p:sp>
        <p:nvSpPr>
          <p:cNvPr id="16" name="Shape 12"/>
          <p:cNvSpPr/>
          <p:nvPr/>
        </p:nvSpPr>
        <p:spPr>
          <a:xfrm>
            <a:off x="640080" y="5727319"/>
            <a:ext cx="274320" cy="274320"/>
          </a:xfrm>
          <a:prstGeom prst="ellipse">
            <a:avLst/>
          </a:prstGeom>
          <a:solidFill>
            <a:schemeClr val="accent1"/>
          </a:solidFill>
          <a:ln/>
        </p:spPr>
      </p:sp>
      <p:pic>
        <p:nvPicPr>
          <p:cNvPr id="17" name="Image 2" descr="C:\Users\stella\AppData\Local\Temp\claude\C--Users-stella-Desktop-erledigt\43329c91-2f5f-4919-bcab-c0957ad438dc\scratchpad\decks\icons\check-ink.png">    </p:cNvPr>
          <p:cNvPicPr>
            <a:picLocks noChangeAspect="1"/>
          </p:cNvPicPr>
          <p:nvPr/>
        </p:nvPicPr>
        <p:blipFill>
          <a:blip r:embed="rId3"/>
          <a:stretch>
            <a:fillRect/>
          </a:stretch>
        </p:blipFill>
        <p:spPr>
          <a:xfrm>
            <a:off x="708660" y="5795899"/>
            <a:ext cx="137160" cy="137160"/>
          </a:xfrm>
          <a:prstGeom prst="rect">
            <a:avLst/>
          </a:prstGeom>
        </p:spPr>
      </p:pic>
      <p:sp>
        <p:nvSpPr>
          <p:cNvPr id="18" name="Text 13"/>
          <p:cNvSpPr txBox="1"/>
          <p:nvPr/>
        </p:nvSpPr>
        <p:spPr>
          <a:xfrm>
            <a:off x="1097280" y="5709539"/>
            <a:ext cx="4800600" cy="355600"/>
          </a:xfrm>
          <a:prstGeom prst="rect">
            <a:avLst/>
          </a:prstGeom>
          <a:noFill/>
          <a:ln/>
        </p:spPr>
        <p:txBody>
          <a:bodyPr wrap="square" lIns="0" tIns="0" rIns="0" bIns="0" rtlCol="0" anchor="t"/>
          <a:lstStyle/>
          <a:p>
            <a:pPr indent="0" marL="0">
              <a:lnSpc>
                <a:spcPct val="100000"/>
              </a:lnSpc>
              <a:buNone/>
            </a:pPr>
            <a:r>
              <a:rPr lang="en-US" sz="2000" dirty="0">
                <a:solidFill>
                  <a:schemeClr val="tx1"/>
                </a:solidFill>
              </a:rPr>
              <a:t>Ergebnis im Chat und als Push</a:t>
            </a:r>
            <a:endParaRPr lang="en-US" sz="2000" dirty="0"/>
          </a:p>
        </p:txBody>
      </p:sp>
      <p:sp>
        <p:nvSpPr>
          <p:cNvPr id="19" name="Bildschirmfoto Rahmen"/>
          <p:cNvSpPr/>
          <p:nvPr/>
        </p:nvSpPr>
        <p:spPr>
          <a:xfrm>
            <a:off x="6355080" y="881439"/>
            <a:ext cx="5196535" cy="4866522"/>
          </a:xfrm>
          <a:prstGeom prst="roundRect">
            <a:avLst>
              <a:gd name="adj" fmla="val 3382"/>
            </a:avLst>
          </a:prstGeom>
          <a:solidFill>
            <a:schemeClr val="bg2"/>
          </a:solidFill>
          <a:ln w="9525">
            <a:solidFill>
              <a:schemeClr val="accent2"/>
            </a:solidFill>
            <a:prstDash val="solid"/>
          </a:ln>
          <a:effectLst>
            <a:outerShdw sx="100000" sy="100000" kx="0" ky="0" algn="bl" rotWithShape="0" blurRad="127000" dist="38100" dir="5400000">
              <a:srgbClr val="000000">
                <a:alpha val="14000"/>
              </a:srgbClr>
            </a:outerShdw>
          </a:effectLst>
        </p:spPr>
      </p:sp>
      <p:pic>
        <p:nvPicPr>
          <p:cNvPr id="20" name="Bildschirmfoto" descr="Bildschirmfoto aus HeyButler: ablauf-eingeschaltet">    </p:cNvPr>
          <p:cNvPicPr>
            <a:picLocks noChangeAspect="1"/>
          </p:cNvPicPr>
          <p:nvPr/>
        </p:nvPicPr>
        <p:blipFill>
          <a:blip r:embed="rId4"/>
          <a:stretch>
            <a:fillRect/>
          </a:stretch>
        </p:blipFill>
        <p:spPr>
          <a:xfrm>
            <a:off x="6446520" y="972879"/>
            <a:ext cx="5013655" cy="4683642"/>
          </a:xfrm>
          <a:prstGeom prst="rect">
            <a:avLst/>
          </a:prstGeom>
        </p:spPr>
      </p:pic>
      <p:pic>
        <p:nvPicPr>
          <p:cNvPr id="21" name="Image 4" descr="C:\Users\stella\AppData\Local\Temp\claude\C--Users-stella-Desktop-erledigt\43329c91-2f5f-4919-bcab-c0957ad438dc\scratchpad\decks\brand\butler-96.png">    </p:cNvPr>
          <p:cNvPicPr>
            <a:picLocks noChangeAspect="1"/>
          </p:cNvPicPr>
          <p:nvPr/>
        </p:nvPicPr>
        <p:blipFill>
          <a:blip r:embed="rId5"/>
          <a:stretch>
            <a:fillRect/>
          </a:stretch>
        </p:blipFill>
        <p:spPr>
          <a:xfrm>
            <a:off x="640080" y="6358573"/>
            <a:ext cx="174625" cy="174625"/>
          </a:xfrm>
          <a:prstGeom prst="rect">
            <a:avLst/>
          </a:prstGeom>
        </p:spPr>
      </p:pic>
      <p:sp>
        <p:nvSpPr>
          <p:cNvPr id="22" name="Text 15"/>
          <p:cNvSpPr txBox="1"/>
          <p:nvPr/>
        </p:nvSpPr>
        <p:spPr>
          <a:xfrm>
            <a:off x="887857" y="6355080"/>
            <a:ext cx="3657600" cy="181610"/>
          </a:xfrm>
          <a:prstGeom prst="rect">
            <a:avLst/>
          </a:prstGeom>
          <a:noFill/>
          <a:ln/>
        </p:spPr>
        <p:txBody>
          <a:bodyPr wrap="square" lIns="0" tIns="0" rIns="0" bIns="0" rtlCol="0" anchor="ctr"/>
          <a:lstStyle/>
          <a:p>
            <a:pPr indent="0" marL="0">
              <a:lnSpc>
                <a:spcPct val="100000"/>
              </a:lnSpc>
              <a:buNone/>
            </a:pPr>
            <a:r>
              <a:rPr lang="en-US" sz="1100" dirty="0">
                <a:solidFill>
                  <a:schemeClr val="tx1"/>
                </a:solidFill>
              </a:rPr>
              <a:t>Hey</a:t>
            </a:r>
            <a:pPr indent="0" marL="0">
              <a:lnSpc>
                <a:spcPct val="100000"/>
              </a:lnSpc>
              <a:buNone/>
            </a:pPr>
            <a:r>
              <a:rPr lang="en-US" sz="1100" b="1" dirty="0">
                <a:solidFill>
                  <a:schemeClr val="tx1"/>
                </a:solidFill>
              </a:rPr>
              <a:t>Butler</a:t>
            </a:r>
            <a:endParaRPr lang="en-US" sz="1100" dirty="0"/>
          </a:p>
        </p:txBody>
      </p:sp>
      <p:sp>
        <p:nvSpPr>
          <p:cNvPr id="23" name="Text 16"/>
          <p:cNvSpPr txBox="1"/>
          <p:nvPr/>
        </p:nvSpPr>
        <p:spPr>
          <a:xfrm>
            <a:off x="1874520" y="6355080"/>
            <a:ext cx="6400800" cy="182880"/>
          </a:xfrm>
          <a:prstGeom prst="rect">
            <a:avLst/>
          </a:prstGeom>
          <a:noFill/>
          <a:ln/>
        </p:spPr>
        <p:txBody>
          <a:bodyPr wrap="square" lIns="0" tIns="0" rIns="0" bIns="0" rtlCol="0" anchor="ctr"/>
          <a:lstStyle/>
          <a:p>
            <a:pPr indent="0" marL="0">
              <a:lnSpc>
                <a:spcPct val="100000"/>
              </a:lnSpc>
              <a:buNone/>
            </a:pPr>
            <a:r>
              <a:rPr lang="en-US" sz="1000" dirty="0">
                <a:solidFill>
                  <a:schemeClr val="accent5"/>
                </a:solidFill>
              </a:rPr>
              <a:t>HeyButler im Alltag</a:t>
            </a:r>
            <a:endParaRPr lang="en-US" sz="1000" dirty="0"/>
          </a:p>
        </p:txBody>
      </p:sp>
      <p:sp>
        <p:nvSpPr>
          <p:cNvPr id="24" name="Text 17"/>
          <p:cNvSpPr txBox="1"/>
          <p:nvPr/>
        </p:nvSpPr>
        <p:spPr>
          <a:xfrm>
            <a:off x="10637215" y="6355080"/>
            <a:ext cx="914400" cy="182880"/>
          </a:xfrm>
          <a:prstGeom prst="rect">
            <a:avLst/>
          </a:prstGeom>
          <a:noFill/>
          <a:ln/>
        </p:spPr>
        <p:txBody>
          <a:bodyPr wrap="square" lIns="0" tIns="0" rIns="0" bIns="0" rtlCol="0" anchor="ctr"/>
          <a:lstStyle/>
          <a:p>
            <a:pPr algn="r" indent="0" marL="0">
              <a:lnSpc>
                <a:spcPct val="100000"/>
              </a:lnSpc>
              <a:buNone/>
            </a:pPr>
            <a:r>
              <a:rPr lang="en-US" sz="1000" dirty="0">
                <a:solidFill>
                  <a:schemeClr val="accent5"/>
                </a:solidFill>
              </a:rPr>
              <a:t>20</a:t>
            </a:r>
            <a:endParaRPr lang="en-US" sz="10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spTree>
      <p:nvGrpSpPr>
        <p:cNvPr id="1" name=""/>
        <p:cNvGrpSpPr/>
        <p:nvPr/>
      </p:nvGrpSpPr>
      <p:grpSpPr>
        <a:xfrm>
          <a:off x="0" y="0"/>
          <a:ext cx="0" cy="0"/>
          <a:chOff x="0" y="0"/>
          <a:chExt cx="0" cy="0"/>
        </a:xfrm>
      </p:grpSpPr>
      <p:sp>
        <p:nvSpPr>
          <p:cNvPr id="2" name="Shape 0"/>
          <p:cNvSpPr/>
          <p:nvPr/>
        </p:nvSpPr>
        <p:spPr>
          <a:xfrm>
            <a:off x="640080" y="548640"/>
            <a:ext cx="1513332" cy="292608"/>
          </a:xfrm>
          <a:prstGeom prst="roundRect">
            <a:avLst>
              <a:gd name="adj" fmla="val 50000"/>
            </a:avLst>
          </a:prstGeom>
          <a:solidFill>
            <a:schemeClr val="accent4"/>
          </a:solidFill>
          <a:ln/>
        </p:spPr>
      </p:sp>
      <p:sp>
        <p:nvSpPr>
          <p:cNvPr id="3" name="Text 1"/>
          <p:cNvSpPr txBox="1"/>
          <p:nvPr/>
        </p:nvSpPr>
        <p:spPr>
          <a:xfrm>
            <a:off x="640080" y="548640"/>
            <a:ext cx="1513332" cy="292608"/>
          </a:xfrm>
          <a:prstGeom prst="rect">
            <a:avLst/>
          </a:prstGeom>
          <a:noFill/>
          <a:ln/>
        </p:spPr>
        <p:txBody>
          <a:bodyPr wrap="square" lIns="0" tIns="0" rIns="0" bIns="0" rtlCol="0" anchor="ctr"/>
          <a:lstStyle/>
          <a:p>
            <a:pPr algn="ctr" indent="0" marL="0">
              <a:lnSpc>
                <a:spcPct val="100000"/>
              </a:lnSpc>
              <a:buNone/>
            </a:pPr>
            <a:r>
              <a:rPr lang="en-US" sz="1100" b="1" spc="100" kern="0" dirty="0">
                <a:solidFill>
                  <a:schemeClr val="tx1"/>
                </a:solidFill>
              </a:rPr>
              <a:t>ALLE BRANCHEN</a:t>
            </a:r>
            <a:endParaRPr lang="en-US" sz="1100" dirty="0"/>
          </a:p>
        </p:txBody>
      </p:sp>
      <p:sp>
        <p:nvSpPr>
          <p:cNvPr id="4" name="Text 2"/>
          <p:cNvSpPr txBox="1"/>
          <p:nvPr/>
        </p:nvSpPr>
        <p:spPr>
          <a:xfrm>
            <a:off x="640080" y="1097280"/>
            <a:ext cx="5257800" cy="1051560"/>
          </a:xfrm>
          <a:prstGeom prst="rect">
            <a:avLst/>
          </a:prstGeom>
          <a:noFill/>
          <a:ln/>
        </p:spPr>
        <p:txBody>
          <a:bodyPr wrap="square" lIns="0" tIns="0" rIns="0" bIns="0" rtlCol="0" anchor="t"/>
          <a:lstStyle/>
          <a:p>
            <a:pPr indent="0" marL="0">
              <a:lnSpc>
                <a:spcPct val="95000"/>
              </a:lnSpc>
              <a:buNone/>
            </a:pPr>
            <a:r>
              <a:rPr lang="en-US" sz="3500" b="1" dirty="0">
                <a:solidFill>
                  <a:schemeClr val="tx1"/>
                </a:solidFill>
              </a:rPr>
              <a:t>Neue Dokumentart anlegen</a:t>
            </a:r>
            <a:endParaRPr lang="en-US" sz="3500" dirty="0"/>
          </a:p>
        </p:txBody>
      </p:sp>
      <p:sp>
        <p:nvSpPr>
          <p:cNvPr id="5" name="Text 3"/>
          <p:cNvSpPr txBox="1"/>
          <p:nvPr/>
        </p:nvSpPr>
        <p:spPr>
          <a:xfrm>
            <a:off x="640080" y="2023935"/>
            <a:ext cx="5257800" cy="256032"/>
          </a:xfrm>
          <a:prstGeom prst="rect">
            <a:avLst/>
          </a:prstGeom>
          <a:noFill/>
          <a:ln/>
        </p:spPr>
        <p:txBody>
          <a:bodyPr wrap="square" lIns="0" tIns="0" rIns="0" bIns="0" rtlCol="0" anchor="t"/>
          <a:lstStyle/>
          <a:p>
            <a:pPr indent="0" marL="0">
              <a:lnSpc>
                <a:spcPct val="100000"/>
              </a:lnSpc>
              <a:buNone/>
            </a:pPr>
            <a:r>
              <a:rPr lang="en-US" sz="1100" b="1" spc="100" kern="0" dirty="0">
                <a:solidFill>
                  <a:schemeClr val="accent5"/>
                </a:solidFill>
              </a:rPr>
              <a:t>DU SAGST</a:t>
            </a:r>
            <a:endParaRPr lang="en-US" sz="1100" dirty="0"/>
          </a:p>
        </p:txBody>
      </p:sp>
      <p:sp>
        <p:nvSpPr>
          <p:cNvPr id="6" name="Shape 4"/>
          <p:cNvSpPr/>
          <p:nvPr/>
        </p:nvSpPr>
        <p:spPr>
          <a:xfrm>
            <a:off x="640080" y="2353119"/>
            <a:ext cx="5257800" cy="1109472"/>
          </a:xfrm>
          <a:prstGeom prst="roundRect">
            <a:avLst>
              <a:gd name="adj" fmla="val 19780"/>
            </a:avLst>
          </a:prstGeom>
          <a:solidFill>
            <a:schemeClr val="tx1"/>
          </a:solidFill>
          <a:ln/>
        </p:spPr>
      </p:sp>
      <p:sp>
        <p:nvSpPr>
          <p:cNvPr id="7" name="Shape 5"/>
          <p:cNvSpPr/>
          <p:nvPr/>
        </p:nvSpPr>
        <p:spPr>
          <a:xfrm flipV="1">
            <a:off x="960120" y="3453448"/>
            <a:ext cx="292608" cy="237744"/>
          </a:xfrm>
          <a:prstGeom prst="rtTriangle">
            <a:avLst/>
          </a:prstGeom>
          <a:solidFill>
            <a:srgbClr val="16181D"/>
          </a:solidFill>
          <a:ln/>
        </p:spPr>
      </p:sp>
      <p:sp>
        <p:nvSpPr>
          <p:cNvPr id="8" name="Text 6"/>
          <p:cNvSpPr txBox="1"/>
          <p:nvPr/>
        </p:nvSpPr>
        <p:spPr>
          <a:xfrm>
            <a:off x="896112" y="2353119"/>
            <a:ext cx="4745736" cy="1109472"/>
          </a:xfrm>
          <a:prstGeom prst="rect">
            <a:avLst/>
          </a:prstGeom>
          <a:noFill/>
          <a:ln/>
        </p:spPr>
        <p:txBody>
          <a:bodyPr wrap="square" lIns="0" tIns="0" rIns="0" bIns="0" rtlCol="0" anchor="ctr"/>
          <a:lstStyle/>
          <a:p>
            <a:pPr indent="0" marL="0">
              <a:lnSpc>
                <a:spcPct val="100000"/>
              </a:lnSpc>
              <a:buNone/>
            </a:pPr>
            <a:r>
              <a:rPr lang="en-US" sz="2400" b="1" dirty="0">
                <a:solidFill>
                  <a:schemeClr val="bg1"/>
                </a:solidFill>
              </a:rPr>
              <a:t>„Lege die Dokumentart Aufmaß an mit Feldern Projekt, Datum, Fläche.“</a:t>
            </a:r>
            <a:endParaRPr lang="en-US" sz="2400" dirty="0"/>
          </a:p>
        </p:txBody>
      </p:sp>
      <p:sp>
        <p:nvSpPr>
          <p:cNvPr id="9" name="Text 7"/>
          <p:cNvSpPr txBox="1"/>
          <p:nvPr/>
        </p:nvSpPr>
        <p:spPr>
          <a:xfrm>
            <a:off x="640080" y="3837496"/>
            <a:ext cx="5257800" cy="256032"/>
          </a:xfrm>
          <a:prstGeom prst="rect">
            <a:avLst/>
          </a:prstGeom>
          <a:noFill/>
          <a:ln/>
        </p:spPr>
        <p:txBody>
          <a:bodyPr wrap="square" lIns="0" tIns="0" rIns="0" bIns="0" rtlCol="0" anchor="t"/>
          <a:lstStyle/>
          <a:p>
            <a:pPr indent="0" marL="0">
              <a:lnSpc>
                <a:spcPct val="100000"/>
              </a:lnSpc>
              <a:buNone/>
            </a:pPr>
            <a:r>
              <a:rPr lang="en-US" sz="1100" b="1" spc="100" kern="0" dirty="0">
                <a:solidFill>
                  <a:schemeClr val="accent5"/>
                </a:solidFill>
              </a:rPr>
              <a:t>DER BUTLER</a:t>
            </a:r>
            <a:endParaRPr lang="en-US" sz="1100" dirty="0"/>
          </a:p>
        </p:txBody>
      </p:sp>
      <p:sp>
        <p:nvSpPr>
          <p:cNvPr id="10" name="Shape 8"/>
          <p:cNvSpPr/>
          <p:nvPr/>
        </p:nvSpPr>
        <p:spPr>
          <a:xfrm>
            <a:off x="640080" y="4236530"/>
            <a:ext cx="274320" cy="274320"/>
          </a:xfrm>
          <a:prstGeom prst="ellipse">
            <a:avLst/>
          </a:prstGeom>
          <a:solidFill>
            <a:schemeClr val="accent1"/>
          </a:solidFill>
          <a:ln/>
        </p:spPr>
      </p:sp>
      <p:pic>
        <p:nvPicPr>
          <p:cNvPr id="11" name="Image 0" descr="C:\Users\stella\AppData\Local\Temp\claude\C--Users-stella-Desktop-erledigt\43329c91-2f5f-4919-bcab-c0957ad438dc\scratchpad\decks\icons\check-ink.png">    </p:cNvPr>
          <p:cNvPicPr>
            <a:picLocks noChangeAspect="1"/>
          </p:cNvPicPr>
          <p:nvPr/>
        </p:nvPicPr>
        <p:blipFill>
          <a:blip r:embed="rId1"/>
          <a:stretch>
            <a:fillRect/>
          </a:stretch>
        </p:blipFill>
        <p:spPr>
          <a:xfrm>
            <a:off x="708660" y="4305110"/>
            <a:ext cx="137160" cy="137160"/>
          </a:xfrm>
          <a:prstGeom prst="rect">
            <a:avLst/>
          </a:prstGeom>
        </p:spPr>
      </p:pic>
      <p:sp>
        <p:nvSpPr>
          <p:cNvPr id="12" name="Text 9"/>
          <p:cNvSpPr txBox="1"/>
          <p:nvPr/>
        </p:nvSpPr>
        <p:spPr>
          <a:xfrm>
            <a:off x="1097280" y="4203255"/>
            <a:ext cx="4800600" cy="727456"/>
          </a:xfrm>
          <a:prstGeom prst="rect">
            <a:avLst/>
          </a:prstGeom>
          <a:noFill/>
          <a:ln/>
        </p:spPr>
        <p:txBody>
          <a:bodyPr wrap="square" lIns="0" tIns="0" rIns="0" bIns="0" rtlCol="0" anchor="t"/>
          <a:lstStyle/>
          <a:p>
            <a:pPr indent="0" marL="0">
              <a:lnSpc>
                <a:spcPct val="100000"/>
              </a:lnSpc>
              <a:buNone/>
            </a:pPr>
            <a:r>
              <a:rPr lang="en-US" sz="2200" dirty="0">
                <a:solidFill>
                  <a:schemeClr val="tx1"/>
                </a:solidFill>
              </a:rPr>
              <a:t>Karte mit Name, Feldern, Erkennungs­wörtern</a:t>
            </a:r>
            <a:endParaRPr lang="en-US" sz="2200" dirty="0"/>
          </a:p>
        </p:txBody>
      </p:sp>
      <p:sp>
        <p:nvSpPr>
          <p:cNvPr id="13" name="Shape 10"/>
          <p:cNvSpPr/>
          <p:nvPr/>
        </p:nvSpPr>
        <p:spPr>
          <a:xfrm>
            <a:off x="640080" y="5119434"/>
            <a:ext cx="274320" cy="274320"/>
          </a:xfrm>
          <a:prstGeom prst="ellipse">
            <a:avLst/>
          </a:prstGeom>
          <a:solidFill>
            <a:schemeClr val="accent1"/>
          </a:solidFill>
          <a:ln/>
        </p:spPr>
      </p:sp>
      <p:pic>
        <p:nvPicPr>
          <p:cNvPr id="14" name="Image 1" descr="C:\Users\stella\AppData\Local\Temp\claude\C--Users-stella-Desktop-erledigt\43329c91-2f5f-4919-bcab-c0957ad438dc\scratchpad\decks\icons\check-ink.png">    </p:cNvPr>
          <p:cNvPicPr>
            <a:picLocks noChangeAspect="1"/>
          </p:cNvPicPr>
          <p:nvPr/>
        </p:nvPicPr>
        <p:blipFill>
          <a:blip r:embed="rId2"/>
          <a:stretch>
            <a:fillRect/>
          </a:stretch>
        </p:blipFill>
        <p:spPr>
          <a:xfrm>
            <a:off x="708660" y="5188014"/>
            <a:ext cx="137160" cy="137160"/>
          </a:xfrm>
          <a:prstGeom prst="rect">
            <a:avLst/>
          </a:prstGeom>
        </p:spPr>
      </p:pic>
      <p:sp>
        <p:nvSpPr>
          <p:cNvPr id="15" name="Text 11"/>
          <p:cNvSpPr txBox="1"/>
          <p:nvPr/>
        </p:nvSpPr>
        <p:spPr>
          <a:xfrm>
            <a:off x="1097280" y="5086159"/>
            <a:ext cx="4800600" cy="386588"/>
          </a:xfrm>
          <a:prstGeom prst="rect">
            <a:avLst/>
          </a:prstGeom>
          <a:noFill/>
          <a:ln/>
        </p:spPr>
        <p:txBody>
          <a:bodyPr wrap="square" lIns="0" tIns="0" rIns="0" bIns="0" rtlCol="0" anchor="t"/>
          <a:lstStyle/>
          <a:p>
            <a:pPr indent="0" marL="0">
              <a:lnSpc>
                <a:spcPct val="100000"/>
              </a:lnSpc>
              <a:buNone/>
            </a:pPr>
            <a:r>
              <a:rPr lang="en-US" sz="2200" dirty="0">
                <a:solidFill>
                  <a:schemeClr val="tx1"/>
                </a:solidFill>
              </a:rPr>
              <a:t>Anlegen erst nach Deinem Ja</a:t>
            </a:r>
            <a:endParaRPr lang="en-US" sz="2200" dirty="0"/>
          </a:p>
        </p:txBody>
      </p:sp>
      <p:sp>
        <p:nvSpPr>
          <p:cNvPr id="16" name="Shape 12"/>
          <p:cNvSpPr/>
          <p:nvPr/>
        </p:nvSpPr>
        <p:spPr>
          <a:xfrm>
            <a:off x="640080" y="5661470"/>
            <a:ext cx="274320" cy="274320"/>
          </a:xfrm>
          <a:prstGeom prst="ellipse">
            <a:avLst/>
          </a:prstGeom>
          <a:solidFill>
            <a:schemeClr val="accent1"/>
          </a:solidFill>
          <a:ln/>
        </p:spPr>
      </p:sp>
      <p:pic>
        <p:nvPicPr>
          <p:cNvPr id="17" name="Image 2" descr="C:\Users\stella\AppData\Local\Temp\claude\C--Users-stella-Desktop-erledigt\43329c91-2f5f-4919-bcab-c0957ad438dc\scratchpad\decks\icons\check-ink.png">    </p:cNvPr>
          <p:cNvPicPr>
            <a:picLocks noChangeAspect="1"/>
          </p:cNvPicPr>
          <p:nvPr/>
        </p:nvPicPr>
        <p:blipFill>
          <a:blip r:embed="rId3"/>
          <a:stretch>
            <a:fillRect/>
          </a:stretch>
        </p:blipFill>
        <p:spPr>
          <a:xfrm>
            <a:off x="708660" y="5730050"/>
            <a:ext cx="137160" cy="137160"/>
          </a:xfrm>
          <a:prstGeom prst="rect">
            <a:avLst/>
          </a:prstGeom>
        </p:spPr>
      </p:pic>
      <p:sp>
        <p:nvSpPr>
          <p:cNvPr id="18" name="Text 13"/>
          <p:cNvSpPr txBox="1"/>
          <p:nvPr/>
        </p:nvSpPr>
        <p:spPr>
          <a:xfrm>
            <a:off x="1097280" y="5628196"/>
            <a:ext cx="4800600" cy="386588"/>
          </a:xfrm>
          <a:prstGeom prst="rect">
            <a:avLst/>
          </a:prstGeom>
          <a:noFill/>
          <a:ln/>
        </p:spPr>
        <p:txBody>
          <a:bodyPr wrap="square" lIns="0" tIns="0" rIns="0" bIns="0" rtlCol="0" anchor="t"/>
          <a:lstStyle/>
          <a:p>
            <a:pPr indent="0" marL="0">
              <a:lnSpc>
                <a:spcPct val="100000"/>
              </a:lnSpc>
              <a:buNone/>
            </a:pPr>
            <a:r>
              <a:rPr lang="en-US" sz="2200" dirty="0">
                <a:solidFill>
                  <a:schemeClr val="tx1"/>
                </a:solidFill>
              </a:rPr>
              <a:t>Neue Belege: „Sieht aus wie Aufmaß“</a:t>
            </a:r>
            <a:endParaRPr lang="en-US" sz="2200" dirty="0"/>
          </a:p>
        </p:txBody>
      </p:sp>
      <p:sp>
        <p:nvSpPr>
          <p:cNvPr id="19" name="Bildschirmfoto Rahmen"/>
          <p:cNvSpPr/>
          <p:nvPr/>
        </p:nvSpPr>
        <p:spPr>
          <a:xfrm>
            <a:off x="6355080" y="1427106"/>
            <a:ext cx="5196535" cy="3775188"/>
          </a:xfrm>
          <a:prstGeom prst="roundRect">
            <a:avLst>
              <a:gd name="adj" fmla="val 4360"/>
            </a:avLst>
          </a:prstGeom>
          <a:solidFill>
            <a:schemeClr val="bg2"/>
          </a:solidFill>
          <a:ln w="9525">
            <a:solidFill>
              <a:schemeClr val="accent2"/>
            </a:solidFill>
            <a:prstDash val="solid"/>
          </a:ln>
          <a:effectLst>
            <a:outerShdw sx="100000" sy="100000" kx="0" ky="0" algn="bl" rotWithShape="0" blurRad="127000" dist="38100" dir="5400000">
              <a:srgbClr val="000000">
                <a:alpha val="14000"/>
              </a:srgbClr>
            </a:outerShdw>
          </a:effectLst>
        </p:spPr>
      </p:sp>
      <p:pic>
        <p:nvPicPr>
          <p:cNvPr id="20" name="Bildschirmfoto" descr="Bildschirmfoto aus HeyButler: dokument-detail">    </p:cNvPr>
          <p:cNvPicPr>
            <a:picLocks noChangeAspect="1"/>
          </p:cNvPicPr>
          <p:nvPr/>
        </p:nvPicPr>
        <p:blipFill>
          <a:blip r:embed="rId4"/>
          <a:stretch>
            <a:fillRect/>
          </a:stretch>
        </p:blipFill>
        <p:spPr>
          <a:xfrm>
            <a:off x="6446520" y="1518546"/>
            <a:ext cx="5013655" cy="3592308"/>
          </a:xfrm>
          <a:prstGeom prst="rect">
            <a:avLst/>
          </a:prstGeom>
        </p:spPr>
      </p:pic>
      <p:pic>
        <p:nvPicPr>
          <p:cNvPr id="21" name="Image 4" descr="C:\Users\stella\AppData\Local\Temp\claude\C--Users-stella-Desktop-erledigt\43329c91-2f5f-4919-bcab-c0957ad438dc\scratchpad\decks\brand\butler-96.png">    </p:cNvPr>
          <p:cNvPicPr>
            <a:picLocks noChangeAspect="1"/>
          </p:cNvPicPr>
          <p:nvPr/>
        </p:nvPicPr>
        <p:blipFill>
          <a:blip r:embed="rId5"/>
          <a:stretch>
            <a:fillRect/>
          </a:stretch>
        </p:blipFill>
        <p:spPr>
          <a:xfrm>
            <a:off x="640080" y="6358573"/>
            <a:ext cx="174625" cy="174625"/>
          </a:xfrm>
          <a:prstGeom prst="rect">
            <a:avLst/>
          </a:prstGeom>
        </p:spPr>
      </p:pic>
      <p:sp>
        <p:nvSpPr>
          <p:cNvPr id="22" name="Text 15"/>
          <p:cNvSpPr txBox="1"/>
          <p:nvPr/>
        </p:nvSpPr>
        <p:spPr>
          <a:xfrm>
            <a:off x="887857" y="6355080"/>
            <a:ext cx="3657600" cy="181610"/>
          </a:xfrm>
          <a:prstGeom prst="rect">
            <a:avLst/>
          </a:prstGeom>
          <a:noFill/>
          <a:ln/>
        </p:spPr>
        <p:txBody>
          <a:bodyPr wrap="square" lIns="0" tIns="0" rIns="0" bIns="0" rtlCol="0" anchor="ctr"/>
          <a:lstStyle/>
          <a:p>
            <a:pPr indent="0" marL="0">
              <a:lnSpc>
                <a:spcPct val="100000"/>
              </a:lnSpc>
              <a:buNone/>
            </a:pPr>
            <a:r>
              <a:rPr lang="en-US" sz="1100" dirty="0">
                <a:solidFill>
                  <a:schemeClr val="tx1"/>
                </a:solidFill>
              </a:rPr>
              <a:t>Hey</a:t>
            </a:r>
            <a:pPr indent="0" marL="0">
              <a:lnSpc>
                <a:spcPct val="100000"/>
              </a:lnSpc>
              <a:buNone/>
            </a:pPr>
            <a:r>
              <a:rPr lang="en-US" sz="1100" b="1" dirty="0">
                <a:solidFill>
                  <a:schemeClr val="tx1"/>
                </a:solidFill>
              </a:rPr>
              <a:t>Butler</a:t>
            </a:r>
            <a:endParaRPr lang="en-US" sz="1100" dirty="0"/>
          </a:p>
        </p:txBody>
      </p:sp>
      <p:sp>
        <p:nvSpPr>
          <p:cNvPr id="23" name="Text 16"/>
          <p:cNvSpPr txBox="1"/>
          <p:nvPr/>
        </p:nvSpPr>
        <p:spPr>
          <a:xfrm>
            <a:off x="1874520" y="6355080"/>
            <a:ext cx="6400800" cy="182880"/>
          </a:xfrm>
          <a:prstGeom prst="rect">
            <a:avLst/>
          </a:prstGeom>
          <a:noFill/>
          <a:ln/>
        </p:spPr>
        <p:txBody>
          <a:bodyPr wrap="square" lIns="0" tIns="0" rIns="0" bIns="0" rtlCol="0" anchor="ctr"/>
          <a:lstStyle/>
          <a:p>
            <a:pPr indent="0" marL="0">
              <a:lnSpc>
                <a:spcPct val="100000"/>
              </a:lnSpc>
              <a:buNone/>
            </a:pPr>
            <a:r>
              <a:rPr lang="en-US" sz="1000" dirty="0">
                <a:solidFill>
                  <a:schemeClr val="accent5"/>
                </a:solidFill>
              </a:rPr>
              <a:t>HeyButler im Alltag</a:t>
            </a:r>
            <a:endParaRPr lang="en-US" sz="1000" dirty="0"/>
          </a:p>
        </p:txBody>
      </p:sp>
      <p:sp>
        <p:nvSpPr>
          <p:cNvPr id="24" name="Text 17"/>
          <p:cNvSpPr txBox="1"/>
          <p:nvPr/>
        </p:nvSpPr>
        <p:spPr>
          <a:xfrm>
            <a:off x="10637215" y="6355080"/>
            <a:ext cx="914400" cy="182880"/>
          </a:xfrm>
          <a:prstGeom prst="rect">
            <a:avLst/>
          </a:prstGeom>
          <a:noFill/>
          <a:ln/>
        </p:spPr>
        <p:txBody>
          <a:bodyPr wrap="square" lIns="0" tIns="0" rIns="0" bIns="0" rtlCol="0" anchor="ctr"/>
          <a:lstStyle/>
          <a:p>
            <a:pPr algn="r" indent="0" marL="0">
              <a:lnSpc>
                <a:spcPct val="100000"/>
              </a:lnSpc>
              <a:buNone/>
            </a:pPr>
            <a:r>
              <a:rPr lang="en-US" sz="1000" dirty="0">
                <a:solidFill>
                  <a:schemeClr val="accent5"/>
                </a:solidFill>
              </a:rPr>
              <a:t>21</a:t>
            </a:r>
            <a:endParaRPr lang="en-US" sz="100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spTree>
      <p:nvGrpSpPr>
        <p:cNvPr id="1" name=""/>
        <p:cNvGrpSpPr/>
        <p:nvPr/>
      </p:nvGrpSpPr>
      <p:grpSpPr>
        <a:xfrm>
          <a:off x="0" y="0"/>
          <a:ext cx="0" cy="0"/>
          <a:chOff x="0" y="0"/>
          <a:chExt cx="0" cy="0"/>
        </a:xfrm>
      </p:grpSpPr>
      <p:sp>
        <p:nvSpPr>
          <p:cNvPr id="2" name="Shape 0"/>
          <p:cNvSpPr/>
          <p:nvPr/>
        </p:nvSpPr>
        <p:spPr>
          <a:xfrm>
            <a:off x="640080" y="548640"/>
            <a:ext cx="1513332" cy="292608"/>
          </a:xfrm>
          <a:prstGeom prst="roundRect">
            <a:avLst>
              <a:gd name="adj" fmla="val 50000"/>
            </a:avLst>
          </a:prstGeom>
          <a:solidFill>
            <a:schemeClr val="accent4"/>
          </a:solidFill>
          <a:ln/>
        </p:spPr>
      </p:sp>
      <p:sp>
        <p:nvSpPr>
          <p:cNvPr id="3" name="Text 1"/>
          <p:cNvSpPr txBox="1"/>
          <p:nvPr/>
        </p:nvSpPr>
        <p:spPr>
          <a:xfrm>
            <a:off x="640080" y="548640"/>
            <a:ext cx="1513332" cy="292608"/>
          </a:xfrm>
          <a:prstGeom prst="rect">
            <a:avLst/>
          </a:prstGeom>
          <a:noFill/>
          <a:ln/>
        </p:spPr>
        <p:txBody>
          <a:bodyPr wrap="square" lIns="0" tIns="0" rIns="0" bIns="0" rtlCol="0" anchor="ctr"/>
          <a:lstStyle/>
          <a:p>
            <a:pPr algn="ctr" indent="0" marL="0">
              <a:lnSpc>
                <a:spcPct val="100000"/>
              </a:lnSpc>
              <a:buNone/>
            </a:pPr>
            <a:r>
              <a:rPr lang="en-US" sz="1100" b="1" spc="100" kern="0" dirty="0">
                <a:solidFill>
                  <a:schemeClr val="tx1"/>
                </a:solidFill>
              </a:rPr>
              <a:t>ALLE BRANCHEN</a:t>
            </a:r>
            <a:endParaRPr lang="en-US" sz="1100" dirty="0"/>
          </a:p>
        </p:txBody>
      </p:sp>
      <p:sp>
        <p:nvSpPr>
          <p:cNvPr id="4" name="Text 2"/>
          <p:cNvSpPr txBox="1"/>
          <p:nvPr/>
        </p:nvSpPr>
        <p:spPr>
          <a:xfrm>
            <a:off x="640080" y="1097280"/>
            <a:ext cx="5257800" cy="1051560"/>
          </a:xfrm>
          <a:prstGeom prst="rect">
            <a:avLst/>
          </a:prstGeom>
          <a:noFill/>
          <a:ln/>
        </p:spPr>
        <p:txBody>
          <a:bodyPr wrap="square" lIns="0" tIns="0" rIns="0" bIns="0" rtlCol="0" anchor="t"/>
          <a:lstStyle/>
          <a:p>
            <a:pPr indent="0" marL="0">
              <a:lnSpc>
                <a:spcPct val="95000"/>
              </a:lnSpc>
              <a:buNone/>
            </a:pPr>
            <a:r>
              <a:rPr lang="en-US" sz="3800" b="1" dirty="0">
                <a:solidFill>
                  <a:schemeClr val="tx1"/>
                </a:solidFill>
              </a:rPr>
              <a:t>Archiv durchsuchen</a:t>
            </a:r>
            <a:endParaRPr lang="en-US" sz="3800" dirty="0"/>
          </a:p>
        </p:txBody>
      </p:sp>
      <p:sp>
        <p:nvSpPr>
          <p:cNvPr id="5" name="Text 3"/>
          <p:cNvSpPr txBox="1"/>
          <p:nvPr/>
        </p:nvSpPr>
        <p:spPr>
          <a:xfrm>
            <a:off x="640080" y="2068093"/>
            <a:ext cx="5257800" cy="256032"/>
          </a:xfrm>
          <a:prstGeom prst="rect">
            <a:avLst/>
          </a:prstGeom>
          <a:noFill/>
          <a:ln/>
        </p:spPr>
        <p:txBody>
          <a:bodyPr wrap="square" lIns="0" tIns="0" rIns="0" bIns="0" rtlCol="0" anchor="t"/>
          <a:lstStyle/>
          <a:p>
            <a:pPr indent="0" marL="0">
              <a:lnSpc>
                <a:spcPct val="100000"/>
              </a:lnSpc>
              <a:buNone/>
            </a:pPr>
            <a:r>
              <a:rPr lang="en-US" sz="1100" b="1" spc="100" kern="0" dirty="0">
                <a:solidFill>
                  <a:schemeClr val="accent5"/>
                </a:solidFill>
              </a:rPr>
              <a:t>DU SAGST</a:t>
            </a:r>
            <a:endParaRPr lang="en-US" sz="1100" dirty="0"/>
          </a:p>
        </p:txBody>
      </p:sp>
      <p:sp>
        <p:nvSpPr>
          <p:cNvPr id="6" name="Shape 4"/>
          <p:cNvSpPr/>
          <p:nvPr/>
        </p:nvSpPr>
        <p:spPr>
          <a:xfrm>
            <a:off x="640080" y="2397277"/>
            <a:ext cx="5257800" cy="1140460"/>
          </a:xfrm>
          <a:prstGeom prst="roundRect">
            <a:avLst>
              <a:gd name="adj" fmla="val 19243"/>
            </a:avLst>
          </a:prstGeom>
          <a:solidFill>
            <a:schemeClr val="tx1"/>
          </a:solidFill>
          <a:ln/>
        </p:spPr>
      </p:sp>
      <p:sp>
        <p:nvSpPr>
          <p:cNvPr id="7" name="Shape 5"/>
          <p:cNvSpPr/>
          <p:nvPr/>
        </p:nvSpPr>
        <p:spPr>
          <a:xfrm flipV="1">
            <a:off x="960120" y="3528593"/>
            <a:ext cx="292608" cy="237744"/>
          </a:xfrm>
          <a:prstGeom prst="rtTriangle">
            <a:avLst/>
          </a:prstGeom>
          <a:solidFill>
            <a:srgbClr val="16181D"/>
          </a:solidFill>
          <a:ln/>
        </p:spPr>
      </p:sp>
      <p:sp>
        <p:nvSpPr>
          <p:cNvPr id="8" name="Text 6"/>
          <p:cNvSpPr txBox="1"/>
          <p:nvPr/>
        </p:nvSpPr>
        <p:spPr>
          <a:xfrm>
            <a:off x="896112" y="2397277"/>
            <a:ext cx="4745736" cy="1140460"/>
          </a:xfrm>
          <a:prstGeom prst="rect">
            <a:avLst/>
          </a:prstGeom>
          <a:noFill/>
          <a:ln/>
        </p:spPr>
        <p:txBody>
          <a:bodyPr wrap="square" lIns="0" tIns="0" rIns="0" bIns="0" rtlCol="0" anchor="ctr"/>
          <a:lstStyle/>
          <a:p>
            <a:pPr indent="0" marL="0">
              <a:lnSpc>
                <a:spcPct val="100000"/>
              </a:lnSpc>
              <a:buNone/>
            </a:pPr>
            <a:r>
              <a:rPr lang="en-US" sz="2500" b="1" dirty="0">
                <a:solidFill>
                  <a:schemeClr val="bg1"/>
                </a:solidFill>
              </a:rPr>
              <a:t>„Rechnungen von Krämer über 1.000 € seit Juli.“</a:t>
            </a:r>
            <a:endParaRPr lang="en-US" sz="2500" dirty="0"/>
          </a:p>
        </p:txBody>
      </p:sp>
      <p:sp>
        <p:nvSpPr>
          <p:cNvPr id="9" name="Text 7"/>
          <p:cNvSpPr txBox="1"/>
          <p:nvPr/>
        </p:nvSpPr>
        <p:spPr>
          <a:xfrm>
            <a:off x="640080" y="3912641"/>
            <a:ext cx="5257800" cy="256032"/>
          </a:xfrm>
          <a:prstGeom prst="rect">
            <a:avLst/>
          </a:prstGeom>
          <a:noFill/>
          <a:ln/>
        </p:spPr>
        <p:txBody>
          <a:bodyPr wrap="square" lIns="0" tIns="0" rIns="0" bIns="0" rtlCol="0" anchor="t"/>
          <a:lstStyle/>
          <a:p>
            <a:pPr indent="0" marL="0">
              <a:lnSpc>
                <a:spcPct val="100000"/>
              </a:lnSpc>
              <a:buNone/>
            </a:pPr>
            <a:r>
              <a:rPr lang="en-US" sz="1100" b="1" spc="100" kern="0" dirty="0">
                <a:solidFill>
                  <a:schemeClr val="accent5"/>
                </a:solidFill>
              </a:rPr>
              <a:t>DER BUTLER</a:t>
            </a:r>
            <a:endParaRPr lang="en-US" sz="1100" dirty="0"/>
          </a:p>
        </p:txBody>
      </p:sp>
      <p:sp>
        <p:nvSpPr>
          <p:cNvPr id="10" name="Shape 8"/>
          <p:cNvSpPr/>
          <p:nvPr/>
        </p:nvSpPr>
        <p:spPr>
          <a:xfrm>
            <a:off x="640080" y="4311675"/>
            <a:ext cx="274320" cy="274320"/>
          </a:xfrm>
          <a:prstGeom prst="ellipse">
            <a:avLst/>
          </a:prstGeom>
          <a:solidFill>
            <a:schemeClr val="accent1"/>
          </a:solidFill>
          <a:ln/>
        </p:spPr>
      </p:sp>
      <p:pic>
        <p:nvPicPr>
          <p:cNvPr id="11" name="Image 0" descr="C:\Users\stella\AppData\Local\Temp\claude\C--Users-stella-Desktop-erledigt\43329c91-2f5f-4919-bcab-c0957ad438dc\scratchpad\decks\icons\check-ink.png">    </p:cNvPr>
          <p:cNvPicPr>
            <a:picLocks noChangeAspect="1"/>
          </p:cNvPicPr>
          <p:nvPr/>
        </p:nvPicPr>
        <p:blipFill>
          <a:blip r:embed="rId1"/>
          <a:stretch>
            <a:fillRect/>
          </a:stretch>
        </p:blipFill>
        <p:spPr>
          <a:xfrm>
            <a:off x="708660" y="4380255"/>
            <a:ext cx="137160" cy="137160"/>
          </a:xfrm>
          <a:prstGeom prst="rect">
            <a:avLst/>
          </a:prstGeom>
        </p:spPr>
      </p:pic>
      <p:sp>
        <p:nvSpPr>
          <p:cNvPr id="12" name="Text 9"/>
          <p:cNvSpPr txBox="1"/>
          <p:nvPr/>
        </p:nvSpPr>
        <p:spPr>
          <a:xfrm>
            <a:off x="1097280" y="4278401"/>
            <a:ext cx="4800600" cy="386588"/>
          </a:xfrm>
          <a:prstGeom prst="rect">
            <a:avLst/>
          </a:prstGeom>
          <a:noFill/>
          <a:ln/>
        </p:spPr>
        <p:txBody>
          <a:bodyPr wrap="square" lIns="0" tIns="0" rIns="0" bIns="0" rtlCol="0" anchor="t"/>
          <a:lstStyle/>
          <a:p>
            <a:pPr indent="0" marL="0">
              <a:lnSpc>
                <a:spcPct val="100000"/>
              </a:lnSpc>
              <a:buNone/>
            </a:pPr>
            <a:r>
              <a:rPr lang="en-US" sz="2200" dirty="0">
                <a:solidFill>
                  <a:schemeClr val="tx1"/>
                </a:solidFill>
              </a:rPr>
              <a:t>Macht aus dem Satz Filter</a:t>
            </a:r>
            <a:endParaRPr lang="en-US" sz="2200" dirty="0"/>
          </a:p>
        </p:txBody>
      </p:sp>
      <p:sp>
        <p:nvSpPr>
          <p:cNvPr id="13" name="Shape 10"/>
          <p:cNvSpPr/>
          <p:nvPr/>
        </p:nvSpPr>
        <p:spPr>
          <a:xfrm>
            <a:off x="640080" y="4853711"/>
            <a:ext cx="274320" cy="274320"/>
          </a:xfrm>
          <a:prstGeom prst="ellipse">
            <a:avLst/>
          </a:prstGeom>
          <a:solidFill>
            <a:schemeClr val="accent1"/>
          </a:solidFill>
          <a:ln/>
        </p:spPr>
      </p:sp>
      <p:pic>
        <p:nvPicPr>
          <p:cNvPr id="14" name="Image 1" descr="C:\Users\stella\AppData\Local\Temp\claude\C--Users-stella-Desktop-erledigt\43329c91-2f5f-4919-bcab-c0957ad438dc\scratchpad\decks\icons\check-ink.png">    </p:cNvPr>
          <p:cNvPicPr>
            <a:picLocks noChangeAspect="1"/>
          </p:cNvPicPr>
          <p:nvPr/>
        </p:nvPicPr>
        <p:blipFill>
          <a:blip r:embed="rId2"/>
          <a:stretch>
            <a:fillRect/>
          </a:stretch>
        </p:blipFill>
        <p:spPr>
          <a:xfrm>
            <a:off x="708660" y="4922291"/>
            <a:ext cx="137160" cy="137160"/>
          </a:xfrm>
          <a:prstGeom prst="rect">
            <a:avLst/>
          </a:prstGeom>
        </p:spPr>
      </p:pic>
      <p:sp>
        <p:nvSpPr>
          <p:cNvPr id="15" name="Text 11"/>
          <p:cNvSpPr txBox="1"/>
          <p:nvPr/>
        </p:nvSpPr>
        <p:spPr>
          <a:xfrm>
            <a:off x="1097280" y="4820437"/>
            <a:ext cx="4800600" cy="386588"/>
          </a:xfrm>
          <a:prstGeom prst="rect">
            <a:avLst/>
          </a:prstGeom>
          <a:noFill/>
          <a:ln/>
        </p:spPr>
        <p:txBody>
          <a:bodyPr wrap="square" lIns="0" tIns="0" rIns="0" bIns="0" rtlCol="0" anchor="t"/>
          <a:lstStyle/>
          <a:p>
            <a:pPr indent="0" marL="0">
              <a:lnSpc>
                <a:spcPct val="100000"/>
              </a:lnSpc>
              <a:buNone/>
            </a:pPr>
            <a:r>
              <a:rPr lang="en-US" sz="2200" dirty="0">
                <a:solidFill>
                  <a:schemeClr val="tx1"/>
                </a:solidFill>
              </a:rPr>
              <a:t>Treffer mit markierter Textstelle</a:t>
            </a:r>
            <a:endParaRPr lang="en-US" sz="2200" dirty="0"/>
          </a:p>
        </p:txBody>
      </p:sp>
      <p:sp>
        <p:nvSpPr>
          <p:cNvPr id="16" name="Shape 12"/>
          <p:cNvSpPr/>
          <p:nvPr/>
        </p:nvSpPr>
        <p:spPr>
          <a:xfrm>
            <a:off x="640080" y="5395747"/>
            <a:ext cx="274320" cy="274320"/>
          </a:xfrm>
          <a:prstGeom prst="ellipse">
            <a:avLst/>
          </a:prstGeom>
          <a:solidFill>
            <a:schemeClr val="accent1"/>
          </a:solidFill>
          <a:ln/>
        </p:spPr>
      </p:sp>
      <p:pic>
        <p:nvPicPr>
          <p:cNvPr id="17" name="Image 2" descr="C:\Users\stella\AppData\Local\Temp\claude\C--Users-stella-Desktop-erledigt\43329c91-2f5f-4919-bcab-c0957ad438dc\scratchpad\decks\icons\check-ink.png">    </p:cNvPr>
          <p:cNvPicPr>
            <a:picLocks noChangeAspect="1"/>
          </p:cNvPicPr>
          <p:nvPr/>
        </p:nvPicPr>
        <p:blipFill>
          <a:blip r:embed="rId3"/>
          <a:stretch>
            <a:fillRect/>
          </a:stretch>
        </p:blipFill>
        <p:spPr>
          <a:xfrm>
            <a:off x="708660" y="5464327"/>
            <a:ext cx="137160" cy="137160"/>
          </a:xfrm>
          <a:prstGeom prst="rect">
            <a:avLst/>
          </a:prstGeom>
        </p:spPr>
      </p:pic>
      <p:sp>
        <p:nvSpPr>
          <p:cNvPr id="18" name="Text 13"/>
          <p:cNvSpPr txBox="1"/>
          <p:nvPr/>
        </p:nvSpPr>
        <p:spPr>
          <a:xfrm>
            <a:off x="1097280" y="5362473"/>
            <a:ext cx="4800600" cy="386588"/>
          </a:xfrm>
          <a:prstGeom prst="rect">
            <a:avLst/>
          </a:prstGeom>
          <a:noFill/>
          <a:ln/>
        </p:spPr>
        <p:txBody>
          <a:bodyPr wrap="square" lIns="0" tIns="0" rIns="0" bIns="0" rtlCol="0" anchor="t"/>
          <a:lstStyle/>
          <a:p>
            <a:pPr indent="0" marL="0">
              <a:lnSpc>
                <a:spcPct val="100000"/>
              </a:lnSpc>
              <a:buNone/>
            </a:pPr>
            <a:r>
              <a:rPr lang="en-US" sz="2200" dirty="0">
                <a:solidFill>
                  <a:schemeClr val="tx1"/>
                </a:solidFill>
              </a:rPr>
              <a:t>Auch Wortteile und Nummern</a:t>
            </a:r>
            <a:endParaRPr lang="en-US" sz="2200" dirty="0"/>
          </a:p>
        </p:txBody>
      </p:sp>
      <p:sp>
        <p:nvSpPr>
          <p:cNvPr id="19" name="Bildschirmfoto Rahmen"/>
          <p:cNvSpPr/>
          <p:nvPr/>
        </p:nvSpPr>
        <p:spPr>
          <a:xfrm>
            <a:off x="6355080" y="1427106"/>
            <a:ext cx="5196535" cy="3775188"/>
          </a:xfrm>
          <a:prstGeom prst="roundRect">
            <a:avLst>
              <a:gd name="adj" fmla="val 4360"/>
            </a:avLst>
          </a:prstGeom>
          <a:solidFill>
            <a:schemeClr val="bg2"/>
          </a:solidFill>
          <a:ln w="9525">
            <a:solidFill>
              <a:schemeClr val="accent2"/>
            </a:solidFill>
            <a:prstDash val="solid"/>
          </a:ln>
          <a:effectLst>
            <a:outerShdw sx="100000" sy="100000" kx="0" ky="0" algn="bl" rotWithShape="0" blurRad="127000" dist="38100" dir="5400000">
              <a:srgbClr val="000000">
                <a:alpha val="14000"/>
              </a:srgbClr>
            </a:outerShdw>
          </a:effectLst>
        </p:spPr>
      </p:sp>
      <p:pic>
        <p:nvPicPr>
          <p:cNvPr id="20" name="Bildschirmfoto" descr="Bildschirmfoto aus HeyButler: suche-treffer">    </p:cNvPr>
          <p:cNvPicPr>
            <a:picLocks noChangeAspect="1"/>
          </p:cNvPicPr>
          <p:nvPr/>
        </p:nvPicPr>
        <p:blipFill>
          <a:blip r:embed="rId4"/>
          <a:stretch>
            <a:fillRect/>
          </a:stretch>
        </p:blipFill>
        <p:spPr>
          <a:xfrm>
            <a:off x="6446520" y="1518546"/>
            <a:ext cx="5013655" cy="3592308"/>
          </a:xfrm>
          <a:prstGeom prst="rect">
            <a:avLst/>
          </a:prstGeom>
        </p:spPr>
      </p:pic>
      <p:pic>
        <p:nvPicPr>
          <p:cNvPr id="21" name="Image 4" descr="C:\Users\stella\AppData\Local\Temp\claude\C--Users-stella-Desktop-erledigt\43329c91-2f5f-4919-bcab-c0957ad438dc\scratchpad\decks\brand\butler-96.png">    </p:cNvPr>
          <p:cNvPicPr>
            <a:picLocks noChangeAspect="1"/>
          </p:cNvPicPr>
          <p:nvPr/>
        </p:nvPicPr>
        <p:blipFill>
          <a:blip r:embed="rId5"/>
          <a:stretch>
            <a:fillRect/>
          </a:stretch>
        </p:blipFill>
        <p:spPr>
          <a:xfrm>
            <a:off x="640080" y="6358573"/>
            <a:ext cx="174625" cy="174625"/>
          </a:xfrm>
          <a:prstGeom prst="rect">
            <a:avLst/>
          </a:prstGeom>
        </p:spPr>
      </p:pic>
      <p:sp>
        <p:nvSpPr>
          <p:cNvPr id="22" name="Text 15"/>
          <p:cNvSpPr txBox="1"/>
          <p:nvPr/>
        </p:nvSpPr>
        <p:spPr>
          <a:xfrm>
            <a:off x="887857" y="6355080"/>
            <a:ext cx="3657600" cy="181610"/>
          </a:xfrm>
          <a:prstGeom prst="rect">
            <a:avLst/>
          </a:prstGeom>
          <a:noFill/>
          <a:ln/>
        </p:spPr>
        <p:txBody>
          <a:bodyPr wrap="square" lIns="0" tIns="0" rIns="0" bIns="0" rtlCol="0" anchor="ctr"/>
          <a:lstStyle/>
          <a:p>
            <a:pPr indent="0" marL="0">
              <a:lnSpc>
                <a:spcPct val="100000"/>
              </a:lnSpc>
              <a:buNone/>
            </a:pPr>
            <a:r>
              <a:rPr lang="en-US" sz="1100" dirty="0">
                <a:solidFill>
                  <a:schemeClr val="tx1"/>
                </a:solidFill>
              </a:rPr>
              <a:t>Hey</a:t>
            </a:r>
            <a:pPr indent="0" marL="0">
              <a:lnSpc>
                <a:spcPct val="100000"/>
              </a:lnSpc>
              <a:buNone/>
            </a:pPr>
            <a:r>
              <a:rPr lang="en-US" sz="1100" b="1" dirty="0">
                <a:solidFill>
                  <a:schemeClr val="tx1"/>
                </a:solidFill>
              </a:rPr>
              <a:t>Butler</a:t>
            </a:r>
            <a:endParaRPr lang="en-US" sz="1100" dirty="0"/>
          </a:p>
        </p:txBody>
      </p:sp>
      <p:sp>
        <p:nvSpPr>
          <p:cNvPr id="23" name="Text 16"/>
          <p:cNvSpPr txBox="1"/>
          <p:nvPr/>
        </p:nvSpPr>
        <p:spPr>
          <a:xfrm>
            <a:off x="1874520" y="6355080"/>
            <a:ext cx="6400800" cy="182880"/>
          </a:xfrm>
          <a:prstGeom prst="rect">
            <a:avLst/>
          </a:prstGeom>
          <a:noFill/>
          <a:ln/>
        </p:spPr>
        <p:txBody>
          <a:bodyPr wrap="square" lIns="0" tIns="0" rIns="0" bIns="0" rtlCol="0" anchor="ctr"/>
          <a:lstStyle/>
          <a:p>
            <a:pPr indent="0" marL="0">
              <a:lnSpc>
                <a:spcPct val="100000"/>
              </a:lnSpc>
              <a:buNone/>
            </a:pPr>
            <a:r>
              <a:rPr lang="en-US" sz="1000" dirty="0">
                <a:solidFill>
                  <a:schemeClr val="accent5"/>
                </a:solidFill>
              </a:rPr>
              <a:t>HeyButler im Alltag</a:t>
            </a:r>
            <a:endParaRPr lang="en-US" sz="1000" dirty="0"/>
          </a:p>
        </p:txBody>
      </p:sp>
      <p:sp>
        <p:nvSpPr>
          <p:cNvPr id="24" name="Text 17"/>
          <p:cNvSpPr txBox="1"/>
          <p:nvPr/>
        </p:nvSpPr>
        <p:spPr>
          <a:xfrm>
            <a:off x="10637215" y="6355080"/>
            <a:ext cx="914400" cy="182880"/>
          </a:xfrm>
          <a:prstGeom prst="rect">
            <a:avLst/>
          </a:prstGeom>
          <a:noFill/>
          <a:ln/>
        </p:spPr>
        <p:txBody>
          <a:bodyPr wrap="square" lIns="0" tIns="0" rIns="0" bIns="0" rtlCol="0" anchor="ctr"/>
          <a:lstStyle/>
          <a:p>
            <a:pPr algn="r" indent="0" marL="0">
              <a:lnSpc>
                <a:spcPct val="100000"/>
              </a:lnSpc>
              <a:buNone/>
            </a:pPr>
            <a:r>
              <a:rPr lang="en-US" sz="1000" dirty="0">
                <a:solidFill>
                  <a:schemeClr val="accent5"/>
                </a:solidFill>
              </a:rPr>
              <a:t>22</a:t>
            </a:r>
            <a:endParaRPr lang="en-US" sz="100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spTree>
      <p:nvGrpSpPr>
        <p:cNvPr id="1" name=""/>
        <p:cNvGrpSpPr/>
        <p:nvPr/>
      </p:nvGrpSpPr>
      <p:grpSpPr>
        <a:xfrm>
          <a:off x="0" y="0"/>
          <a:ext cx="0" cy="0"/>
          <a:chOff x="0" y="0"/>
          <a:chExt cx="0" cy="0"/>
        </a:xfrm>
      </p:grpSpPr>
      <p:sp>
        <p:nvSpPr>
          <p:cNvPr id="2" name="Shape 0"/>
          <p:cNvSpPr/>
          <p:nvPr/>
        </p:nvSpPr>
        <p:spPr>
          <a:xfrm>
            <a:off x="640080" y="1828800"/>
            <a:ext cx="1165860" cy="292608"/>
          </a:xfrm>
          <a:prstGeom prst="roundRect">
            <a:avLst>
              <a:gd name="adj" fmla="val 50000"/>
            </a:avLst>
          </a:prstGeom>
          <a:solidFill>
            <a:schemeClr val="accent1"/>
          </a:solidFill>
          <a:ln/>
        </p:spPr>
      </p:sp>
      <p:sp>
        <p:nvSpPr>
          <p:cNvPr id="3" name="Text 1"/>
          <p:cNvSpPr txBox="1"/>
          <p:nvPr/>
        </p:nvSpPr>
        <p:spPr>
          <a:xfrm>
            <a:off x="640080" y="1828800"/>
            <a:ext cx="1165860" cy="292608"/>
          </a:xfrm>
          <a:prstGeom prst="rect">
            <a:avLst/>
          </a:prstGeom>
          <a:noFill/>
          <a:ln/>
        </p:spPr>
        <p:txBody>
          <a:bodyPr wrap="square" lIns="0" tIns="0" rIns="0" bIns="0" rtlCol="0" anchor="ctr"/>
          <a:lstStyle/>
          <a:p>
            <a:pPr algn="ctr" indent="0" marL="0">
              <a:lnSpc>
                <a:spcPct val="100000"/>
              </a:lnSpc>
              <a:buNone/>
            </a:pPr>
            <a:r>
              <a:rPr lang="en-US" sz="1100" b="1" spc="100" kern="0" dirty="0">
                <a:solidFill>
                  <a:schemeClr val="tx1"/>
                </a:solidFill>
              </a:rPr>
              <a:t>ABSCHNITT</a:t>
            </a:r>
            <a:endParaRPr lang="en-US" sz="1100" dirty="0"/>
          </a:p>
        </p:txBody>
      </p:sp>
      <p:sp>
        <p:nvSpPr>
          <p:cNvPr id="4" name="Text 2"/>
          <p:cNvSpPr txBox="1"/>
          <p:nvPr/>
        </p:nvSpPr>
        <p:spPr>
          <a:xfrm>
            <a:off x="640080" y="2331720"/>
            <a:ext cx="6949440" cy="1737360"/>
          </a:xfrm>
          <a:prstGeom prst="rect">
            <a:avLst/>
          </a:prstGeom>
          <a:noFill/>
          <a:ln/>
        </p:spPr>
        <p:txBody>
          <a:bodyPr wrap="square" lIns="0" tIns="0" rIns="0" bIns="0" rtlCol="0" anchor="t"/>
          <a:lstStyle/>
          <a:p>
            <a:pPr indent="0" marL="0">
              <a:lnSpc>
                <a:spcPct val="95000"/>
              </a:lnSpc>
              <a:buNone/>
            </a:pPr>
            <a:r>
              <a:rPr lang="en-US" sz="4800" b="1" dirty="0">
                <a:solidFill>
                  <a:schemeClr val="bg1"/>
                </a:solidFill>
              </a:rPr>
              <a:t>Bau, Handwerk &amp; Technik</a:t>
            </a:r>
            <a:endParaRPr lang="en-US" sz="4800" dirty="0"/>
          </a:p>
        </p:txBody>
      </p:sp>
      <p:sp>
        <p:nvSpPr>
          <p:cNvPr id="5" name="Text 3"/>
          <p:cNvSpPr txBox="1"/>
          <p:nvPr/>
        </p:nvSpPr>
        <p:spPr>
          <a:xfrm>
            <a:off x="640080" y="4114800"/>
            <a:ext cx="6949440" cy="914400"/>
          </a:xfrm>
          <a:prstGeom prst="rect">
            <a:avLst/>
          </a:prstGeom>
          <a:noFill/>
          <a:ln/>
        </p:spPr>
        <p:txBody>
          <a:bodyPr wrap="square" lIns="0" tIns="0" rIns="0" bIns="0" rtlCol="0" anchor="t"/>
          <a:lstStyle/>
          <a:p>
            <a:pPr indent="0" marL="0">
              <a:lnSpc>
                <a:spcPct val="100000"/>
              </a:lnSpc>
              <a:buNone/>
            </a:pPr>
            <a:r>
              <a:rPr lang="en-US" sz="2200" dirty="0">
                <a:solidFill>
                  <a:schemeClr val="accent6"/>
                </a:solidFill>
              </a:rPr>
              <a:t>Bau · Elektro &amp; SHK · Architektur · Kfz</a:t>
            </a:r>
            <a:endParaRPr lang="en-US" sz="2200" dirty="0"/>
          </a:p>
        </p:txBody>
      </p:sp>
      <p:sp>
        <p:nvSpPr>
          <p:cNvPr id="6" name="Shape 4"/>
          <p:cNvSpPr/>
          <p:nvPr/>
        </p:nvSpPr>
        <p:spPr>
          <a:xfrm>
            <a:off x="8138160" y="1828800"/>
            <a:ext cx="1920240" cy="1920240"/>
          </a:xfrm>
          <a:prstGeom prst="ellipse">
            <a:avLst/>
          </a:prstGeom>
          <a:solidFill>
            <a:schemeClr val="accent1"/>
          </a:solidFill>
          <a:ln/>
        </p:spPr>
      </p:sp>
      <p:pic>
        <p:nvPicPr>
          <p:cNvPr id="7" name="Image 0" descr="C:\Users\stella\AppData\Local\Temp\claude\C--Users-stella-Desktop-erledigt\43329c91-2f5f-4919-bcab-c0957ad438dc\scratchpad\decks\icons\helmet-ink.png">    </p:cNvPr>
          <p:cNvPicPr>
            <a:picLocks noChangeAspect="1"/>
          </p:cNvPicPr>
          <p:nvPr/>
        </p:nvPicPr>
        <p:blipFill>
          <a:blip r:embed="rId1"/>
          <a:stretch>
            <a:fillRect/>
          </a:stretch>
        </p:blipFill>
        <p:spPr>
          <a:xfrm>
            <a:off x="8656625" y="2347265"/>
            <a:ext cx="883310" cy="883310"/>
          </a:xfrm>
          <a:prstGeom prst="rect">
            <a:avLst/>
          </a:prstGeom>
        </p:spPr>
      </p:pic>
      <p:sp>
        <p:nvSpPr>
          <p:cNvPr id="8" name="Shape 5"/>
          <p:cNvSpPr/>
          <p:nvPr/>
        </p:nvSpPr>
        <p:spPr>
          <a:xfrm>
            <a:off x="9738360" y="3246120"/>
            <a:ext cx="1920240" cy="1920240"/>
          </a:xfrm>
          <a:prstGeom prst="ellipse">
            <a:avLst/>
          </a:prstGeom>
          <a:solidFill>
            <a:schemeClr val="accent1"/>
          </a:solidFill>
          <a:ln/>
        </p:spPr>
      </p:sp>
      <p:pic>
        <p:nvPicPr>
          <p:cNvPr id="9" name="Image 1" descr="C:\Users\stella\AppData\Local\Temp\claude\C--Users-stella-Desktop-erledigt\43329c91-2f5f-4919-bcab-c0957ad438dc\scratchpad\decks\icons\wrench-ink.png">    </p:cNvPr>
          <p:cNvPicPr>
            <a:picLocks noChangeAspect="1"/>
          </p:cNvPicPr>
          <p:nvPr/>
        </p:nvPicPr>
        <p:blipFill>
          <a:blip r:embed="rId2"/>
          <a:stretch>
            <a:fillRect/>
          </a:stretch>
        </p:blipFill>
        <p:spPr>
          <a:xfrm>
            <a:off x="10256825" y="3764585"/>
            <a:ext cx="883310" cy="883310"/>
          </a:xfrm>
          <a:prstGeom prst="rect">
            <a:avLst/>
          </a:prstGeom>
        </p:spPr>
      </p:pic>
      <p:pic>
        <p:nvPicPr>
          <p:cNvPr id="10" name="Image 2" descr="C:\Users\stella\AppData\Local\Temp\claude\C--Users-stella-Desktop-erledigt\43329c91-2f5f-4919-bcab-c0957ad438dc\scratchpad\decks\brand\butler-96.png">    </p:cNvPr>
          <p:cNvPicPr>
            <a:picLocks noChangeAspect="1"/>
          </p:cNvPicPr>
          <p:nvPr/>
        </p:nvPicPr>
        <p:blipFill>
          <a:blip r:embed="rId3"/>
          <a:stretch>
            <a:fillRect/>
          </a:stretch>
        </p:blipFill>
        <p:spPr>
          <a:xfrm>
            <a:off x="640080" y="6358573"/>
            <a:ext cx="174625" cy="174625"/>
          </a:xfrm>
          <a:prstGeom prst="rect">
            <a:avLst/>
          </a:prstGeom>
        </p:spPr>
      </p:pic>
      <p:sp>
        <p:nvSpPr>
          <p:cNvPr id="11" name="Text 6"/>
          <p:cNvSpPr txBox="1"/>
          <p:nvPr/>
        </p:nvSpPr>
        <p:spPr>
          <a:xfrm>
            <a:off x="887857" y="6355080"/>
            <a:ext cx="3657600" cy="181610"/>
          </a:xfrm>
          <a:prstGeom prst="rect">
            <a:avLst/>
          </a:prstGeom>
          <a:noFill/>
          <a:ln/>
        </p:spPr>
        <p:txBody>
          <a:bodyPr wrap="square" lIns="0" tIns="0" rIns="0" bIns="0" rtlCol="0" anchor="ctr"/>
          <a:lstStyle/>
          <a:p>
            <a:pPr indent="0" marL="0">
              <a:lnSpc>
                <a:spcPct val="100000"/>
              </a:lnSpc>
              <a:buNone/>
            </a:pPr>
            <a:r>
              <a:rPr lang="en-US" sz="1100" dirty="0">
                <a:solidFill>
                  <a:schemeClr val="bg1"/>
                </a:solidFill>
              </a:rPr>
              <a:t>Hey</a:t>
            </a:r>
            <a:pPr indent="0" marL="0">
              <a:lnSpc>
                <a:spcPct val="100000"/>
              </a:lnSpc>
              <a:buNone/>
            </a:pPr>
            <a:r>
              <a:rPr lang="en-US" sz="1100" b="1" dirty="0">
                <a:solidFill>
                  <a:schemeClr val="bg1"/>
                </a:solidFill>
              </a:rPr>
              <a:t>Butler</a:t>
            </a:r>
            <a:endParaRPr lang="en-US" sz="1100" dirty="0"/>
          </a:p>
        </p:txBody>
      </p:sp>
      <p:sp>
        <p:nvSpPr>
          <p:cNvPr id="12" name="Text 7"/>
          <p:cNvSpPr txBox="1"/>
          <p:nvPr/>
        </p:nvSpPr>
        <p:spPr>
          <a:xfrm>
            <a:off x="1874520" y="6355080"/>
            <a:ext cx="6400800" cy="182880"/>
          </a:xfrm>
          <a:prstGeom prst="rect">
            <a:avLst/>
          </a:prstGeom>
          <a:noFill/>
          <a:ln/>
        </p:spPr>
        <p:txBody>
          <a:bodyPr wrap="square" lIns="0" tIns="0" rIns="0" bIns="0" rtlCol="0" anchor="ctr"/>
          <a:lstStyle/>
          <a:p>
            <a:pPr indent="0" marL="0">
              <a:lnSpc>
                <a:spcPct val="100000"/>
              </a:lnSpc>
              <a:buNone/>
            </a:pPr>
            <a:r>
              <a:rPr lang="en-US" sz="1000" dirty="0">
                <a:solidFill>
                  <a:schemeClr val="accent6"/>
                </a:solidFill>
              </a:rPr>
              <a:t>HeyButler im Alltag</a:t>
            </a:r>
            <a:endParaRPr lang="en-US" sz="1000" dirty="0"/>
          </a:p>
        </p:txBody>
      </p:sp>
      <p:sp>
        <p:nvSpPr>
          <p:cNvPr id="13" name="Text 8"/>
          <p:cNvSpPr txBox="1"/>
          <p:nvPr/>
        </p:nvSpPr>
        <p:spPr>
          <a:xfrm>
            <a:off x="10637215" y="6355080"/>
            <a:ext cx="914400" cy="182880"/>
          </a:xfrm>
          <a:prstGeom prst="rect">
            <a:avLst/>
          </a:prstGeom>
          <a:noFill/>
          <a:ln/>
        </p:spPr>
        <p:txBody>
          <a:bodyPr wrap="square" lIns="0" tIns="0" rIns="0" bIns="0" rtlCol="0" anchor="ctr"/>
          <a:lstStyle/>
          <a:p>
            <a:pPr algn="r" indent="0" marL="0">
              <a:lnSpc>
                <a:spcPct val="100000"/>
              </a:lnSpc>
              <a:buNone/>
            </a:pPr>
            <a:r>
              <a:rPr lang="en-US" sz="1000" dirty="0">
                <a:solidFill>
                  <a:schemeClr val="accent6"/>
                </a:solidFill>
              </a:rPr>
              <a:t>23</a:t>
            </a:r>
            <a:endParaRPr lang="en-US" sz="1000"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spTree>
      <p:nvGrpSpPr>
        <p:cNvPr id="1" name=""/>
        <p:cNvGrpSpPr/>
        <p:nvPr/>
      </p:nvGrpSpPr>
      <p:grpSpPr>
        <a:xfrm>
          <a:off x="0" y="0"/>
          <a:ext cx="0" cy="0"/>
          <a:chOff x="0" y="0"/>
          <a:chExt cx="0" cy="0"/>
        </a:xfrm>
      </p:grpSpPr>
      <p:sp>
        <p:nvSpPr>
          <p:cNvPr id="2" name="Shape 0"/>
          <p:cNvSpPr/>
          <p:nvPr/>
        </p:nvSpPr>
        <p:spPr>
          <a:xfrm>
            <a:off x="640080" y="548640"/>
            <a:ext cx="1600200" cy="292608"/>
          </a:xfrm>
          <a:prstGeom prst="roundRect">
            <a:avLst>
              <a:gd name="adj" fmla="val 50000"/>
            </a:avLst>
          </a:prstGeom>
          <a:solidFill>
            <a:schemeClr val="accent1"/>
          </a:solidFill>
          <a:ln/>
        </p:spPr>
      </p:sp>
      <p:sp>
        <p:nvSpPr>
          <p:cNvPr id="3" name="Text 1"/>
          <p:cNvSpPr txBox="1"/>
          <p:nvPr/>
        </p:nvSpPr>
        <p:spPr>
          <a:xfrm>
            <a:off x="640080" y="548640"/>
            <a:ext cx="1600200" cy="292608"/>
          </a:xfrm>
          <a:prstGeom prst="rect">
            <a:avLst/>
          </a:prstGeom>
          <a:noFill/>
          <a:ln/>
        </p:spPr>
        <p:txBody>
          <a:bodyPr wrap="square" lIns="0" tIns="0" rIns="0" bIns="0" rtlCol="0" anchor="ctr"/>
          <a:lstStyle/>
          <a:p>
            <a:pPr algn="ctr" indent="0" marL="0">
              <a:lnSpc>
                <a:spcPct val="100000"/>
              </a:lnSpc>
              <a:buNone/>
            </a:pPr>
            <a:r>
              <a:rPr lang="en-US" sz="1100" b="1" spc="100" kern="0" dirty="0">
                <a:solidFill>
                  <a:schemeClr val="tx1"/>
                </a:solidFill>
              </a:rPr>
              <a:t>BAU &amp; HANDWERK</a:t>
            </a:r>
            <a:endParaRPr lang="en-US" sz="1100" dirty="0"/>
          </a:p>
        </p:txBody>
      </p:sp>
      <p:sp>
        <p:nvSpPr>
          <p:cNvPr id="4" name="Shape 2"/>
          <p:cNvSpPr/>
          <p:nvPr/>
        </p:nvSpPr>
        <p:spPr>
          <a:xfrm>
            <a:off x="2350008" y="548640"/>
            <a:ext cx="1513332" cy="292608"/>
          </a:xfrm>
          <a:prstGeom prst="roundRect">
            <a:avLst>
              <a:gd name="adj" fmla="val 50000"/>
            </a:avLst>
          </a:prstGeom>
          <a:solidFill>
            <a:schemeClr val="accent1"/>
          </a:solidFill>
          <a:ln/>
        </p:spPr>
      </p:sp>
      <p:sp>
        <p:nvSpPr>
          <p:cNvPr id="5" name="Text 3"/>
          <p:cNvSpPr txBox="1"/>
          <p:nvPr/>
        </p:nvSpPr>
        <p:spPr>
          <a:xfrm>
            <a:off x="2350008" y="548640"/>
            <a:ext cx="1513332" cy="292608"/>
          </a:xfrm>
          <a:prstGeom prst="rect">
            <a:avLst/>
          </a:prstGeom>
          <a:noFill/>
          <a:ln/>
        </p:spPr>
        <p:txBody>
          <a:bodyPr wrap="square" lIns="0" tIns="0" rIns="0" bIns="0" rtlCol="0" anchor="ctr"/>
          <a:lstStyle/>
          <a:p>
            <a:pPr algn="ctr" indent="0" marL="0">
              <a:lnSpc>
                <a:spcPct val="100000"/>
              </a:lnSpc>
              <a:buNone/>
            </a:pPr>
            <a:r>
              <a:rPr lang="en-US" sz="1100" b="1" spc="100" kern="0" dirty="0">
                <a:solidFill>
                  <a:schemeClr val="tx1"/>
                </a:solidFill>
              </a:rPr>
              <a:t>ELEKTRO &amp; SHK</a:t>
            </a:r>
            <a:endParaRPr lang="en-US" sz="1100" dirty="0"/>
          </a:p>
        </p:txBody>
      </p:sp>
      <p:sp>
        <p:nvSpPr>
          <p:cNvPr id="6" name="Text 4"/>
          <p:cNvSpPr txBox="1"/>
          <p:nvPr/>
        </p:nvSpPr>
        <p:spPr>
          <a:xfrm>
            <a:off x="640080" y="1097280"/>
            <a:ext cx="5257800" cy="1051560"/>
          </a:xfrm>
          <a:prstGeom prst="rect">
            <a:avLst/>
          </a:prstGeom>
          <a:noFill/>
          <a:ln/>
        </p:spPr>
        <p:txBody>
          <a:bodyPr wrap="square" lIns="0" tIns="0" rIns="0" bIns="0" rtlCol="0" anchor="t"/>
          <a:lstStyle/>
          <a:p>
            <a:pPr indent="0" marL="0">
              <a:lnSpc>
                <a:spcPct val="95000"/>
              </a:lnSpc>
              <a:buNone/>
            </a:pPr>
            <a:r>
              <a:rPr lang="en-US" sz="3800" b="1" dirty="0">
                <a:solidFill>
                  <a:schemeClr val="tx1"/>
                </a:solidFill>
              </a:rPr>
              <a:t>Bautagebuch diktieren</a:t>
            </a:r>
            <a:endParaRPr lang="en-US" sz="3800" dirty="0"/>
          </a:p>
        </p:txBody>
      </p:sp>
      <p:sp>
        <p:nvSpPr>
          <p:cNvPr id="7" name="Text 5"/>
          <p:cNvSpPr txBox="1"/>
          <p:nvPr/>
        </p:nvSpPr>
        <p:spPr>
          <a:xfrm>
            <a:off x="640080" y="2068093"/>
            <a:ext cx="5257800" cy="256032"/>
          </a:xfrm>
          <a:prstGeom prst="rect">
            <a:avLst/>
          </a:prstGeom>
          <a:noFill/>
          <a:ln/>
        </p:spPr>
        <p:txBody>
          <a:bodyPr wrap="square" lIns="0" tIns="0" rIns="0" bIns="0" rtlCol="0" anchor="t"/>
          <a:lstStyle/>
          <a:p>
            <a:pPr indent="0" marL="0">
              <a:lnSpc>
                <a:spcPct val="100000"/>
              </a:lnSpc>
              <a:buNone/>
            </a:pPr>
            <a:r>
              <a:rPr lang="en-US" sz="1100" b="1" spc="100" kern="0" dirty="0">
                <a:solidFill>
                  <a:schemeClr val="accent5"/>
                </a:solidFill>
              </a:rPr>
              <a:t>DU SAGST</a:t>
            </a:r>
            <a:endParaRPr lang="en-US" sz="1100" dirty="0"/>
          </a:p>
        </p:txBody>
      </p:sp>
      <p:sp>
        <p:nvSpPr>
          <p:cNvPr id="8" name="Shape 6"/>
          <p:cNvSpPr/>
          <p:nvPr/>
        </p:nvSpPr>
        <p:spPr>
          <a:xfrm>
            <a:off x="640080" y="2397277"/>
            <a:ext cx="5257800" cy="1109472"/>
          </a:xfrm>
          <a:prstGeom prst="roundRect">
            <a:avLst>
              <a:gd name="adj" fmla="val 19780"/>
            </a:avLst>
          </a:prstGeom>
          <a:solidFill>
            <a:schemeClr val="tx1"/>
          </a:solidFill>
          <a:ln/>
        </p:spPr>
      </p:sp>
      <p:sp>
        <p:nvSpPr>
          <p:cNvPr id="9" name="Shape 7"/>
          <p:cNvSpPr/>
          <p:nvPr/>
        </p:nvSpPr>
        <p:spPr>
          <a:xfrm flipV="1">
            <a:off x="960120" y="3497605"/>
            <a:ext cx="292608" cy="237744"/>
          </a:xfrm>
          <a:prstGeom prst="rtTriangle">
            <a:avLst/>
          </a:prstGeom>
          <a:solidFill>
            <a:srgbClr val="16181D"/>
          </a:solidFill>
          <a:ln/>
        </p:spPr>
      </p:sp>
      <p:sp>
        <p:nvSpPr>
          <p:cNvPr id="10" name="Text 8"/>
          <p:cNvSpPr txBox="1"/>
          <p:nvPr/>
        </p:nvSpPr>
        <p:spPr>
          <a:xfrm>
            <a:off x="896112" y="2397277"/>
            <a:ext cx="4745736" cy="1109472"/>
          </a:xfrm>
          <a:prstGeom prst="rect">
            <a:avLst/>
          </a:prstGeom>
          <a:noFill/>
          <a:ln/>
        </p:spPr>
        <p:txBody>
          <a:bodyPr wrap="square" lIns="0" tIns="0" rIns="0" bIns="0" rtlCol="0" anchor="ctr"/>
          <a:lstStyle/>
          <a:p>
            <a:pPr indent="0" marL="0">
              <a:lnSpc>
                <a:spcPct val="100000"/>
              </a:lnSpc>
              <a:buNone/>
            </a:pPr>
            <a:r>
              <a:rPr lang="en-US" sz="2400" b="1" dirty="0">
                <a:solidFill>
                  <a:schemeClr val="bg1"/>
                </a:solidFill>
              </a:rPr>
              <a:t>„Bautagebuch: heute 4 Leute, Regen ab Mittag, Estrich Halle 3 fertig.“</a:t>
            </a:r>
            <a:endParaRPr lang="en-US" sz="2400" dirty="0"/>
          </a:p>
        </p:txBody>
      </p:sp>
      <p:sp>
        <p:nvSpPr>
          <p:cNvPr id="11" name="Text 9"/>
          <p:cNvSpPr txBox="1"/>
          <p:nvPr/>
        </p:nvSpPr>
        <p:spPr>
          <a:xfrm>
            <a:off x="640080" y="3881653"/>
            <a:ext cx="5257800" cy="256032"/>
          </a:xfrm>
          <a:prstGeom prst="rect">
            <a:avLst/>
          </a:prstGeom>
          <a:noFill/>
          <a:ln/>
        </p:spPr>
        <p:txBody>
          <a:bodyPr wrap="square" lIns="0" tIns="0" rIns="0" bIns="0" rtlCol="0" anchor="t"/>
          <a:lstStyle/>
          <a:p>
            <a:pPr indent="0" marL="0">
              <a:lnSpc>
                <a:spcPct val="100000"/>
              </a:lnSpc>
              <a:buNone/>
            </a:pPr>
            <a:r>
              <a:rPr lang="en-US" sz="1100" b="1" spc="100" kern="0" dirty="0">
                <a:solidFill>
                  <a:schemeClr val="accent5"/>
                </a:solidFill>
              </a:rPr>
              <a:t>DER BUTLER</a:t>
            </a:r>
            <a:endParaRPr lang="en-US" sz="1100" dirty="0"/>
          </a:p>
        </p:txBody>
      </p:sp>
      <p:sp>
        <p:nvSpPr>
          <p:cNvPr id="12" name="Shape 10"/>
          <p:cNvSpPr/>
          <p:nvPr/>
        </p:nvSpPr>
        <p:spPr>
          <a:xfrm>
            <a:off x="640080" y="4280687"/>
            <a:ext cx="274320" cy="274320"/>
          </a:xfrm>
          <a:prstGeom prst="ellipse">
            <a:avLst/>
          </a:prstGeom>
          <a:solidFill>
            <a:schemeClr val="accent1"/>
          </a:solidFill>
          <a:ln/>
        </p:spPr>
      </p:sp>
      <p:pic>
        <p:nvPicPr>
          <p:cNvPr id="13" name="Image 0" descr="C:\Users\stella\AppData\Local\Temp\claude\C--Users-stella-Desktop-erledigt\43329c91-2f5f-4919-bcab-c0957ad438dc\scratchpad\decks\icons\check-ink.png">    </p:cNvPr>
          <p:cNvPicPr>
            <a:picLocks noChangeAspect="1"/>
          </p:cNvPicPr>
          <p:nvPr/>
        </p:nvPicPr>
        <p:blipFill>
          <a:blip r:embed="rId1"/>
          <a:stretch>
            <a:fillRect/>
          </a:stretch>
        </p:blipFill>
        <p:spPr>
          <a:xfrm>
            <a:off x="708660" y="4349267"/>
            <a:ext cx="137160" cy="137160"/>
          </a:xfrm>
          <a:prstGeom prst="rect">
            <a:avLst/>
          </a:prstGeom>
        </p:spPr>
      </p:pic>
      <p:sp>
        <p:nvSpPr>
          <p:cNvPr id="14" name="Text 11"/>
          <p:cNvSpPr txBox="1"/>
          <p:nvPr/>
        </p:nvSpPr>
        <p:spPr>
          <a:xfrm>
            <a:off x="1097280" y="4247413"/>
            <a:ext cx="4800600" cy="386588"/>
          </a:xfrm>
          <a:prstGeom prst="rect">
            <a:avLst/>
          </a:prstGeom>
          <a:noFill/>
          <a:ln/>
        </p:spPr>
        <p:txBody>
          <a:bodyPr wrap="square" lIns="0" tIns="0" rIns="0" bIns="0" rtlCol="0" anchor="t"/>
          <a:lstStyle/>
          <a:p>
            <a:pPr indent="0" marL="0">
              <a:lnSpc>
                <a:spcPct val="100000"/>
              </a:lnSpc>
              <a:buNone/>
            </a:pPr>
            <a:r>
              <a:rPr lang="en-US" sz="2200" dirty="0">
                <a:solidFill>
                  <a:schemeClr val="tx1"/>
                </a:solidFill>
              </a:rPr>
              <a:t>Füllt den Tageseintrag vor</a:t>
            </a:r>
            <a:endParaRPr lang="en-US" sz="2200" dirty="0"/>
          </a:p>
        </p:txBody>
      </p:sp>
      <p:sp>
        <p:nvSpPr>
          <p:cNvPr id="15" name="Shape 12"/>
          <p:cNvSpPr/>
          <p:nvPr/>
        </p:nvSpPr>
        <p:spPr>
          <a:xfrm>
            <a:off x="640080" y="4822723"/>
            <a:ext cx="274320" cy="274320"/>
          </a:xfrm>
          <a:prstGeom prst="ellipse">
            <a:avLst/>
          </a:prstGeom>
          <a:solidFill>
            <a:schemeClr val="accent1"/>
          </a:solidFill>
          <a:ln/>
        </p:spPr>
      </p:sp>
      <p:pic>
        <p:nvPicPr>
          <p:cNvPr id="16" name="Image 1" descr="C:\Users\stella\AppData\Local\Temp\claude\C--Users-stella-Desktop-erledigt\43329c91-2f5f-4919-bcab-c0957ad438dc\scratchpad\decks\icons\check-ink.png">    </p:cNvPr>
          <p:cNvPicPr>
            <a:picLocks noChangeAspect="1"/>
          </p:cNvPicPr>
          <p:nvPr/>
        </p:nvPicPr>
        <p:blipFill>
          <a:blip r:embed="rId2"/>
          <a:stretch>
            <a:fillRect/>
          </a:stretch>
        </p:blipFill>
        <p:spPr>
          <a:xfrm>
            <a:off x="708660" y="4891303"/>
            <a:ext cx="137160" cy="137160"/>
          </a:xfrm>
          <a:prstGeom prst="rect">
            <a:avLst/>
          </a:prstGeom>
        </p:spPr>
      </p:pic>
      <p:sp>
        <p:nvSpPr>
          <p:cNvPr id="17" name="Text 13"/>
          <p:cNvSpPr txBox="1"/>
          <p:nvPr/>
        </p:nvSpPr>
        <p:spPr>
          <a:xfrm>
            <a:off x="1097280" y="4789449"/>
            <a:ext cx="4800600" cy="386588"/>
          </a:xfrm>
          <a:prstGeom prst="rect">
            <a:avLst/>
          </a:prstGeom>
          <a:noFill/>
          <a:ln/>
        </p:spPr>
        <p:txBody>
          <a:bodyPr wrap="square" lIns="0" tIns="0" rIns="0" bIns="0" rtlCol="0" anchor="t"/>
          <a:lstStyle/>
          <a:p>
            <a:pPr indent="0" marL="0">
              <a:lnSpc>
                <a:spcPct val="100000"/>
              </a:lnSpc>
              <a:buNone/>
            </a:pPr>
            <a:r>
              <a:rPr lang="en-US" sz="2200" dirty="0">
                <a:solidFill>
                  <a:schemeClr val="tx1"/>
                </a:solidFill>
              </a:rPr>
              <a:t>Ordnet ihn dem Projekt zu</a:t>
            </a:r>
            <a:endParaRPr lang="en-US" sz="2200" dirty="0"/>
          </a:p>
        </p:txBody>
      </p:sp>
      <p:sp>
        <p:nvSpPr>
          <p:cNvPr id="18" name="Shape 14"/>
          <p:cNvSpPr/>
          <p:nvPr/>
        </p:nvSpPr>
        <p:spPr>
          <a:xfrm>
            <a:off x="640080" y="5364759"/>
            <a:ext cx="274320" cy="274320"/>
          </a:xfrm>
          <a:prstGeom prst="ellipse">
            <a:avLst/>
          </a:prstGeom>
          <a:solidFill>
            <a:schemeClr val="accent1"/>
          </a:solidFill>
          <a:ln/>
        </p:spPr>
      </p:sp>
      <p:pic>
        <p:nvPicPr>
          <p:cNvPr id="19" name="Image 2" descr="C:\Users\stella\AppData\Local\Temp\claude\C--Users-stella-Desktop-erledigt\43329c91-2f5f-4919-bcab-c0957ad438dc\scratchpad\decks\icons\check-ink.png">    </p:cNvPr>
          <p:cNvPicPr>
            <a:picLocks noChangeAspect="1"/>
          </p:cNvPicPr>
          <p:nvPr/>
        </p:nvPicPr>
        <p:blipFill>
          <a:blip r:embed="rId3"/>
          <a:stretch>
            <a:fillRect/>
          </a:stretch>
        </p:blipFill>
        <p:spPr>
          <a:xfrm>
            <a:off x="708660" y="5433339"/>
            <a:ext cx="137160" cy="137160"/>
          </a:xfrm>
          <a:prstGeom prst="rect">
            <a:avLst/>
          </a:prstGeom>
        </p:spPr>
      </p:pic>
      <p:sp>
        <p:nvSpPr>
          <p:cNvPr id="20" name="Text 15"/>
          <p:cNvSpPr txBox="1"/>
          <p:nvPr/>
        </p:nvSpPr>
        <p:spPr>
          <a:xfrm>
            <a:off x="1097280" y="5331485"/>
            <a:ext cx="4800600" cy="386588"/>
          </a:xfrm>
          <a:prstGeom prst="rect">
            <a:avLst/>
          </a:prstGeom>
          <a:noFill/>
          <a:ln/>
        </p:spPr>
        <p:txBody>
          <a:bodyPr wrap="square" lIns="0" tIns="0" rIns="0" bIns="0" rtlCol="0" anchor="t"/>
          <a:lstStyle/>
          <a:p>
            <a:pPr indent="0" marL="0">
              <a:lnSpc>
                <a:spcPct val="100000"/>
              </a:lnSpc>
              <a:buNone/>
            </a:pPr>
            <a:r>
              <a:rPr lang="en-US" sz="2200" dirty="0">
                <a:solidFill>
                  <a:schemeClr val="tx1"/>
                </a:solidFill>
              </a:rPr>
              <a:t>Geht auch offline</a:t>
            </a:r>
            <a:endParaRPr lang="en-US" sz="2200" dirty="0"/>
          </a:p>
        </p:txBody>
      </p:sp>
      <p:sp>
        <p:nvSpPr>
          <p:cNvPr id="21" name="Bildschirmfoto Rahmen"/>
          <p:cNvSpPr/>
          <p:nvPr/>
        </p:nvSpPr>
        <p:spPr>
          <a:xfrm>
            <a:off x="6355080" y="881439"/>
            <a:ext cx="5196535" cy="4866522"/>
          </a:xfrm>
          <a:prstGeom prst="roundRect">
            <a:avLst>
              <a:gd name="adj" fmla="val 3382"/>
            </a:avLst>
          </a:prstGeom>
          <a:solidFill>
            <a:schemeClr val="bg2"/>
          </a:solidFill>
          <a:ln w="9525">
            <a:solidFill>
              <a:schemeClr val="accent2"/>
            </a:solidFill>
            <a:prstDash val="solid"/>
          </a:ln>
          <a:effectLst>
            <a:outerShdw sx="100000" sy="100000" kx="0" ky="0" algn="bl" rotWithShape="0" blurRad="127000" dist="38100" dir="5400000">
              <a:srgbClr val="000000">
                <a:alpha val="14000"/>
              </a:srgbClr>
            </a:outerShdw>
          </a:effectLst>
        </p:spPr>
      </p:sp>
      <p:pic>
        <p:nvPicPr>
          <p:cNvPr id="22" name="Bildschirmfoto" descr="Bildschirmfoto aus HeyButler: bau-formular">    </p:cNvPr>
          <p:cNvPicPr>
            <a:picLocks noChangeAspect="1"/>
          </p:cNvPicPr>
          <p:nvPr/>
        </p:nvPicPr>
        <p:blipFill>
          <a:blip r:embed="rId4"/>
          <a:stretch>
            <a:fillRect/>
          </a:stretch>
        </p:blipFill>
        <p:spPr>
          <a:xfrm>
            <a:off x="6446520" y="972879"/>
            <a:ext cx="5013655" cy="4683642"/>
          </a:xfrm>
          <a:prstGeom prst="rect">
            <a:avLst/>
          </a:prstGeom>
        </p:spPr>
      </p:pic>
      <p:pic>
        <p:nvPicPr>
          <p:cNvPr id="23" name="Image 4" descr="C:\Users\stella\AppData\Local\Temp\claude\C--Users-stella-Desktop-erledigt\43329c91-2f5f-4919-bcab-c0957ad438dc\scratchpad\decks\brand\butler-96.png">    </p:cNvPr>
          <p:cNvPicPr>
            <a:picLocks noChangeAspect="1"/>
          </p:cNvPicPr>
          <p:nvPr/>
        </p:nvPicPr>
        <p:blipFill>
          <a:blip r:embed="rId5"/>
          <a:stretch>
            <a:fillRect/>
          </a:stretch>
        </p:blipFill>
        <p:spPr>
          <a:xfrm>
            <a:off x="640080" y="6358573"/>
            <a:ext cx="174625" cy="174625"/>
          </a:xfrm>
          <a:prstGeom prst="rect">
            <a:avLst/>
          </a:prstGeom>
        </p:spPr>
      </p:pic>
      <p:sp>
        <p:nvSpPr>
          <p:cNvPr id="24" name="Text 17"/>
          <p:cNvSpPr txBox="1"/>
          <p:nvPr/>
        </p:nvSpPr>
        <p:spPr>
          <a:xfrm>
            <a:off x="887857" y="6355080"/>
            <a:ext cx="3657600" cy="181610"/>
          </a:xfrm>
          <a:prstGeom prst="rect">
            <a:avLst/>
          </a:prstGeom>
          <a:noFill/>
          <a:ln/>
        </p:spPr>
        <p:txBody>
          <a:bodyPr wrap="square" lIns="0" tIns="0" rIns="0" bIns="0" rtlCol="0" anchor="ctr"/>
          <a:lstStyle/>
          <a:p>
            <a:pPr indent="0" marL="0">
              <a:lnSpc>
                <a:spcPct val="100000"/>
              </a:lnSpc>
              <a:buNone/>
            </a:pPr>
            <a:r>
              <a:rPr lang="en-US" sz="1100" dirty="0">
                <a:solidFill>
                  <a:schemeClr val="tx1"/>
                </a:solidFill>
              </a:rPr>
              <a:t>Hey</a:t>
            </a:r>
            <a:pPr indent="0" marL="0">
              <a:lnSpc>
                <a:spcPct val="100000"/>
              </a:lnSpc>
              <a:buNone/>
            </a:pPr>
            <a:r>
              <a:rPr lang="en-US" sz="1100" b="1" dirty="0">
                <a:solidFill>
                  <a:schemeClr val="tx1"/>
                </a:solidFill>
              </a:rPr>
              <a:t>Butler</a:t>
            </a:r>
            <a:endParaRPr lang="en-US" sz="1100" dirty="0"/>
          </a:p>
        </p:txBody>
      </p:sp>
      <p:sp>
        <p:nvSpPr>
          <p:cNvPr id="25" name="Text 18"/>
          <p:cNvSpPr txBox="1"/>
          <p:nvPr/>
        </p:nvSpPr>
        <p:spPr>
          <a:xfrm>
            <a:off x="1874520" y="6355080"/>
            <a:ext cx="6400800" cy="182880"/>
          </a:xfrm>
          <a:prstGeom prst="rect">
            <a:avLst/>
          </a:prstGeom>
          <a:noFill/>
          <a:ln/>
        </p:spPr>
        <p:txBody>
          <a:bodyPr wrap="square" lIns="0" tIns="0" rIns="0" bIns="0" rtlCol="0" anchor="ctr"/>
          <a:lstStyle/>
          <a:p>
            <a:pPr indent="0" marL="0">
              <a:lnSpc>
                <a:spcPct val="100000"/>
              </a:lnSpc>
              <a:buNone/>
            </a:pPr>
            <a:r>
              <a:rPr lang="en-US" sz="1000" dirty="0">
                <a:solidFill>
                  <a:schemeClr val="accent5"/>
                </a:solidFill>
              </a:rPr>
              <a:t>HeyButler im Alltag</a:t>
            </a:r>
            <a:endParaRPr lang="en-US" sz="1000" dirty="0"/>
          </a:p>
        </p:txBody>
      </p:sp>
      <p:sp>
        <p:nvSpPr>
          <p:cNvPr id="26" name="Text 19"/>
          <p:cNvSpPr txBox="1"/>
          <p:nvPr/>
        </p:nvSpPr>
        <p:spPr>
          <a:xfrm>
            <a:off x="10637215" y="6355080"/>
            <a:ext cx="914400" cy="182880"/>
          </a:xfrm>
          <a:prstGeom prst="rect">
            <a:avLst/>
          </a:prstGeom>
          <a:noFill/>
          <a:ln/>
        </p:spPr>
        <p:txBody>
          <a:bodyPr wrap="square" lIns="0" tIns="0" rIns="0" bIns="0" rtlCol="0" anchor="ctr"/>
          <a:lstStyle/>
          <a:p>
            <a:pPr algn="r" indent="0" marL="0">
              <a:lnSpc>
                <a:spcPct val="100000"/>
              </a:lnSpc>
              <a:buNone/>
            </a:pPr>
            <a:r>
              <a:rPr lang="en-US" sz="1000" dirty="0">
                <a:solidFill>
                  <a:schemeClr val="accent5"/>
                </a:solidFill>
              </a:rPr>
              <a:t>24</a:t>
            </a:r>
            <a:endParaRPr lang="en-US" sz="1000"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spTree>
      <p:nvGrpSpPr>
        <p:cNvPr id="1" name=""/>
        <p:cNvGrpSpPr/>
        <p:nvPr/>
      </p:nvGrpSpPr>
      <p:grpSpPr>
        <a:xfrm>
          <a:off x="0" y="0"/>
          <a:ext cx="0" cy="0"/>
          <a:chOff x="0" y="0"/>
          <a:chExt cx="0" cy="0"/>
        </a:xfrm>
      </p:grpSpPr>
      <p:sp>
        <p:nvSpPr>
          <p:cNvPr id="2" name="Shape 0"/>
          <p:cNvSpPr/>
          <p:nvPr/>
        </p:nvSpPr>
        <p:spPr>
          <a:xfrm>
            <a:off x="640080" y="548640"/>
            <a:ext cx="1600200" cy="292608"/>
          </a:xfrm>
          <a:prstGeom prst="roundRect">
            <a:avLst>
              <a:gd name="adj" fmla="val 50000"/>
            </a:avLst>
          </a:prstGeom>
          <a:solidFill>
            <a:schemeClr val="accent1"/>
          </a:solidFill>
          <a:ln/>
        </p:spPr>
      </p:sp>
      <p:sp>
        <p:nvSpPr>
          <p:cNvPr id="3" name="Text 1"/>
          <p:cNvSpPr txBox="1"/>
          <p:nvPr/>
        </p:nvSpPr>
        <p:spPr>
          <a:xfrm>
            <a:off x="640080" y="548640"/>
            <a:ext cx="1600200" cy="292608"/>
          </a:xfrm>
          <a:prstGeom prst="rect">
            <a:avLst/>
          </a:prstGeom>
          <a:noFill/>
          <a:ln/>
        </p:spPr>
        <p:txBody>
          <a:bodyPr wrap="square" lIns="0" tIns="0" rIns="0" bIns="0" rtlCol="0" anchor="ctr"/>
          <a:lstStyle/>
          <a:p>
            <a:pPr algn="ctr" indent="0" marL="0">
              <a:lnSpc>
                <a:spcPct val="100000"/>
              </a:lnSpc>
              <a:buNone/>
            </a:pPr>
            <a:r>
              <a:rPr lang="en-US" sz="1100" b="1" spc="100" kern="0" dirty="0">
                <a:solidFill>
                  <a:schemeClr val="tx1"/>
                </a:solidFill>
              </a:rPr>
              <a:t>BAU &amp; HANDWERK</a:t>
            </a:r>
            <a:endParaRPr lang="en-US" sz="1100" dirty="0"/>
          </a:p>
        </p:txBody>
      </p:sp>
      <p:sp>
        <p:nvSpPr>
          <p:cNvPr id="4" name="Shape 2"/>
          <p:cNvSpPr/>
          <p:nvPr/>
        </p:nvSpPr>
        <p:spPr>
          <a:xfrm>
            <a:off x="2350008" y="548640"/>
            <a:ext cx="1513332" cy="292608"/>
          </a:xfrm>
          <a:prstGeom prst="roundRect">
            <a:avLst>
              <a:gd name="adj" fmla="val 50000"/>
            </a:avLst>
          </a:prstGeom>
          <a:solidFill>
            <a:schemeClr val="accent1"/>
          </a:solidFill>
          <a:ln/>
        </p:spPr>
      </p:sp>
      <p:sp>
        <p:nvSpPr>
          <p:cNvPr id="5" name="Text 3"/>
          <p:cNvSpPr txBox="1"/>
          <p:nvPr/>
        </p:nvSpPr>
        <p:spPr>
          <a:xfrm>
            <a:off x="2350008" y="548640"/>
            <a:ext cx="1513332" cy="292608"/>
          </a:xfrm>
          <a:prstGeom prst="rect">
            <a:avLst/>
          </a:prstGeom>
          <a:noFill/>
          <a:ln/>
        </p:spPr>
        <p:txBody>
          <a:bodyPr wrap="square" lIns="0" tIns="0" rIns="0" bIns="0" rtlCol="0" anchor="ctr"/>
          <a:lstStyle/>
          <a:p>
            <a:pPr algn="ctr" indent="0" marL="0">
              <a:lnSpc>
                <a:spcPct val="100000"/>
              </a:lnSpc>
              <a:buNone/>
            </a:pPr>
            <a:r>
              <a:rPr lang="en-US" sz="1100" b="1" spc="100" kern="0" dirty="0">
                <a:solidFill>
                  <a:schemeClr val="tx1"/>
                </a:solidFill>
              </a:rPr>
              <a:t>ELEKTRO &amp; SHK</a:t>
            </a:r>
            <a:endParaRPr lang="en-US" sz="1100" dirty="0"/>
          </a:p>
        </p:txBody>
      </p:sp>
      <p:sp>
        <p:nvSpPr>
          <p:cNvPr id="6" name="Text 4"/>
          <p:cNvSpPr txBox="1"/>
          <p:nvPr/>
        </p:nvSpPr>
        <p:spPr>
          <a:xfrm>
            <a:off x="640080" y="1097280"/>
            <a:ext cx="5257800" cy="1051560"/>
          </a:xfrm>
          <a:prstGeom prst="rect">
            <a:avLst/>
          </a:prstGeom>
          <a:noFill/>
          <a:ln/>
        </p:spPr>
        <p:txBody>
          <a:bodyPr wrap="square" lIns="0" tIns="0" rIns="0" bIns="0" rtlCol="0" anchor="t"/>
          <a:lstStyle/>
          <a:p>
            <a:pPr indent="0" marL="0">
              <a:lnSpc>
                <a:spcPct val="95000"/>
              </a:lnSpc>
              <a:buNone/>
            </a:pPr>
            <a:r>
              <a:rPr lang="en-US" sz="3800" b="1" dirty="0">
                <a:solidFill>
                  <a:schemeClr val="tx1"/>
                </a:solidFill>
              </a:rPr>
              <a:t>Mangel aufnehmen</a:t>
            </a:r>
            <a:endParaRPr lang="en-US" sz="3800" dirty="0"/>
          </a:p>
        </p:txBody>
      </p:sp>
      <p:sp>
        <p:nvSpPr>
          <p:cNvPr id="7" name="Text 5"/>
          <p:cNvSpPr txBox="1"/>
          <p:nvPr/>
        </p:nvSpPr>
        <p:spPr>
          <a:xfrm>
            <a:off x="640080" y="2068093"/>
            <a:ext cx="5257800" cy="256032"/>
          </a:xfrm>
          <a:prstGeom prst="rect">
            <a:avLst/>
          </a:prstGeom>
          <a:noFill/>
          <a:ln/>
        </p:spPr>
        <p:txBody>
          <a:bodyPr wrap="square" lIns="0" tIns="0" rIns="0" bIns="0" rtlCol="0" anchor="t"/>
          <a:lstStyle/>
          <a:p>
            <a:pPr indent="0" marL="0">
              <a:lnSpc>
                <a:spcPct val="100000"/>
              </a:lnSpc>
              <a:buNone/>
            </a:pPr>
            <a:r>
              <a:rPr lang="en-US" sz="1100" b="1" spc="100" kern="0" dirty="0">
                <a:solidFill>
                  <a:schemeClr val="accent5"/>
                </a:solidFill>
              </a:rPr>
              <a:t>DU SAGST</a:t>
            </a:r>
            <a:endParaRPr lang="en-US" sz="1100" dirty="0"/>
          </a:p>
        </p:txBody>
      </p:sp>
      <p:sp>
        <p:nvSpPr>
          <p:cNvPr id="8" name="Shape 6"/>
          <p:cNvSpPr/>
          <p:nvPr/>
        </p:nvSpPr>
        <p:spPr>
          <a:xfrm>
            <a:off x="640080" y="2397277"/>
            <a:ext cx="5257800" cy="1140460"/>
          </a:xfrm>
          <a:prstGeom prst="roundRect">
            <a:avLst>
              <a:gd name="adj" fmla="val 19243"/>
            </a:avLst>
          </a:prstGeom>
          <a:solidFill>
            <a:schemeClr val="tx1"/>
          </a:solidFill>
          <a:ln/>
        </p:spPr>
      </p:sp>
      <p:sp>
        <p:nvSpPr>
          <p:cNvPr id="9" name="Shape 7"/>
          <p:cNvSpPr/>
          <p:nvPr/>
        </p:nvSpPr>
        <p:spPr>
          <a:xfrm flipV="1">
            <a:off x="960120" y="3528593"/>
            <a:ext cx="292608" cy="237744"/>
          </a:xfrm>
          <a:prstGeom prst="rtTriangle">
            <a:avLst/>
          </a:prstGeom>
          <a:solidFill>
            <a:srgbClr val="16181D"/>
          </a:solidFill>
          <a:ln/>
        </p:spPr>
      </p:sp>
      <p:sp>
        <p:nvSpPr>
          <p:cNvPr id="10" name="Text 8"/>
          <p:cNvSpPr txBox="1"/>
          <p:nvPr/>
        </p:nvSpPr>
        <p:spPr>
          <a:xfrm>
            <a:off x="896112" y="2397277"/>
            <a:ext cx="4745736" cy="1140460"/>
          </a:xfrm>
          <a:prstGeom prst="rect">
            <a:avLst/>
          </a:prstGeom>
          <a:noFill/>
          <a:ln/>
        </p:spPr>
        <p:txBody>
          <a:bodyPr wrap="square" lIns="0" tIns="0" rIns="0" bIns="0" rtlCol="0" anchor="ctr"/>
          <a:lstStyle/>
          <a:p>
            <a:pPr indent="0" marL="0">
              <a:lnSpc>
                <a:spcPct val="100000"/>
              </a:lnSpc>
              <a:buNone/>
            </a:pPr>
            <a:r>
              <a:rPr lang="en-US" sz="2500" b="1" dirty="0">
                <a:solidFill>
                  <a:schemeClr val="bg1"/>
                </a:solidFill>
              </a:rPr>
              <a:t>„Mangel Halle 3: Fliesen im Bad OG gesprungen, Foto anbei.“</a:t>
            </a:r>
            <a:endParaRPr lang="en-US" sz="2500" dirty="0"/>
          </a:p>
        </p:txBody>
      </p:sp>
      <p:sp>
        <p:nvSpPr>
          <p:cNvPr id="11" name="Text 9"/>
          <p:cNvSpPr txBox="1"/>
          <p:nvPr/>
        </p:nvSpPr>
        <p:spPr>
          <a:xfrm>
            <a:off x="640080" y="3912641"/>
            <a:ext cx="5257800" cy="256032"/>
          </a:xfrm>
          <a:prstGeom prst="rect">
            <a:avLst/>
          </a:prstGeom>
          <a:noFill/>
          <a:ln/>
        </p:spPr>
        <p:txBody>
          <a:bodyPr wrap="square" lIns="0" tIns="0" rIns="0" bIns="0" rtlCol="0" anchor="t"/>
          <a:lstStyle/>
          <a:p>
            <a:pPr indent="0" marL="0">
              <a:lnSpc>
                <a:spcPct val="100000"/>
              </a:lnSpc>
              <a:buNone/>
            </a:pPr>
            <a:r>
              <a:rPr lang="en-US" sz="1100" b="1" spc="100" kern="0" dirty="0">
                <a:solidFill>
                  <a:schemeClr val="accent5"/>
                </a:solidFill>
              </a:rPr>
              <a:t>DER BUTLER</a:t>
            </a:r>
            <a:endParaRPr lang="en-US" sz="1100" dirty="0"/>
          </a:p>
        </p:txBody>
      </p:sp>
      <p:sp>
        <p:nvSpPr>
          <p:cNvPr id="12" name="Shape 10"/>
          <p:cNvSpPr/>
          <p:nvPr/>
        </p:nvSpPr>
        <p:spPr>
          <a:xfrm>
            <a:off x="640080" y="4311675"/>
            <a:ext cx="274320" cy="274320"/>
          </a:xfrm>
          <a:prstGeom prst="ellipse">
            <a:avLst/>
          </a:prstGeom>
          <a:solidFill>
            <a:schemeClr val="accent1"/>
          </a:solidFill>
          <a:ln/>
        </p:spPr>
      </p:sp>
      <p:pic>
        <p:nvPicPr>
          <p:cNvPr id="13" name="Image 0" descr="C:\Users\stella\AppData\Local\Temp\claude\C--Users-stella-Desktop-erledigt\43329c91-2f5f-4919-bcab-c0957ad438dc\scratchpad\decks\icons\check-ink.png">    </p:cNvPr>
          <p:cNvPicPr>
            <a:picLocks noChangeAspect="1"/>
          </p:cNvPicPr>
          <p:nvPr/>
        </p:nvPicPr>
        <p:blipFill>
          <a:blip r:embed="rId1"/>
          <a:stretch>
            <a:fillRect/>
          </a:stretch>
        </p:blipFill>
        <p:spPr>
          <a:xfrm>
            <a:off x="708660" y="4380255"/>
            <a:ext cx="137160" cy="137160"/>
          </a:xfrm>
          <a:prstGeom prst="rect">
            <a:avLst/>
          </a:prstGeom>
        </p:spPr>
      </p:pic>
      <p:sp>
        <p:nvSpPr>
          <p:cNvPr id="14" name="Text 11"/>
          <p:cNvSpPr txBox="1"/>
          <p:nvPr/>
        </p:nvSpPr>
        <p:spPr>
          <a:xfrm>
            <a:off x="1097280" y="4278401"/>
            <a:ext cx="4800600" cy="386588"/>
          </a:xfrm>
          <a:prstGeom prst="rect">
            <a:avLst/>
          </a:prstGeom>
          <a:noFill/>
          <a:ln/>
        </p:spPr>
        <p:txBody>
          <a:bodyPr wrap="square" lIns="0" tIns="0" rIns="0" bIns="0" rtlCol="0" anchor="t"/>
          <a:lstStyle/>
          <a:p>
            <a:pPr indent="0" marL="0">
              <a:lnSpc>
                <a:spcPct val="100000"/>
              </a:lnSpc>
              <a:buNone/>
            </a:pPr>
            <a:r>
              <a:rPr lang="en-US" sz="2200" dirty="0">
                <a:solidFill>
                  <a:schemeClr val="tx1"/>
                </a:solidFill>
              </a:rPr>
              <a:t>Mängelanzeige mit Foto und Ort</a:t>
            </a:r>
            <a:endParaRPr lang="en-US" sz="2200" dirty="0"/>
          </a:p>
        </p:txBody>
      </p:sp>
      <p:sp>
        <p:nvSpPr>
          <p:cNvPr id="15" name="Shape 12"/>
          <p:cNvSpPr/>
          <p:nvPr/>
        </p:nvSpPr>
        <p:spPr>
          <a:xfrm>
            <a:off x="640080" y="4853711"/>
            <a:ext cx="274320" cy="274320"/>
          </a:xfrm>
          <a:prstGeom prst="ellipse">
            <a:avLst/>
          </a:prstGeom>
          <a:solidFill>
            <a:schemeClr val="accent1"/>
          </a:solidFill>
          <a:ln/>
        </p:spPr>
      </p:sp>
      <p:pic>
        <p:nvPicPr>
          <p:cNvPr id="16" name="Image 1" descr="C:\Users\stella\AppData\Local\Temp\claude\C--Users-stella-Desktop-erledigt\43329c91-2f5f-4919-bcab-c0957ad438dc\scratchpad\decks\icons\check-ink.png">    </p:cNvPr>
          <p:cNvPicPr>
            <a:picLocks noChangeAspect="1"/>
          </p:cNvPicPr>
          <p:nvPr/>
        </p:nvPicPr>
        <p:blipFill>
          <a:blip r:embed="rId2"/>
          <a:stretch>
            <a:fillRect/>
          </a:stretch>
        </p:blipFill>
        <p:spPr>
          <a:xfrm>
            <a:off x="708660" y="4922291"/>
            <a:ext cx="137160" cy="137160"/>
          </a:xfrm>
          <a:prstGeom prst="rect">
            <a:avLst/>
          </a:prstGeom>
        </p:spPr>
      </p:pic>
      <p:sp>
        <p:nvSpPr>
          <p:cNvPr id="17" name="Text 13"/>
          <p:cNvSpPr txBox="1"/>
          <p:nvPr/>
        </p:nvSpPr>
        <p:spPr>
          <a:xfrm>
            <a:off x="1097280" y="4820437"/>
            <a:ext cx="4800600" cy="386588"/>
          </a:xfrm>
          <a:prstGeom prst="rect">
            <a:avLst/>
          </a:prstGeom>
          <a:noFill/>
          <a:ln/>
        </p:spPr>
        <p:txBody>
          <a:bodyPr wrap="square" lIns="0" tIns="0" rIns="0" bIns="0" rtlCol="0" anchor="t"/>
          <a:lstStyle/>
          <a:p>
            <a:pPr indent="0" marL="0">
              <a:lnSpc>
                <a:spcPct val="100000"/>
              </a:lnSpc>
              <a:buNone/>
            </a:pPr>
            <a:r>
              <a:rPr lang="en-US" sz="2200" dirty="0">
                <a:solidFill>
                  <a:schemeClr val="tx1"/>
                </a:solidFill>
              </a:rPr>
              <a:t>Frist zur Beseitigung</a:t>
            </a:r>
            <a:endParaRPr lang="en-US" sz="2200" dirty="0"/>
          </a:p>
        </p:txBody>
      </p:sp>
      <p:sp>
        <p:nvSpPr>
          <p:cNvPr id="18" name="Shape 14"/>
          <p:cNvSpPr/>
          <p:nvPr/>
        </p:nvSpPr>
        <p:spPr>
          <a:xfrm>
            <a:off x="640080" y="5395747"/>
            <a:ext cx="274320" cy="274320"/>
          </a:xfrm>
          <a:prstGeom prst="ellipse">
            <a:avLst/>
          </a:prstGeom>
          <a:solidFill>
            <a:schemeClr val="accent1"/>
          </a:solidFill>
          <a:ln/>
        </p:spPr>
      </p:sp>
      <p:pic>
        <p:nvPicPr>
          <p:cNvPr id="19" name="Image 2" descr="C:\Users\stella\AppData\Local\Temp\claude\C--Users-stella-Desktop-erledigt\43329c91-2f5f-4919-bcab-c0957ad438dc\scratchpad\decks\icons\check-ink.png">    </p:cNvPr>
          <p:cNvPicPr>
            <a:picLocks noChangeAspect="1"/>
          </p:cNvPicPr>
          <p:nvPr/>
        </p:nvPicPr>
        <p:blipFill>
          <a:blip r:embed="rId3"/>
          <a:stretch>
            <a:fillRect/>
          </a:stretch>
        </p:blipFill>
        <p:spPr>
          <a:xfrm>
            <a:off x="708660" y="5464327"/>
            <a:ext cx="137160" cy="137160"/>
          </a:xfrm>
          <a:prstGeom prst="rect">
            <a:avLst/>
          </a:prstGeom>
        </p:spPr>
      </p:pic>
      <p:sp>
        <p:nvSpPr>
          <p:cNvPr id="20" name="Text 15"/>
          <p:cNvSpPr txBox="1"/>
          <p:nvPr/>
        </p:nvSpPr>
        <p:spPr>
          <a:xfrm>
            <a:off x="1097280" y="5362473"/>
            <a:ext cx="4800600" cy="386588"/>
          </a:xfrm>
          <a:prstGeom prst="rect">
            <a:avLst/>
          </a:prstGeom>
          <a:noFill/>
          <a:ln/>
        </p:spPr>
        <p:txBody>
          <a:bodyPr wrap="square" lIns="0" tIns="0" rIns="0" bIns="0" rtlCol="0" anchor="t"/>
          <a:lstStyle/>
          <a:p>
            <a:pPr indent="0" marL="0">
              <a:lnSpc>
                <a:spcPct val="100000"/>
              </a:lnSpc>
              <a:buNone/>
            </a:pPr>
            <a:r>
              <a:rPr lang="en-US" sz="2200" dirty="0">
                <a:solidFill>
                  <a:schemeClr val="tx1"/>
                </a:solidFill>
              </a:rPr>
              <a:t>Ablauf „Mängel nachhalten“ fasst nach</a:t>
            </a:r>
            <a:endParaRPr lang="en-US" sz="2200" dirty="0"/>
          </a:p>
        </p:txBody>
      </p:sp>
      <p:sp>
        <p:nvSpPr>
          <p:cNvPr id="21" name="Bildschirmfoto Rahmen"/>
          <p:cNvSpPr/>
          <p:nvPr/>
        </p:nvSpPr>
        <p:spPr>
          <a:xfrm>
            <a:off x="6355080" y="881439"/>
            <a:ext cx="5196535" cy="4866522"/>
          </a:xfrm>
          <a:prstGeom prst="roundRect">
            <a:avLst>
              <a:gd name="adj" fmla="val 3382"/>
            </a:avLst>
          </a:prstGeom>
          <a:solidFill>
            <a:schemeClr val="bg2"/>
          </a:solidFill>
          <a:ln w="9525">
            <a:solidFill>
              <a:schemeClr val="accent2"/>
            </a:solidFill>
            <a:prstDash val="solid"/>
          </a:ln>
          <a:effectLst>
            <a:outerShdw sx="100000" sy="100000" kx="0" ky="0" algn="bl" rotWithShape="0" blurRad="127000" dist="38100" dir="5400000">
              <a:srgbClr val="000000">
                <a:alpha val="14000"/>
              </a:srgbClr>
            </a:outerShdw>
          </a:effectLst>
        </p:spPr>
      </p:sp>
      <p:pic>
        <p:nvPicPr>
          <p:cNvPr id="22" name="Bildschirmfoto" descr="Bildschirmfoto aus HeyButler: bau-behinderung">    </p:cNvPr>
          <p:cNvPicPr>
            <a:picLocks noChangeAspect="1"/>
          </p:cNvPicPr>
          <p:nvPr/>
        </p:nvPicPr>
        <p:blipFill>
          <a:blip r:embed="rId4"/>
          <a:stretch>
            <a:fillRect/>
          </a:stretch>
        </p:blipFill>
        <p:spPr>
          <a:xfrm>
            <a:off x="6446520" y="972879"/>
            <a:ext cx="5013655" cy="4683642"/>
          </a:xfrm>
          <a:prstGeom prst="rect">
            <a:avLst/>
          </a:prstGeom>
        </p:spPr>
      </p:pic>
      <p:pic>
        <p:nvPicPr>
          <p:cNvPr id="23" name="Image 4" descr="C:\Users\stella\AppData\Local\Temp\claude\C--Users-stella-Desktop-erledigt\43329c91-2f5f-4919-bcab-c0957ad438dc\scratchpad\decks\brand\butler-96.png">    </p:cNvPr>
          <p:cNvPicPr>
            <a:picLocks noChangeAspect="1"/>
          </p:cNvPicPr>
          <p:nvPr/>
        </p:nvPicPr>
        <p:blipFill>
          <a:blip r:embed="rId5"/>
          <a:stretch>
            <a:fillRect/>
          </a:stretch>
        </p:blipFill>
        <p:spPr>
          <a:xfrm>
            <a:off x="640080" y="6358573"/>
            <a:ext cx="174625" cy="174625"/>
          </a:xfrm>
          <a:prstGeom prst="rect">
            <a:avLst/>
          </a:prstGeom>
        </p:spPr>
      </p:pic>
      <p:sp>
        <p:nvSpPr>
          <p:cNvPr id="24" name="Text 17"/>
          <p:cNvSpPr txBox="1"/>
          <p:nvPr/>
        </p:nvSpPr>
        <p:spPr>
          <a:xfrm>
            <a:off x="887857" y="6355080"/>
            <a:ext cx="3657600" cy="181610"/>
          </a:xfrm>
          <a:prstGeom prst="rect">
            <a:avLst/>
          </a:prstGeom>
          <a:noFill/>
          <a:ln/>
        </p:spPr>
        <p:txBody>
          <a:bodyPr wrap="square" lIns="0" tIns="0" rIns="0" bIns="0" rtlCol="0" anchor="ctr"/>
          <a:lstStyle/>
          <a:p>
            <a:pPr indent="0" marL="0">
              <a:lnSpc>
                <a:spcPct val="100000"/>
              </a:lnSpc>
              <a:buNone/>
            </a:pPr>
            <a:r>
              <a:rPr lang="en-US" sz="1100" dirty="0">
                <a:solidFill>
                  <a:schemeClr val="tx1"/>
                </a:solidFill>
              </a:rPr>
              <a:t>Hey</a:t>
            </a:r>
            <a:pPr indent="0" marL="0">
              <a:lnSpc>
                <a:spcPct val="100000"/>
              </a:lnSpc>
              <a:buNone/>
            </a:pPr>
            <a:r>
              <a:rPr lang="en-US" sz="1100" b="1" dirty="0">
                <a:solidFill>
                  <a:schemeClr val="tx1"/>
                </a:solidFill>
              </a:rPr>
              <a:t>Butler</a:t>
            </a:r>
            <a:endParaRPr lang="en-US" sz="1100" dirty="0"/>
          </a:p>
        </p:txBody>
      </p:sp>
      <p:sp>
        <p:nvSpPr>
          <p:cNvPr id="25" name="Text 18"/>
          <p:cNvSpPr txBox="1"/>
          <p:nvPr/>
        </p:nvSpPr>
        <p:spPr>
          <a:xfrm>
            <a:off x="1874520" y="6355080"/>
            <a:ext cx="6400800" cy="182880"/>
          </a:xfrm>
          <a:prstGeom prst="rect">
            <a:avLst/>
          </a:prstGeom>
          <a:noFill/>
          <a:ln/>
        </p:spPr>
        <p:txBody>
          <a:bodyPr wrap="square" lIns="0" tIns="0" rIns="0" bIns="0" rtlCol="0" anchor="ctr"/>
          <a:lstStyle/>
          <a:p>
            <a:pPr indent="0" marL="0">
              <a:lnSpc>
                <a:spcPct val="100000"/>
              </a:lnSpc>
              <a:buNone/>
            </a:pPr>
            <a:r>
              <a:rPr lang="en-US" sz="1000" dirty="0">
                <a:solidFill>
                  <a:schemeClr val="accent5"/>
                </a:solidFill>
              </a:rPr>
              <a:t>HeyButler im Alltag</a:t>
            </a:r>
            <a:endParaRPr lang="en-US" sz="1000" dirty="0"/>
          </a:p>
        </p:txBody>
      </p:sp>
      <p:sp>
        <p:nvSpPr>
          <p:cNvPr id="26" name="Text 19"/>
          <p:cNvSpPr txBox="1"/>
          <p:nvPr/>
        </p:nvSpPr>
        <p:spPr>
          <a:xfrm>
            <a:off x="10637215" y="6355080"/>
            <a:ext cx="914400" cy="182880"/>
          </a:xfrm>
          <a:prstGeom prst="rect">
            <a:avLst/>
          </a:prstGeom>
          <a:noFill/>
          <a:ln/>
        </p:spPr>
        <p:txBody>
          <a:bodyPr wrap="square" lIns="0" tIns="0" rIns="0" bIns="0" rtlCol="0" anchor="ctr"/>
          <a:lstStyle/>
          <a:p>
            <a:pPr algn="r" indent="0" marL="0">
              <a:lnSpc>
                <a:spcPct val="100000"/>
              </a:lnSpc>
              <a:buNone/>
            </a:pPr>
            <a:r>
              <a:rPr lang="en-US" sz="1000" dirty="0">
                <a:solidFill>
                  <a:schemeClr val="accent5"/>
                </a:solidFill>
              </a:rPr>
              <a:t>25</a:t>
            </a:r>
            <a:endParaRPr lang="en-US" sz="1000"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spTree>
      <p:nvGrpSpPr>
        <p:cNvPr id="1" name=""/>
        <p:cNvGrpSpPr/>
        <p:nvPr/>
      </p:nvGrpSpPr>
      <p:grpSpPr>
        <a:xfrm>
          <a:off x="0" y="0"/>
          <a:ext cx="0" cy="0"/>
          <a:chOff x="0" y="0"/>
          <a:chExt cx="0" cy="0"/>
        </a:xfrm>
      </p:grpSpPr>
      <p:sp>
        <p:nvSpPr>
          <p:cNvPr id="2" name="Shape 0"/>
          <p:cNvSpPr/>
          <p:nvPr/>
        </p:nvSpPr>
        <p:spPr>
          <a:xfrm>
            <a:off x="640080" y="548640"/>
            <a:ext cx="1600200" cy="292608"/>
          </a:xfrm>
          <a:prstGeom prst="roundRect">
            <a:avLst>
              <a:gd name="adj" fmla="val 50000"/>
            </a:avLst>
          </a:prstGeom>
          <a:solidFill>
            <a:schemeClr val="accent1"/>
          </a:solidFill>
          <a:ln/>
        </p:spPr>
      </p:sp>
      <p:sp>
        <p:nvSpPr>
          <p:cNvPr id="3" name="Text 1"/>
          <p:cNvSpPr txBox="1"/>
          <p:nvPr/>
        </p:nvSpPr>
        <p:spPr>
          <a:xfrm>
            <a:off x="640080" y="548640"/>
            <a:ext cx="1600200" cy="292608"/>
          </a:xfrm>
          <a:prstGeom prst="rect">
            <a:avLst/>
          </a:prstGeom>
          <a:noFill/>
          <a:ln/>
        </p:spPr>
        <p:txBody>
          <a:bodyPr wrap="square" lIns="0" tIns="0" rIns="0" bIns="0" rtlCol="0" anchor="ctr"/>
          <a:lstStyle/>
          <a:p>
            <a:pPr algn="ctr" indent="0" marL="0">
              <a:lnSpc>
                <a:spcPct val="100000"/>
              </a:lnSpc>
              <a:buNone/>
            </a:pPr>
            <a:r>
              <a:rPr lang="en-US" sz="1100" b="1" spc="100" kern="0" dirty="0">
                <a:solidFill>
                  <a:schemeClr val="tx1"/>
                </a:solidFill>
              </a:rPr>
              <a:t>BAU &amp; HANDWERK</a:t>
            </a:r>
            <a:endParaRPr lang="en-US" sz="1100" dirty="0"/>
          </a:p>
        </p:txBody>
      </p:sp>
      <p:sp>
        <p:nvSpPr>
          <p:cNvPr id="4" name="Shape 2"/>
          <p:cNvSpPr/>
          <p:nvPr/>
        </p:nvSpPr>
        <p:spPr>
          <a:xfrm>
            <a:off x="2350008" y="548640"/>
            <a:ext cx="1513332" cy="292608"/>
          </a:xfrm>
          <a:prstGeom prst="roundRect">
            <a:avLst>
              <a:gd name="adj" fmla="val 50000"/>
            </a:avLst>
          </a:prstGeom>
          <a:solidFill>
            <a:schemeClr val="accent1"/>
          </a:solidFill>
          <a:ln/>
        </p:spPr>
      </p:sp>
      <p:sp>
        <p:nvSpPr>
          <p:cNvPr id="5" name="Text 3"/>
          <p:cNvSpPr txBox="1"/>
          <p:nvPr/>
        </p:nvSpPr>
        <p:spPr>
          <a:xfrm>
            <a:off x="2350008" y="548640"/>
            <a:ext cx="1513332" cy="292608"/>
          </a:xfrm>
          <a:prstGeom prst="rect">
            <a:avLst/>
          </a:prstGeom>
          <a:noFill/>
          <a:ln/>
        </p:spPr>
        <p:txBody>
          <a:bodyPr wrap="square" lIns="0" tIns="0" rIns="0" bIns="0" rtlCol="0" anchor="ctr"/>
          <a:lstStyle/>
          <a:p>
            <a:pPr algn="ctr" indent="0" marL="0">
              <a:lnSpc>
                <a:spcPct val="100000"/>
              </a:lnSpc>
              <a:buNone/>
            </a:pPr>
            <a:r>
              <a:rPr lang="en-US" sz="1100" b="1" spc="100" kern="0" dirty="0">
                <a:solidFill>
                  <a:schemeClr val="tx1"/>
                </a:solidFill>
              </a:rPr>
              <a:t>ELEKTRO &amp; SHK</a:t>
            </a:r>
            <a:endParaRPr lang="en-US" sz="1100" dirty="0"/>
          </a:p>
        </p:txBody>
      </p:sp>
      <p:sp>
        <p:nvSpPr>
          <p:cNvPr id="6" name="Text 4"/>
          <p:cNvSpPr txBox="1"/>
          <p:nvPr/>
        </p:nvSpPr>
        <p:spPr>
          <a:xfrm>
            <a:off x="640080" y="1097280"/>
            <a:ext cx="5257800" cy="1051560"/>
          </a:xfrm>
          <a:prstGeom prst="rect">
            <a:avLst/>
          </a:prstGeom>
          <a:noFill/>
          <a:ln/>
        </p:spPr>
        <p:txBody>
          <a:bodyPr wrap="square" lIns="0" tIns="0" rIns="0" bIns="0" rtlCol="0" anchor="t"/>
          <a:lstStyle/>
          <a:p>
            <a:pPr indent="0" marL="0">
              <a:lnSpc>
                <a:spcPct val="95000"/>
              </a:lnSpc>
              <a:buNone/>
            </a:pPr>
            <a:r>
              <a:rPr lang="en-US" sz="3500" b="1" dirty="0">
                <a:solidFill>
                  <a:schemeClr val="tx1"/>
                </a:solidFill>
              </a:rPr>
              <a:t>Lieferschein gegen Bestellung</a:t>
            </a:r>
            <a:endParaRPr lang="en-US" sz="3500" dirty="0"/>
          </a:p>
        </p:txBody>
      </p:sp>
      <p:sp>
        <p:nvSpPr>
          <p:cNvPr id="7" name="Text 5"/>
          <p:cNvSpPr txBox="1"/>
          <p:nvPr/>
        </p:nvSpPr>
        <p:spPr>
          <a:xfrm>
            <a:off x="640080" y="2539111"/>
            <a:ext cx="5257800" cy="256032"/>
          </a:xfrm>
          <a:prstGeom prst="rect">
            <a:avLst/>
          </a:prstGeom>
          <a:noFill/>
          <a:ln/>
        </p:spPr>
        <p:txBody>
          <a:bodyPr wrap="square" lIns="0" tIns="0" rIns="0" bIns="0" rtlCol="0" anchor="t"/>
          <a:lstStyle/>
          <a:p>
            <a:pPr indent="0" marL="0">
              <a:lnSpc>
                <a:spcPct val="100000"/>
              </a:lnSpc>
              <a:buNone/>
            </a:pPr>
            <a:r>
              <a:rPr lang="en-US" sz="1100" b="1" spc="100" kern="0" dirty="0">
                <a:solidFill>
                  <a:schemeClr val="accent5"/>
                </a:solidFill>
              </a:rPr>
              <a:t>DU SAGST</a:t>
            </a:r>
            <a:endParaRPr lang="en-US" sz="1100" dirty="0"/>
          </a:p>
        </p:txBody>
      </p:sp>
      <p:sp>
        <p:nvSpPr>
          <p:cNvPr id="8" name="Shape 6"/>
          <p:cNvSpPr/>
          <p:nvPr/>
        </p:nvSpPr>
        <p:spPr>
          <a:xfrm>
            <a:off x="640080" y="2868295"/>
            <a:ext cx="5257800" cy="1140460"/>
          </a:xfrm>
          <a:prstGeom prst="roundRect">
            <a:avLst>
              <a:gd name="adj" fmla="val 19243"/>
            </a:avLst>
          </a:prstGeom>
          <a:solidFill>
            <a:schemeClr val="tx1"/>
          </a:solidFill>
          <a:ln/>
        </p:spPr>
      </p:sp>
      <p:sp>
        <p:nvSpPr>
          <p:cNvPr id="9" name="Shape 7"/>
          <p:cNvSpPr/>
          <p:nvPr/>
        </p:nvSpPr>
        <p:spPr>
          <a:xfrm flipV="1">
            <a:off x="960120" y="3999611"/>
            <a:ext cx="292608" cy="237744"/>
          </a:xfrm>
          <a:prstGeom prst="rtTriangle">
            <a:avLst/>
          </a:prstGeom>
          <a:solidFill>
            <a:srgbClr val="16181D"/>
          </a:solidFill>
          <a:ln/>
        </p:spPr>
      </p:sp>
      <p:sp>
        <p:nvSpPr>
          <p:cNvPr id="10" name="Text 8"/>
          <p:cNvSpPr txBox="1"/>
          <p:nvPr/>
        </p:nvSpPr>
        <p:spPr>
          <a:xfrm>
            <a:off x="896112" y="2868295"/>
            <a:ext cx="4745736" cy="1140460"/>
          </a:xfrm>
          <a:prstGeom prst="rect">
            <a:avLst/>
          </a:prstGeom>
          <a:noFill/>
          <a:ln/>
        </p:spPr>
        <p:txBody>
          <a:bodyPr wrap="square" lIns="0" tIns="0" rIns="0" bIns="0" rtlCol="0" anchor="ctr"/>
          <a:lstStyle/>
          <a:p>
            <a:pPr indent="0" marL="0">
              <a:lnSpc>
                <a:spcPct val="100000"/>
              </a:lnSpc>
              <a:buNone/>
            </a:pPr>
            <a:r>
              <a:rPr lang="en-US" sz="2500" b="1" dirty="0">
                <a:solidFill>
                  <a:schemeClr val="bg1"/>
                </a:solidFill>
              </a:rPr>
              <a:t>„Lieferschein fotografieren und mit der Bestellung abgleichen.“</a:t>
            </a:r>
            <a:endParaRPr lang="en-US" sz="2500" dirty="0"/>
          </a:p>
        </p:txBody>
      </p:sp>
      <p:sp>
        <p:nvSpPr>
          <p:cNvPr id="11" name="Text 9"/>
          <p:cNvSpPr txBox="1"/>
          <p:nvPr/>
        </p:nvSpPr>
        <p:spPr>
          <a:xfrm>
            <a:off x="640080" y="4383659"/>
            <a:ext cx="5257800" cy="256032"/>
          </a:xfrm>
          <a:prstGeom prst="rect">
            <a:avLst/>
          </a:prstGeom>
          <a:noFill/>
          <a:ln/>
        </p:spPr>
        <p:txBody>
          <a:bodyPr wrap="square" lIns="0" tIns="0" rIns="0" bIns="0" rtlCol="0" anchor="t"/>
          <a:lstStyle/>
          <a:p>
            <a:pPr indent="0" marL="0">
              <a:lnSpc>
                <a:spcPct val="100000"/>
              </a:lnSpc>
              <a:buNone/>
            </a:pPr>
            <a:r>
              <a:rPr lang="en-US" sz="1100" b="1" spc="100" kern="0" dirty="0">
                <a:solidFill>
                  <a:schemeClr val="accent5"/>
                </a:solidFill>
              </a:rPr>
              <a:t>DER BUTLER</a:t>
            </a:r>
            <a:endParaRPr lang="en-US" sz="1100" dirty="0"/>
          </a:p>
        </p:txBody>
      </p:sp>
      <p:sp>
        <p:nvSpPr>
          <p:cNvPr id="12" name="Shape 10"/>
          <p:cNvSpPr/>
          <p:nvPr/>
        </p:nvSpPr>
        <p:spPr>
          <a:xfrm>
            <a:off x="640080" y="4759452"/>
            <a:ext cx="274320" cy="274320"/>
          </a:xfrm>
          <a:prstGeom prst="ellipse">
            <a:avLst/>
          </a:prstGeom>
          <a:solidFill>
            <a:schemeClr val="accent1"/>
          </a:solidFill>
          <a:ln/>
        </p:spPr>
      </p:sp>
      <p:pic>
        <p:nvPicPr>
          <p:cNvPr id="13" name="Image 0" descr="C:\Users\stella\AppData\Local\Temp\claude\C--Users-stella-Desktop-erledigt\43329c91-2f5f-4919-bcab-c0957ad438dc\scratchpad\decks\icons\check-ink.png">    </p:cNvPr>
          <p:cNvPicPr>
            <a:picLocks noChangeAspect="1"/>
          </p:cNvPicPr>
          <p:nvPr/>
        </p:nvPicPr>
        <p:blipFill>
          <a:blip r:embed="rId1"/>
          <a:stretch>
            <a:fillRect/>
          </a:stretch>
        </p:blipFill>
        <p:spPr>
          <a:xfrm>
            <a:off x="708660" y="4828032"/>
            <a:ext cx="137160" cy="137160"/>
          </a:xfrm>
          <a:prstGeom prst="rect">
            <a:avLst/>
          </a:prstGeom>
        </p:spPr>
      </p:pic>
      <p:sp>
        <p:nvSpPr>
          <p:cNvPr id="14" name="Text 11"/>
          <p:cNvSpPr txBox="1"/>
          <p:nvPr/>
        </p:nvSpPr>
        <p:spPr>
          <a:xfrm>
            <a:off x="1097280" y="4749419"/>
            <a:ext cx="4800600" cy="340106"/>
          </a:xfrm>
          <a:prstGeom prst="rect">
            <a:avLst/>
          </a:prstGeom>
          <a:noFill/>
          <a:ln/>
        </p:spPr>
        <p:txBody>
          <a:bodyPr wrap="square" lIns="0" tIns="0" rIns="0" bIns="0" rtlCol="0" anchor="t"/>
          <a:lstStyle/>
          <a:p>
            <a:pPr indent="0" marL="0">
              <a:lnSpc>
                <a:spcPct val="100000"/>
              </a:lnSpc>
              <a:buNone/>
            </a:pPr>
            <a:r>
              <a:rPr lang="en-US" sz="1900" dirty="0">
                <a:solidFill>
                  <a:schemeClr val="tx1"/>
                </a:solidFill>
              </a:rPr>
              <a:t>Findet die Bestellung über die Nummer</a:t>
            </a:r>
            <a:endParaRPr lang="en-US" sz="1900" dirty="0"/>
          </a:p>
        </p:txBody>
      </p:sp>
      <p:sp>
        <p:nvSpPr>
          <p:cNvPr id="15" name="Shape 12"/>
          <p:cNvSpPr/>
          <p:nvPr/>
        </p:nvSpPr>
        <p:spPr>
          <a:xfrm>
            <a:off x="640080" y="5255006"/>
            <a:ext cx="274320" cy="274320"/>
          </a:xfrm>
          <a:prstGeom prst="ellipse">
            <a:avLst/>
          </a:prstGeom>
          <a:solidFill>
            <a:schemeClr val="accent1"/>
          </a:solidFill>
          <a:ln/>
        </p:spPr>
      </p:sp>
      <p:pic>
        <p:nvPicPr>
          <p:cNvPr id="16" name="Image 1" descr="C:\Users\stella\AppData\Local\Temp\claude\C--Users-stella-Desktop-erledigt\43329c91-2f5f-4919-bcab-c0957ad438dc\scratchpad\decks\icons\check-ink.png">    </p:cNvPr>
          <p:cNvPicPr>
            <a:picLocks noChangeAspect="1"/>
          </p:cNvPicPr>
          <p:nvPr/>
        </p:nvPicPr>
        <p:blipFill>
          <a:blip r:embed="rId2"/>
          <a:stretch>
            <a:fillRect/>
          </a:stretch>
        </p:blipFill>
        <p:spPr>
          <a:xfrm>
            <a:off x="708660" y="5323586"/>
            <a:ext cx="137160" cy="137160"/>
          </a:xfrm>
          <a:prstGeom prst="rect">
            <a:avLst/>
          </a:prstGeom>
        </p:spPr>
      </p:pic>
      <p:sp>
        <p:nvSpPr>
          <p:cNvPr id="17" name="Text 13"/>
          <p:cNvSpPr txBox="1"/>
          <p:nvPr/>
        </p:nvSpPr>
        <p:spPr>
          <a:xfrm>
            <a:off x="1097280" y="5244973"/>
            <a:ext cx="4800600" cy="340106"/>
          </a:xfrm>
          <a:prstGeom prst="rect">
            <a:avLst/>
          </a:prstGeom>
          <a:noFill/>
          <a:ln/>
        </p:spPr>
        <p:txBody>
          <a:bodyPr wrap="square" lIns="0" tIns="0" rIns="0" bIns="0" rtlCol="0" anchor="t"/>
          <a:lstStyle/>
          <a:p>
            <a:pPr indent="0" marL="0">
              <a:lnSpc>
                <a:spcPct val="100000"/>
              </a:lnSpc>
              <a:buNone/>
            </a:pPr>
            <a:r>
              <a:rPr lang="en-US" sz="1900" dirty="0">
                <a:solidFill>
                  <a:schemeClr val="tx1"/>
                </a:solidFill>
              </a:rPr>
              <a:t>Zeigt Abweichungen bei Menge und Artikel</a:t>
            </a:r>
            <a:endParaRPr lang="en-US" sz="1900" dirty="0"/>
          </a:p>
        </p:txBody>
      </p:sp>
      <p:sp>
        <p:nvSpPr>
          <p:cNvPr id="18" name="Shape 14"/>
          <p:cNvSpPr/>
          <p:nvPr/>
        </p:nvSpPr>
        <p:spPr>
          <a:xfrm>
            <a:off x="640080" y="5750560"/>
            <a:ext cx="274320" cy="274320"/>
          </a:xfrm>
          <a:prstGeom prst="ellipse">
            <a:avLst/>
          </a:prstGeom>
          <a:solidFill>
            <a:schemeClr val="accent1"/>
          </a:solidFill>
          <a:ln/>
        </p:spPr>
      </p:sp>
      <p:pic>
        <p:nvPicPr>
          <p:cNvPr id="19" name="Image 2" descr="C:\Users\stella\AppData\Local\Temp\claude\C--Users-stella-Desktop-erledigt\43329c91-2f5f-4919-bcab-c0957ad438dc\scratchpad\decks\icons\check-ink.png">    </p:cNvPr>
          <p:cNvPicPr>
            <a:picLocks noChangeAspect="1"/>
          </p:cNvPicPr>
          <p:nvPr/>
        </p:nvPicPr>
        <p:blipFill>
          <a:blip r:embed="rId3"/>
          <a:stretch>
            <a:fillRect/>
          </a:stretch>
        </p:blipFill>
        <p:spPr>
          <a:xfrm>
            <a:off x="708660" y="5819140"/>
            <a:ext cx="137160" cy="137160"/>
          </a:xfrm>
          <a:prstGeom prst="rect">
            <a:avLst/>
          </a:prstGeom>
        </p:spPr>
      </p:pic>
      <p:sp>
        <p:nvSpPr>
          <p:cNvPr id="20" name="Text 15"/>
          <p:cNvSpPr txBox="1"/>
          <p:nvPr/>
        </p:nvSpPr>
        <p:spPr>
          <a:xfrm>
            <a:off x="1097280" y="5740527"/>
            <a:ext cx="4800600" cy="340106"/>
          </a:xfrm>
          <a:prstGeom prst="rect">
            <a:avLst/>
          </a:prstGeom>
          <a:noFill/>
          <a:ln/>
        </p:spPr>
        <p:txBody>
          <a:bodyPr wrap="square" lIns="0" tIns="0" rIns="0" bIns="0" rtlCol="0" anchor="t"/>
          <a:lstStyle/>
          <a:p>
            <a:pPr indent="0" marL="0">
              <a:lnSpc>
                <a:spcPct val="100000"/>
              </a:lnSpc>
              <a:buNone/>
            </a:pPr>
            <a:r>
              <a:rPr lang="en-US" sz="1900" dirty="0">
                <a:solidFill>
                  <a:schemeClr val="tx1"/>
                </a:solidFill>
              </a:rPr>
              <a:t>Verknüpft später mit der Rechnung</a:t>
            </a:r>
            <a:endParaRPr lang="en-US" sz="1900" dirty="0"/>
          </a:p>
        </p:txBody>
      </p:sp>
      <p:sp>
        <p:nvSpPr>
          <p:cNvPr id="21" name="Bildschirmfoto Rahmen"/>
          <p:cNvSpPr/>
          <p:nvPr/>
        </p:nvSpPr>
        <p:spPr>
          <a:xfrm>
            <a:off x="6355080" y="1427106"/>
            <a:ext cx="5196535" cy="3775188"/>
          </a:xfrm>
          <a:prstGeom prst="roundRect">
            <a:avLst>
              <a:gd name="adj" fmla="val 4360"/>
            </a:avLst>
          </a:prstGeom>
          <a:solidFill>
            <a:schemeClr val="bg2"/>
          </a:solidFill>
          <a:ln w="9525">
            <a:solidFill>
              <a:schemeClr val="accent2"/>
            </a:solidFill>
            <a:prstDash val="solid"/>
          </a:ln>
          <a:effectLst>
            <a:outerShdw sx="100000" sy="100000" kx="0" ky="0" algn="bl" rotWithShape="0" blurRad="127000" dist="38100" dir="5400000">
              <a:srgbClr val="000000">
                <a:alpha val="14000"/>
              </a:srgbClr>
            </a:outerShdw>
          </a:effectLst>
        </p:spPr>
      </p:sp>
      <p:pic>
        <p:nvPicPr>
          <p:cNvPr id="22" name="Bildschirmfoto" descr="Bildschirmfoto aus HeyButler: bau-ablage">    </p:cNvPr>
          <p:cNvPicPr>
            <a:picLocks noChangeAspect="1"/>
          </p:cNvPicPr>
          <p:nvPr/>
        </p:nvPicPr>
        <p:blipFill>
          <a:blip r:embed="rId4"/>
          <a:stretch>
            <a:fillRect/>
          </a:stretch>
        </p:blipFill>
        <p:spPr>
          <a:xfrm>
            <a:off x="6446520" y="1518546"/>
            <a:ext cx="5013655" cy="3592308"/>
          </a:xfrm>
          <a:prstGeom prst="rect">
            <a:avLst/>
          </a:prstGeom>
        </p:spPr>
      </p:pic>
      <p:pic>
        <p:nvPicPr>
          <p:cNvPr id="23" name="Image 4" descr="C:\Users\stella\AppData\Local\Temp\claude\C--Users-stella-Desktop-erledigt\43329c91-2f5f-4919-bcab-c0957ad438dc\scratchpad\decks\brand\butler-96.png">    </p:cNvPr>
          <p:cNvPicPr>
            <a:picLocks noChangeAspect="1"/>
          </p:cNvPicPr>
          <p:nvPr/>
        </p:nvPicPr>
        <p:blipFill>
          <a:blip r:embed="rId5"/>
          <a:stretch>
            <a:fillRect/>
          </a:stretch>
        </p:blipFill>
        <p:spPr>
          <a:xfrm>
            <a:off x="640080" y="6358573"/>
            <a:ext cx="174625" cy="174625"/>
          </a:xfrm>
          <a:prstGeom prst="rect">
            <a:avLst/>
          </a:prstGeom>
        </p:spPr>
      </p:pic>
      <p:sp>
        <p:nvSpPr>
          <p:cNvPr id="24" name="Text 17"/>
          <p:cNvSpPr txBox="1"/>
          <p:nvPr/>
        </p:nvSpPr>
        <p:spPr>
          <a:xfrm>
            <a:off x="887857" y="6355080"/>
            <a:ext cx="3657600" cy="181610"/>
          </a:xfrm>
          <a:prstGeom prst="rect">
            <a:avLst/>
          </a:prstGeom>
          <a:noFill/>
          <a:ln/>
        </p:spPr>
        <p:txBody>
          <a:bodyPr wrap="square" lIns="0" tIns="0" rIns="0" bIns="0" rtlCol="0" anchor="ctr"/>
          <a:lstStyle/>
          <a:p>
            <a:pPr indent="0" marL="0">
              <a:lnSpc>
                <a:spcPct val="100000"/>
              </a:lnSpc>
              <a:buNone/>
            </a:pPr>
            <a:r>
              <a:rPr lang="en-US" sz="1100" dirty="0">
                <a:solidFill>
                  <a:schemeClr val="tx1"/>
                </a:solidFill>
              </a:rPr>
              <a:t>Hey</a:t>
            </a:r>
            <a:pPr indent="0" marL="0">
              <a:lnSpc>
                <a:spcPct val="100000"/>
              </a:lnSpc>
              <a:buNone/>
            </a:pPr>
            <a:r>
              <a:rPr lang="en-US" sz="1100" b="1" dirty="0">
                <a:solidFill>
                  <a:schemeClr val="tx1"/>
                </a:solidFill>
              </a:rPr>
              <a:t>Butler</a:t>
            </a:r>
            <a:endParaRPr lang="en-US" sz="1100" dirty="0"/>
          </a:p>
        </p:txBody>
      </p:sp>
      <p:sp>
        <p:nvSpPr>
          <p:cNvPr id="25" name="Text 18"/>
          <p:cNvSpPr txBox="1"/>
          <p:nvPr/>
        </p:nvSpPr>
        <p:spPr>
          <a:xfrm>
            <a:off x="1874520" y="6355080"/>
            <a:ext cx="6400800" cy="182880"/>
          </a:xfrm>
          <a:prstGeom prst="rect">
            <a:avLst/>
          </a:prstGeom>
          <a:noFill/>
          <a:ln/>
        </p:spPr>
        <p:txBody>
          <a:bodyPr wrap="square" lIns="0" tIns="0" rIns="0" bIns="0" rtlCol="0" anchor="ctr"/>
          <a:lstStyle/>
          <a:p>
            <a:pPr indent="0" marL="0">
              <a:lnSpc>
                <a:spcPct val="100000"/>
              </a:lnSpc>
              <a:buNone/>
            </a:pPr>
            <a:r>
              <a:rPr lang="en-US" sz="1000" dirty="0">
                <a:solidFill>
                  <a:schemeClr val="accent5"/>
                </a:solidFill>
              </a:rPr>
              <a:t>HeyButler im Alltag</a:t>
            </a:r>
            <a:endParaRPr lang="en-US" sz="1000" dirty="0"/>
          </a:p>
        </p:txBody>
      </p:sp>
      <p:sp>
        <p:nvSpPr>
          <p:cNvPr id="26" name="Text 19"/>
          <p:cNvSpPr txBox="1"/>
          <p:nvPr/>
        </p:nvSpPr>
        <p:spPr>
          <a:xfrm>
            <a:off x="10637215" y="6355080"/>
            <a:ext cx="914400" cy="182880"/>
          </a:xfrm>
          <a:prstGeom prst="rect">
            <a:avLst/>
          </a:prstGeom>
          <a:noFill/>
          <a:ln/>
        </p:spPr>
        <p:txBody>
          <a:bodyPr wrap="square" lIns="0" tIns="0" rIns="0" bIns="0" rtlCol="0" anchor="ctr"/>
          <a:lstStyle/>
          <a:p>
            <a:pPr algn="r" indent="0" marL="0">
              <a:lnSpc>
                <a:spcPct val="100000"/>
              </a:lnSpc>
              <a:buNone/>
            </a:pPr>
            <a:r>
              <a:rPr lang="en-US" sz="1000" dirty="0">
                <a:solidFill>
                  <a:schemeClr val="accent5"/>
                </a:solidFill>
              </a:rPr>
              <a:t>26</a:t>
            </a:r>
            <a:endParaRPr lang="en-US" sz="1000"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spTree>
      <p:nvGrpSpPr>
        <p:cNvPr id="1" name=""/>
        <p:cNvGrpSpPr/>
        <p:nvPr/>
      </p:nvGrpSpPr>
      <p:grpSpPr>
        <a:xfrm>
          <a:off x="0" y="0"/>
          <a:ext cx="0" cy="0"/>
          <a:chOff x="0" y="0"/>
          <a:chExt cx="0" cy="0"/>
        </a:xfrm>
      </p:grpSpPr>
      <p:sp>
        <p:nvSpPr>
          <p:cNvPr id="2" name="Shape 0"/>
          <p:cNvSpPr/>
          <p:nvPr/>
        </p:nvSpPr>
        <p:spPr>
          <a:xfrm>
            <a:off x="640080" y="548640"/>
            <a:ext cx="1600200" cy="292608"/>
          </a:xfrm>
          <a:prstGeom prst="roundRect">
            <a:avLst>
              <a:gd name="adj" fmla="val 50000"/>
            </a:avLst>
          </a:prstGeom>
          <a:solidFill>
            <a:schemeClr val="accent1"/>
          </a:solidFill>
          <a:ln/>
        </p:spPr>
      </p:sp>
      <p:sp>
        <p:nvSpPr>
          <p:cNvPr id="3" name="Text 1"/>
          <p:cNvSpPr txBox="1"/>
          <p:nvPr/>
        </p:nvSpPr>
        <p:spPr>
          <a:xfrm>
            <a:off x="640080" y="548640"/>
            <a:ext cx="1600200" cy="292608"/>
          </a:xfrm>
          <a:prstGeom prst="rect">
            <a:avLst/>
          </a:prstGeom>
          <a:noFill/>
          <a:ln/>
        </p:spPr>
        <p:txBody>
          <a:bodyPr wrap="square" lIns="0" tIns="0" rIns="0" bIns="0" rtlCol="0" anchor="ctr"/>
          <a:lstStyle/>
          <a:p>
            <a:pPr algn="ctr" indent="0" marL="0">
              <a:lnSpc>
                <a:spcPct val="100000"/>
              </a:lnSpc>
              <a:buNone/>
            </a:pPr>
            <a:r>
              <a:rPr lang="en-US" sz="1100" b="1" spc="100" kern="0" dirty="0">
                <a:solidFill>
                  <a:schemeClr val="tx1"/>
                </a:solidFill>
              </a:rPr>
              <a:t>BAU &amp; HANDWERK</a:t>
            </a:r>
            <a:endParaRPr lang="en-US" sz="1100" dirty="0"/>
          </a:p>
        </p:txBody>
      </p:sp>
      <p:sp>
        <p:nvSpPr>
          <p:cNvPr id="4" name="Shape 2"/>
          <p:cNvSpPr/>
          <p:nvPr/>
        </p:nvSpPr>
        <p:spPr>
          <a:xfrm>
            <a:off x="2350008" y="548640"/>
            <a:ext cx="1513332" cy="292608"/>
          </a:xfrm>
          <a:prstGeom prst="roundRect">
            <a:avLst>
              <a:gd name="adj" fmla="val 50000"/>
            </a:avLst>
          </a:prstGeom>
          <a:solidFill>
            <a:schemeClr val="accent1"/>
          </a:solidFill>
          <a:ln/>
        </p:spPr>
      </p:sp>
      <p:sp>
        <p:nvSpPr>
          <p:cNvPr id="5" name="Text 3"/>
          <p:cNvSpPr txBox="1"/>
          <p:nvPr/>
        </p:nvSpPr>
        <p:spPr>
          <a:xfrm>
            <a:off x="2350008" y="548640"/>
            <a:ext cx="1513332" cy="292608"/>
          </a:xfrm>
          <a:prstGeom prst="rect">
            <a:avLst/>
          </a:prstGeom>
          <a:noFill/>
          <a:ln/>
        </p:spPr>
        <p:txBody>
          <a:bodyPr wrap="square" lIns="0" tIns="0" rIns="0" bIns="0" rtlCol="0" anchor="ctr"/>
          <a:lstStyle/>
          <a:p>
            <a:pPr algn="ctr" indent="0" marL="0">
              <a:lnSpc>
                <a:spcPct val="100000"/>
              </a:lnSpc>
              <a:buNone/>
            </a:pPr>
            <a:r>
              <a:rPr lang="en-US" sz="1100" b="1" spc="100" kern="0" dirty="0">
                <a:solidFill>
                  <a:schemeClr val="tx1"/>
                </a:solidFill>
              </a:rPr>
              <a:t>ELEKTRO &amp; SHK</a:t>
            </a:r>
            <a:endParaRPr lang="en-US" sz="1100" dirty="0"/>
          </a:p>
        </p:txBody>
      </p:sp>
      <p:sp>
        <p:nvSpPr>
          <p:cNvPr id="6" name="Shape 4"/>
          <p:cNvSpPr/>
          <p:nvPr/>
        </p:nvSpPr>
        <p:spPr>
          <a:xfrm>
            <a:off x="3973068" y="548640"/>
            <a:ext cx="1339596" cy="292608"/>
          </a:xfrm>
          <a:prstGeom prst="roundRect">
            <a:avLst>
              <a:gd name="adj" fmla="val 50000"/>
            </a:avLst>
          </a:prstGeom>
          <a:solidFill>
            <a:schemeClr val="accent1"/>
          </a:solidFill>
          <a:ln/>
        </p:spPr>
      </p:sp>
      <p:sp>
        <p:nvSpPr>
          <p:cNvPr id="7" name="Text 5"/>
          <p:cNvSpPr txBox="1"/>
          <p:nvPr/>
        </p:nvSpPr>
        <p:spPr>
          <a:xfrm>
            <a:off x="3973068" y="548640"/>
            <a:ext cx="1339596" cy="292608"/>
          </a:xfrm>
          <a:prstGeom prst="rect">
            <a:avLst/>
          </a:prstGeom>
          <a:noFill/>
          <a:ln/>
        </p:spPr>
        <p:txBody>
          <a:bodyPr wrap="square" lIns="0" tIns="0" rIns="0" bIns="0" rtlCol="0" anchor="ctr"/>
          <a:lstStyle/>
          <a:p>
            <a:pPr algn="ctr" indent="0" marL="0">
              <a:lnSpc>
                <a:spcPct val="100000"/>
              </a:lnSpc>
              <a:buNone/>
            </a:pPr>
            <a:r>
              <a:rPr lang="en-US" sz="1100" b="1" spc="100" kern="0" dirty="0">
                <a:solidFill>
                  <a:schemeClr val="tx1"/>
                </a:solidFill>
              </a:rPr>
              <a:t>ARCHITEKTUR</a:t>
            </a:r>
            <a:endParaRPr lang="en-US" sz="1100" dirty="0"/>
          </a:p>
        </p:txBody>
      </p:sp>
      <p:sp>
        <p:nvSpPr>
          <p:cNvPr id="8" name="Text 6"/>
          <p:cNvSpPr txBox="1"/>
          <p:nvPr/>
        </p:nvSpPr>
        <p:spPr>
          <a:xfrm>
            <a:off x="640080" y="1097280"/>
            <a:ext cx="5257800" cy="1051560"/>
          </a:xfrm>
          <a:prstGeom prst="rect">
            <a:avLst/>
          </a:prstGeom>
          <a:noFill/>
          <a:ln/>
        </p:spPr>
        <p:txBody>
          <a:bodyPr wrap="square" lIns="0" tIns="0" rIns="0" bIns="0" rtlCol="0" anchor="t"/>
          <a:lstStyle/>
          <a:p>
            <a:pPr indent="0" marL="0">
              <a:lnSpc>
                <a:spcPct val="95000"/>
              </a:lnSpc>
              <a:buNone/>
            </a:pPr>
            <a:r>
              <a:rPr lang="en-US" sz="3500" b="1" dirty="0">
                <a:solidFill>
                  <a:schemeClr val="tx1"/>
                </a:solidFill>
              </a:rPr>
              <a:t>Projektkosten auf einen Blick</a:t>
            </a:r>
            <a:endParaRPr lang="en-US" sz="3500" dirty="0"/>
          </a:p>
        </p:txBody>
      </p:sp>
      <p:sp>
        <p:nvSpPr>
          <p:cNvPr id="9" name="Text 7"/>
          <p:cNvSpPr txBox="1"/>
          <p:nvPr/>
        </p:nvSpPr>
        <p:spPr>
          <a:xfrm>
            <a:off x="640080" y="2539111"/>
            <a:ext cx="5257800" cy="256032"/>
          </a:xfrm>
          <a:prstGeom prst="rect">
            <a:avLst/>
          </a:prstGeom>
          <a:noFill/>
          <a:ln/>
        </p:spPr>
        <p:txBody>
          <a:bodyPr wrap="square" lIns="0" tIns="0" rIns="0" bIns="0" rtlCol="0" anchor="t"/>
          <a:lstStyle/>
          <a:p>
            <a:pPr indent="0" marL="0">
              <a:lnSpc>
                <a:spcPct val="100000"/>
              </a:lnSpc>
              <a:buNone/>
            </a:pPr>
            <a:r>
              <a:rPr lang="en-US" sz="1100" b="1" spc="100" kern="0" dirty="0">
                <a:solidFill>
                  <a:schemeClr val="accent5"/>
                </a:solidFill>
              </a:rPr>
              <a:t>DU SAGST</a:t>
            </a:r>
            <a:endParaRPr lang="en-US" sz="1100" dirty="0"/>
          </a:p>
        </p:txBody>
      </p:sp>
      <p:sp>
        <p:nvSpPr>
          <p:cNvPr id="10" name="Shape 8"/>
          <p:cNvSpPr/>
          <p:nvPr/>
        </p:nvSpPr>
        <p:spPr>
          <a:xfrm>
            <a:off x="640080" y="2868295"/>
            <a:ext cx="5257800" cy="1140460"/>
          </a:xfrm>
          <a:prstGeom prst="roundRect">
            <a:avLst>
              <a:gd name="adj" fmla="val 19243"/>
            </a:avLst>
          </a:prstGeom>
          <a:solidFill>
            <a:schemeClr val="tx1"/>
          </a:solidFill>
          <a:ln/>
        </p:spPr>
      </p:sp>
      <p:sp>
        <p:nvSpPr>
          <p:cNvPr id="11" name="Shape 9"/>
          <p:cNvSpPr/>
          <p:nvPr/>
        </p:nvSpPr>
        <p:spPr>
          <a:xfrm flipV="1">
            <a:off x="960120" y="3999611"/>
            <a:ext cx="292608" cy="237744"/>
          </a:xfrm>
          <a:prstGeom prst="rtTriangle">
            <a:avLst/>
          </a:prstGeom>
          <a:solidFill>
            <a:srgbClr val="16181D"/>
          </a:solidFill>
          <a:ln/>
        </p:spPr>
      </p:sp>
      <p:sp>
        <p:nvSpPr>
          <p:cNvPr id="12" name="Text 10"/>
          <p:cNvSpPr txBox="1"/>
          <p:nvPr/>
        </p:nvSpPr>
        <p:spPr>
          <a:xfrm>
            <a:off x="896112" y="2868295"/>
            <a:ext cx="4745736" cy="1140460"/>
          </a:xfrm>
          <a:prstGeom prst="rect">
            <a:avLst/>
          </a:prstGeom>
          <a:noFill/>
          <a:ln/>
        </p:spPr>
        <p:txBody>
          <a:bodyPr wrap="square" lIns="0" tIns="0" rIns="0" bIns="0" rtlCol="0" anchor="ctr"/>
          <a:lstStyle/>
          <a:p>
            <a:pPr indent="0" marL="0">
              <a:lnSpc>
                <a:spcPct val="100000"/>
              </a:lnSpc>
              <a:buNone/>
            </a:pPr>
            <a:r>
              <a:rPr lang="en-US" sz="2500" b="1" dirty="0">
                <a:solidFill>
                  <a:schemeClr val="bg1"/>
                </a:solidFill>
              </a:rPr>
              <a:t>„Wie viel haben wir für Halle 3 ausgegeben?“</a:t>
            </a:r>
            <a:endParaRPr lang="en-US" sz="2500" dirty="0"/>
          </a:p>
        </p:txBody>
      </p:sp>
      <p:sp>
        <p:nvSpPr>
          <p:cNvPr id="13" name="Text 11"/>
          <p:cNvSpPr txBox="1"/>
          <p:nvPr/>
        </p:nvSpPr>
        <p:spPr>
          <a:xfrm>
            <a:off x="640080" y="4383659"/>
            <a:ext cx="5257800" cy="256032"/>
          </a:xfrm>
          <a:prstGeom prst="rect">
            <a:avLst/>
          </a:prstGeom>
          <a:noFill/>
          <a:ln/>
        </p:spPr>
        <p:txBody>
          <a:bodyPr wrap="square" lIns="0" tIns="0" rIns="0" bIns="0" rtlCol="0" anchor="t"/>
          <a:lstStyle/>
          <a:p>
            <a:pPr indent="0" marL="0">
              <a:lnSpc>
                <a:spcPct val="100000"/>
              </a:lnSpc>
              <a:buNone/>
            </a:pPr>
            <a:r>
              <a:rPr lang="en-US" sz="1100" b="1" spc="100" kern="0" dirty="0">
                <a:solidFill>
                  <a:schemeClr val="accent5"/>
                </a:solidFill>
              </a:rPr>
              <a:t>DER BUTLER</a:t>
            </a:r>
            <a:endParaRPr lang="en-US" sz="1100" dirty="0"/>
          </a:p>
        </p:txBody>
      </p:sp>
      <p:sp>
        <p:nvSpPr>
          <p:cNvPr id="14" name="Shape 12"/>
          <p:cNvSpPr/>
          <p:nvPr/>
        </p:nvSpPr>
        <p:spPr>
          <a:xfrm>
            <a:off x="640080" y="4759452"/>
            <a:ext cx="274320" cy="274320"/>
          </a:xfrm>
          <a:prstGeom prst="ellipse">
            <a:avLst/>
          </a:prstGeom>
          <a:solidFill>
            <a:schemeClr val="accent1"/>
          </a:solidFill>
          <a:ln/>
        </p:spPr>
      </p:sp>
      <p:pic>
        <p:nvPicPr>
          <p:cNvPr id="15" name="Image 0" descr="C:\Users\stella\AppData\Local\Temp\claude\C--Users-stella-Desktop-erledigt\43329c91-2f5f-4919-bcab-c0957ad438dc\scratchpad\decks\icons\check-ink.png">    </p:cNvPr>
          <p:cNvPicPr>
            <a:picLocks noChangeAspect="1"/>
          </p:cNvPicPr>
          <p:nvPr/>
        </p:nvPicPr>
        <p:blipFill>
          <a:blip r:embed="rId1"/>
          <a:stretch>
            <a:fillRect/>
          </a:stretch>
        </p:blipFill>
        <p:spPr>
          <a:xfrm>
            <a:off x="708660" y="4828032"/>
            <a:ext cx="137160" cy="137160"/>
          </a:xfrm>
          <a:prstGeom prst="rect">
            <a:avLst/>
          </a:prstGeom>
        </p:spPr>
      </p:pic>
      <p:sp>
        <p:nvSpPr>
          <p:cNvPr id="16" name="Text 13"/>
          <p:cNvSpPr txBox="1"/>
          <p:nvPr/>
        </p:nvSpPr>
        <p:spPr>
          <a:xfrm>
            <a:off x="1097280" y="4749419"/>
            <a:ext cx="4800600" cy="340106"/>
          </a:xfrm>
          <a:prstGeom prst="rect">
            <a:avLst/>
          </a:prstGeom>
          <a:noFill/>
          <a:ln/>
        </p:spPr>
        <p:txBody>
          <a:bodyPr wrap="square" lIns="0" tIns="0" rIns="0" bIns="0" rtlCol="0" anchor="t"/>
          <a:lstStyle/>
          <a:p>
            <a:pPr indent="0" marL="0">
              <a:lnSpc>
                <a:spcPct val="100000"/>
              </a:lnSpc>
              <a:buNone/>
            </a:pPr>
            <a:r>
              <a:rPr lang="en-US" sz="1900" dirty="0">
                <a:solidFill>
                  <a:schemeClr val="tx1"/>
                </a:solidFill>
              </a:rPr>
              <a:t>Summe aller Rechnungen im Projekt</a:t>
            </a:r>
            <a:endParaRPr lang="en-US" sz="1900" dirty="0"/>
          </a:p>
        </p:txBody>
      </p:sp>
      <p:sp>
        <p:nvSpPr>
          <p:cNvPr id="17" name="Shape 14"/>
          <p:cNvSpPr/>
          <p:nvPr/>
        </p:nvSpPr>
        <p:spPr>
          <a:xfrm>
            <a:off x="640080" y="5255006"/>
            <a:ext cx="274320" cy="274320"/>
          </a:xfrm>
          <a:prstGeom prst="ellipse">
            <a:avLst/>
          </a:prstGeom>
          <a:solidFill>
            <a:schemeClr val="accent1"/>
          </a:solidFill>
          <a:ln/>
        </p:spPr>
      </p:sp>
      <p:pic>
        <p:nvPicPr>
          <p:cNvPr id="18" name="Image 1" descr="C:\Users\stella\AppData\Local\Temp\claude\C--Users-stella-Desktop-erledigt\43329c91-2f5f-4919-bcab-c0957ad438dc\scratchpad\decks\icons\check-ink.png">    </p:cNvPr>
          <p:cNvPicPr>
            <a:picLocks noChangeAspect="1"/>
          </p:cNvPicPr>
          <p:nvPr/>
        </p:nvPicPr>
        <p:blipFill>
          <a:blip r:embed="rId2"/>
          <a:stretch>
            <a:fillRect/>
          </a:stretch>
        </p:blipFill>
        <p:spPr>
          <a:xfrm>
            <a:off x="708660" y="5323586"/>
            <a:ext cx="137160" cy="137160"/>
          </a:xfrm>
          <a:prstGeom prst="rect">
            <a:avLst/>
          </a:prstGeom>
        </p:spPr>
      </p:pic>
      <p:sp>
        <p:nvSpPr>
          <p:cNvPr id="19" name="Text 15"/>
          <p:cNvSpPr txBox="1"/>
          <p:nvPr/>
        </p:nvSpPr>
        <p:spPr>
          <a:xfrm>
            <a:off x="1097280" y="5244973"/>
            <a:ext cx="4800600" cy="340106"/>
          </a:xfrm>
          <a:prstGeom prst="rect">
            <a:avLst/>
          </a:prstGeom>
          <a:noFill/>
          <a:ln/>
        </p:spPr>
        <p:txBody>
          <a:bodyPr wrap="square" lIns="0" tIns="0" rIns="0" bIns="0" rtlCol="0" anchor="t"/>
          <a:lstStyle/>
          <a:p>
            <a:pPr indent="0" marL="0">
              <a:lnSpc>
                <a:spcPct val="100000"/>
              </a:lnSpc>
              <a:buNone/>
            </a:pPr>
            <a:r>
              <a:rPr lang="en-US" sz="1900" dirty="0">
                <a:solidFill>
                  <a:schemeClr val="tx1"/>
                </a:solidFill>
              </a:rPr>
              <a:t>Aufteilung nach Lieferant oder Kostenstelle</a:t>
            </a:r>
            <a:endParaRPr lang="en-US" sz="1900" dirty="0"/>
          </a:p>
        </p:txBody>
      </p:sp>
      <p:sp>
        <p:nvSpPr>
          <p:cNvPr id="20" name="Shape 16"/>
          <p:cNvSpPr/>
          <p:nvPr/>
        </p:nvSpPr>
        <p:spPr>
          <a:xfrm>
            <a:off x="640080" y="5750560"/>
            <a:ext cx="274320" cy="274320"/>
          </a:xfrm>
          <a:prstGeom prst="ellipse">
            <a:avLst/>
          </a:prstGeom>
          <a:solidFill>
            <a:schemeClr val="accent1"/>
          </a:solidFill>
          <a:ln/>
        </p:spPr>
      </p:sp>
      <p:pic>
        <p:nvPicPr>
          <p:cNvPr id="21" name="Image 2" descr="C:\Users\stella\AppData\Local\Temp\claude\C--Users-stella-Desktop-erledigt\43329c91-2f5f-4919-bcab-c0957ad438dc\scratchpad\decks\icons\check-ink.png">    </p:cNvPr>
          <p:cNvPicPr>
            <a:picLocks noChangeAspect="1"/>
          </p:cNvPicPr>
          <p:nvPr/>
        </p:nvPicPr>
        <p:blipFill>
          <a:blip r:embed="rId3"/>
          <a:stretch>
            <a:fillRect/>
          </a:stretch>
        </p:blipFill>
        <p:spPr>
          <a:xfrm>
            <a:off x="708660" y="5819140"/>
            <a:ext cx="137160" cy="137160"/>
          </a:xfrm>
          <a:prstGeom prst="rect">
            <a:avLst/>
          </a:prstGeom>
        </p:spPr>
      </p:pic>
      <p:sp>
        <p:nvSpPr>
          <p:cNvPr id="22" name="Text 17"/>
          <p:cNvSpPr txBox="1"/>
          <p:nvPr/>
        </p:nvSpPr>
        <p:spPr>
          <a:xfrm>
            <a:off x="1097280" y="5740527"/>
            <a:ext cx="4800600" cy="340106"/>
          </a:xfrm>
          <a:prstGeom prst="rect">
            <a:avLst/>
          </a:prstGeom>
          <a:noFill/>
          <a:ln/>
        </p:spPr>
        <p:txBody>
          <a:bodyPr wrap="square" lIns="0" tIns="0" rIns="0" bIns="0" rtlCol="0" anchor="t"/>
          <a:lstStyle/>
          <a:p>
            <a:pPr indent="0" marL="0">
              <a:lnSpc>
                <a:spcPct val="100000"/>
              </a:lnSpc>
              <a:buNone/>
            </a:pPr>
            <a:r>
              <a:rPr lang="en-US" sz="1900" dirty="0">
                <a:solidFill>
                  <a:schemeClr val="tx1"/>
                </a:solidFill>
              </a:rPr>
              <a:t>Jede Zahl mit Belegen</a:t>
            </a:r>
            <a:endParaRPr lang="en-US" sz="1900" dirty="0"/>
          </a:p>
        </p:txBody>
      </p:sp>
      <p:sp>
        <p:nvSpPr>
          <p:cNvPr id="23" name="Bildschirmfoto Rahmen"/>
          <p:cNvSpPr/>
          <p:nvPr/>
        </p:nvSpPr>
        <p:spPr>
          <a:xfrm>
            <a:off x="6355080" y="881439"/>
            <a:ext cx="5196535" cy="4866522"/>
          </a:xfrm>
          <a:prstGeom prst="roundRect">
            <a:avLst>
              <a:gd name="adj" fmla="val 3382"/>
            </a:avLst>
          </a:prstGeom>
          <a:solidFill>
            <a:schemeClr val="bg2"/>
          </a:solidFill>
          <a:ln w="9525">
            <a:solidFill>
              <a:schemeClr val="accent2"/>
            </a:solidFill>
            <a:prstDash val="solid"/>
          </a:ln>
          <a:effectLst>
            <a:outerShdw sx="100000" sy="100000" kx="0" ky="0" algn="bl" rotWithShape="0" blurRad="127000" dist="38100" dir="5400000">
              <a:srgbClr val="000000">
                <a:alpha val="14000"/>
              </a:srgbClr>
            </a:outerShdw>
          </a:effectLst>
        </p:spPr>
      </p:sp>
      <p:pic>
        <p:nvPicPr>
          <p:cNvPr id="24" name="Bildschirmfoto" descr="Bildschirmfoto aus HeyButler: architektur-baugenehmigung">    </p:cNvPr>
          <p:cNvPicPr>
            <a:picLocks noChangeAspect="1"/>
          </p:cNvPicPr>
          <p:nvPr/>
        </p:nvPicPr>
        <p:blipFill>
          <a:blip r:embed="rId4"/>
          <a:stretch>
            <a:fillRect/>
          </a:stretch>
        </p:blipFill>
        <p:spPr>
          <a:xfrm>
            <a:off x="6446520" y="972879"/>
            <a:ext cx="5013655" cy="4683642"/>
          </a:xfrm>
          <a:prstGeom prst="rect">
            <a:avLst/>
          </a:prstGeom>
        </p:spPr>
      </p:pic>
      <p:pic>
        <p:nvPicPr>
          <p:cNvPr id="25" name="Image 4" descr="C:\Users\stella\AppData\Local\Temp\claude\C--Users-stella-Desktop-erledigt\43329c91-2f5f-4919-bcab-c0957ad438dc\scratchpad\decks\brand\butler-96.png">    </p:cNvPr>
          <p:cNvPicPr>
            <a:picLocks noChangeAspect="1"/>
          </p:cNvPicPr>
          <p:nvPr/>
        </p:nvPicPr>
        <p:blipFill>
          <a:blip r:embed="rId5"/>
          <a:stretch>
            <a:fillRect/>
          </a:stretch>
        </p:blipFill>
        <p:spPr>
          <a:xfrm>
            <a:off x="640080" y="6358573"/>
            <a:ext cx="174625" cy="174625"/>
          </a:xfrm>
          <a:prstGeom prst="rect">
            <a:avLst/>
          </a:prstGeom>
        </p:spPr>
      </p:pic>
      <p:sp>
        <p:nvSpPr>
          <p:cNvPr id="26" name="Text 19"/>
          <p:cNvSpPr txBox="1"/>
          <p:nvPr/>
        </p:nvSpPr>
        <p:spPr>
          <a:xfrm>
            <a:off x="887857" y="6355080"/>
            <a:ext cx="3657600" cy="181610"/>
          </a:xfrm>
          <a:prstGeom prst="rect">
            <a:avLst/>
          </a:prstGeom>
          <a:noFill/>
          <a:ln/>
        </p:spPr>
        <p:txBody>
          <a:bodyPr wrap="square" lIns="0" tIns="0" rIns="0" bIns="0" rtlCol="0" anchor="ctr"/>
          <a:lstStyle/>
          <a:p>
            <a:pPr indent="0" marL="0">
              <a:lnSpc>
                <a:spcPct val="100000"/>
              </a:lnSpc>
              <a:buNone/>
            </a:pPr>
            <a:r>
              <a:rPr lang="en-US" sz="1100" dirty="0">
                <a:solidFill>
                  <a:schemeClr val="tx1"/>
                </a:solidFill>
              </a:rPr>
              <a:t>Hey</a:t>
            </a:r>
            <a:pPr indent="0" marL="0">
              <a:lnSpc>
                <a:spcPct val="100000"/>
              </a:lnSpc>
              <a:buNone/>
            </a:pPr>
            <a:r>
              <a:rPr lang="en-US" sz="1100" b="1" dirty="0">
                <a:solidFill>
                  <a:schemeClr val="tx1"/>
                </a:solidFill>
              </a:rPr>
              <a:t>Butler</a:t>
            </a:r>
            <a:endParaRPr lang="en-US" sz="1100" dirty="0"/>
          </a:p>
        </p:txBody>
      </p:sp>
      <p:sp>
        <p:nvSpPr>
          <p:cNvPr id="27" name="Text 20"/>
          <p:cNvSpPr txBox="1"/>
          <p:nvPr/>
        </p:nvSpPr>
        <p:spPr>
          <a:xfrm>
            <a:off x="1874520" y="6355080"/>
            <a:ext cx="6400800" cy="182880"/>
          </a:xfrm>
          <a:prstGeom prst="rect">
            <a:avLst/>
          </a:prstGeom>
          <a:noFill/>
          <a:ln/>
        </p:spPr>
        <p:txBody>
          <a:bodyPr wrap="square" lIns="0" tIns="0" rIns="0" bIns="0" rtlCol="0" anchor="ctr"/>
          <a:lstStyle/>
          <a:p>
            <a:pPr indent="0" marL="0">
              <a:lnSpc>
                <a:spcPct val="100000"/>
              </a:lnSpc>
              <a:buNone/>
            </a:pPr>
            <a:r>
              <a:rPr lang="en-US" sz="1000" dirty="0">
                <a:solidFill>
                  <a:schemeClr val="accent5"/>
                </a:solidFill>
              </a:rPr>
              <a:t>HeyButler im Alltag</a:t>
            </a:r>
            <a:endParaRPr lang="en-US" sz="1000" dirty="0"/>
          </a:p>
        </p:txBody>
      </p:sp>
      <p:sp>
        <p:nvSpPr>
          <p:cNvPr id="28" name="Text 21"/>
          <p:cNvSpPr txBox="1"/>
          <p:nvPr/>
        </p:nvSpPr>
        <p:spPr>
          <a:xfrm>
            <a:off x="10637215" y="6355080"/>
            <a:ext cx="914400" cy="182880"/>
          </a:xfrm>
          <a:prstGeom prst="rect">
            <a:avLst/>
          </a:prstGeom>
          <a:noFill/>
          <a:ln/>
        </p:spPr>
        <p:txBody>
          <a:bodyPr wrap="square" lIns="0" tIns="0" rIns="0" bIns="0" rtlCol="0" anchor="ctr"/>
          <a:lstStyle/>
          <a:p>
            <a:pPr algn="r" indent="0" marL="0">
              <a:lnSpc>
                <a:spcPct val="100000"/>
              </a:lnSpc>
              <a:buNone/>
            </a:pPr>
            <a:r>
              <a:rPr lang="en-US" sz="1000" dirty="0">
                <a:solidFill>
                  <a:schemeClr val="accent5"/>
                </a:solidFill>
              </a:rPr>
              <a:t>27</a:t>
            </a:r>
            <a:endParaRPr lang="en-US" sz="1000"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spTree>
      <p:nvGrpSpPr>
        <p:cNvPr id="1" name=""/>
        <p:cNvGrpSpPr/>
        <p:nvPr/>
      </p:nvGrpSpPr>
      <p:grpSpPr>
        <a:xfrm>
          <a:off x="0" y="0"/>
          <a:ext cx="0" cy="0"/>
          <a:chOff x="0" y="0"/>
          <a:chExt cx="0" cy="0"/>
        </a:xfrm>
      </p:grpSpPr>
      <p:sp>
        <p:nvSpPr>
          <p:cNvPr id="2" name="Shape 0"/>
          <p:cNvSpPr/>
          <p:nvPr/>
        </p:nvSpPr>
        <p:spPr>
          <a:xfrm>
            <a:off x="640080" y="548640"/>
            <a:ext cx="1600200" cy="292608"/>
          </a:xfrm>
          <a:prstGeom prst="roundRect">
            <a:avLst>
              <a:gd name="adj" fmla="val 50000"/>
            </a:avLst>
          </a:prstGeom>
          <a:solidFill>
            <a:schemeClr val="accent1"/>
          </a:solidFill>
          <a:ln/>
        </p:spPr>
      </p:sp>
      <p:sp>
        <p:nvSpPr>
          <p:cNvPr id="3" name="Text 1"/>
          <p:cNvSpPr txBox="1"/>
          <p:nvPr/>
        </p:nvSpPr>
        <p:spPr>
          <a:xfrm>
            <a:off x="640080" y="548640"/>
            <a:ext cx="1600200" cy="292608"/>
          </a:xfrm>
          <a:prstGeom prst="rect">
            <a:avLst/>
          </a:prstGeom>
          <a:noFill/>
          <a:ln/>
        </p:spPr>
        <p:txBody>
          <a:bodyPr wrap="square" lIns="0" tIns="0" rIns="0" bIns="0" rtlCol="0" anchor="ctr"/>
          <a:lstStyle/>
          <a:p>
            <a:pPr algn="ctr" indent="0" marL="0">
              <a:lnSpc>
                <a:spcPct val="100000"/>
              </a:lnSpc>
              <a:buNone/>
            </a:pPr>
            <a:r>
              <a:rPr lang="en-US" sz="1100" b="1" spc="100" kern="0" dirty="0">
                <a:solidFill>
                  <a:schemeClr val="tx1"/>
                </a:solidFill>
              </a:rPr>
              <a:t>BAU &amp; HANDWERK</a:t>
            </a:r>
            <a:endParaRPr lang="en-US" sz="1100" dirty="0"/>
          </a:p>
        </p:txBody>
      </p:sp>
      <p:sp>
        <p:nvSpPr>
          <p:cNvPr id="4" name="Text 2"/>
          <p:cNvSpPr txBox="1"/>
          <p:nvPr/>
        </p:nvSpPr>
        <p:spPr>
          <a:xfrm>
            <a:off x="640080" y="1097280"/>
            <a:ext cx="5257800" cy="1051560"/>
          </a:xfrm>
          <a:prstGeom prst="rect">
            <a:avLst/>
          </a:prstGeom>
          <a:noFill/>
          <a:ln/>
        </p:spPr>
        <p:txBody>
          <a:bodyPr wrap="square" lIns="0" tIns="0" rIns="0" bIns="0" rtlCol="0" anchor="t"/>
          <a:lstStyle/>
          <a:p>
            <a:pPr indent="0" marL="0">
              <a:lnSpc>
                <a:spcPct val="95000"/>
              </a:lnSpc>
              <a:buNone/>
            </a:pPr>
            <a:r>
              <a:rPr lang="en-US" sz="3800" b="1" dirty="0">
                <a:solidFill>
                  <a:schemeClr val="tx1"/>
                </a:solidFill>
              </a:rPr>
              <a:t>Bürgschaften im Blick</a:t>
            </a:r>
            <a:endParaRPr lang="en-US" sz="3800" dirty="0"/>
          </a:p>
        </p:txBody>
      </p:sp>
      <p:sp>
        <p:nvSpPr>
          <p:cNvPr id="5" name="Text 3"/>
          <p:cNvSpPr txBox="1"/>
          <p:nvPr/>
        </p:nvSpPr>
        <p:spPr>
          <a:xfrm>
            <a:off x="640080" y="2068093"/>
            <a:ext cx="5257800" cy="256032"/>
          </a:xfrm>
          <a:prstGeom prst="rect">
            <a:avLst/>
          </a:prstGeom>
          <a:noFill/>
          <a:ln/>
        </p:spPr>
        <p:txBody>
          <a:bodyPr wrap="square" lIns="0" tIns="0" rIns="0" bIns="0" rtlCol="0" anchor="t"/>
          <a:lstStyle/>
          <a:p>
            <a:pPr indent="0" marL="0">
              <a:lnSpc>
                <a:spcPct val="100000"/>
              </a:lnSpc>
              <a:buNone/>
            </a:pPr>
            <a:r>
              <a:rPr lang="en-US" sz="1100" b="1" spc="100" kern="0" dirty="0">
                <a:solidFill>
                  <a:schemeClr val="accent5"/>
                </a:solidFill>
              </a:rPr>
              <a:t>DU SAGST</a:t>
            </a:r>
            <a:endParaRPr lang="en-US" sz="1100" dirty="0"/>
          </a:p>
        </p:txBody>
      </p:sp>
      <p:sp>
        <p:nvSpPr>
          <p:cNvPr id="6" name="Shape 4"/>
          <p:cNvSpPr/>
          <p:nvPr/>
        </p:nvSpPr>
        <p:spPr>
          <a:xfrm>
            <a:off x="640080" y="2397277"/>
            <a:ext cx="5257800" cy="1140460"/>
          </a:xfrm>
          <a:prstGeom prst="roundRect">
            <a:avLst>
              <a:gd name="adj" fmla="val 19243"/>
            </a:avLst>
          </a:prstGeom>
          <a:solidFill>
            <a:schemeClr val="tx1"/>
          </a:solidFill>
          <a:ln/>
        </p:spPr>
      </p:sp>
      <p:sp>
        <p:nvSpPr>
          <p:cNvPr id="7" name="Shape 5"/>
          <p:cNvSpPr/>
          <p:nvPr/>
        </p:nvSpPr>
        <p:spPr>
          <a:xfrm flipV="1">
            <a:off x="960120" y="3528593"/>
            <a:ext cx="292608" cy="237744"/>
          </a:xfrm>
          <a:prstGeom prst="rtTriangle">
            <a:avLst/>
          </a:prstGeom>
          <a:solidFill>
            <a:srgbClr val="16181D"/>
          </a:solidFill>
          <a:ln/>
        </p:spPr>
      </p:sp>
      <p:sp>
        <p:nvSpPr>
          <p:cNvPr id="8" name="Text 6"/>
          <p:cNvSpPr txBox="1"/>
          <p:nvPr/>
        </p:nvSpPr>
        <p:spPr>
          <a:xfrm>
            <a:off x="896112" y="2397277"/>
            <a:ext cx="4745736" cy="1140460"/>
          </a:xfrm>
          <a:prstGeom prst="rect">
            <a:avLst/>
          </a:prstGeom>
          <a:noFill/>
          <a:ln/>
        </p:spPr>
        <p:txBody>
          <a:bodyPr wrap="square" lIns="0" tIns="0" rIns="0" bIns="0" rtlCol="0" anchor="ctr"/>
          <a:lstStyle/>
          <a:p>
            <a:pPr indent="0" marL="0">
              <a:lnSpc>
                <a:spcPct val="100000"/>
              </a:lnSpc>
              <a:buNone/>
            </a:pPr>
            <a:r>
              <a:rPr lang="en-US" sz="2500" b="1" dirty="0">
                <a:solidFill>
                  <a:schemeClr val="bg1"/>
                </a:solidFill>
              </a:rPr>
              <a:t>„Welche Bürgschaften laufen bald ab?“</a:t>
            </a:r>
            <a:endParaRPr lang="en-US" sz="2500" dirty="0"/>
          </a:p>
        </p:txBody>
      </p:sp>
      <p:sp>
        <p:nvSpPr>
          <p:cNvPr id="9" name="Text 7"/>
          <p:cNvSpPr txBox="1"/>
          <p:nvPr/>
        </p:nvSpPr>
        <p:spPr>
          <a:xfrm>
            <a:off x="640080" y="3912641"/>
            <a:ext cx="5257800" cy="256032"/>
          </a:xfrm>
          <a:prstGeom prst="rect">
            <a:avLst/>
          </a:prstGeom>
          <a:noFill/>
          <a:ln/>
        </p:spPr>
        <p:txBody>
          <a:bodyPr wrap="square" lIns="0" tIns="0" rIns="0" bIns="0" rtlCol="0" anchor="t"/>
          <a:lstStyle/>
          <a:p>
            <a:pPr indent="0" marL="0">
              <a:lnSpc>
                <a:spcPct val="100000"/>
              </a:lnSpc>
              <a:buNone/>
            </a:pPr>
            <a:r>
              <a:rPr lang="en-US" sz="1100" b="1" spc="100" kern="0" dirty="0">
                <a:solidFill>
                  <a:schemeClr val="accent5"/>
                </a:solidFill>
              </a:rPr>
              <a:t>DER BUTLER</a:t>
            </a:r>
            <a:endParaRPr lang="en-US" sz="1100" dirty="0"/>
          </a:p>
        </p:txBody>
      </p:sp>
      <p:sp>
        <p:nvSpPr>
          <p:cNvPr id="10" name="Shape 8"/>
          <p:cNvSpPr/>
          <p:nvPr/>
        </p:nvSpPr>
        <p:spPr>
          <a:xfrm>
            <a:off x="640080" y="4303928"/>
            <a:ext cx="274320" cy="274320"/>
          </a:xfrm>
          <a:prstGeom prst="ellipse">
            <a:avLst/>
          </a:prstGeom>
          <a:solidFill>
            <a:schemeClr val="accent1"/>
          </a:solidFill>
          <a:ln/>
        </p:spPr>
      </p:sp>
      <p:pic>
        <p:nvPicPr>
          <p:cNvPr id="11" name="Image 0" descr="C:\Users\stella\AppData\Local\Temp\claude\C--Users-stella-Desktop-erledigt\43329c91-2f5f-4919-bcab-c0957ad438dc\scratchpad\decks\icons\check-ink.png">    </p:cNvPr>
          <p:cNvPicPr>
            <a:picLocks noChangeAspect="1"/>
          </p:cNvPicPr>
          <p:nvPr/>
        </p:nvPicPr>
        <p:blipFill>
          <a:blip r:embed="rId1"/>
          <a:stretch>
            <a:fillRect/>
          </a:stretch>
        </p:blipFill>
        <p:spPr>
          <a:xfrm>
            <a:off x="708660" y="4372508"/>
            <a:ext cx="137160" cy="137160"/>
          </a:xfrm>
          <a:prstGeom prst="rect">
            <a:avLst/>
          </a:prstGeom>
        </p:spPr>
      </p:pic>
      <p:sp>
        <p:nvSpPr>
          <p:cNvPr id="12" name="Text 9"/>
          <p:cNvSpPr txBox="1"/>
          <p:nvPr/>
        </p:nvSpPr>
        <p:spPr>
          <a:xfrm>
            <a:off x="1097280" y="4278401"/>
            <a:ext cx="4800600" cy="371094"/>
          </a:xfrm>
          <a:prstGeom prst="rect">
            <a:avLst/>
          </a:prstGeom>
          <a:noFill/>
          <a:ln/>
        </p:spPr>
        <p:txBody>
          <a:bodyPr wrap="square" lIns="0" tIns="0" rIns="0" bIns="0" rtlCol="0" anchor="t"/>
          <a:lstStyle/>
          <a:p>
            <a:pPr indent="0" marL="0">
              <a:lnSpc>
                <a:spcPct val="100000"/>
              </a:lnSpc>
              <a:buNone/>
            </a:pPr>
            <a:r>
              <a:rPr lang="en-US" sz="2100" dirty="0">
                <a:solidFill>
                  <a:schemeClr val="tx1"/>
                </a:solidFill>
              </a:rPr>
              <a:t>Liste mit Betrag, Projekt, Ablauf</a:t>
            </a:r>
            <a:endParaRPr lang="en-US" sz="2100" dirty="0"/>
          </a:p>
        </p:txBody>
      </p:sp>
      <p:sp>
        <p:nvSpPr>
          <p:cNvPr id="13" name="Shape 10"/>
          <p:cNvSpPr/>
          <p:nvPr/>
        </p:nvSpPr>
        <p:spPr>
          <a:xfrm>
            <a:off x="640080" y="4830470"/>
            <a:ext cx="274320" cy="274320"/>
          </a:xfrm>
          <a:prstGeom prst="ellipse">
            <a:avLst/>
          </a:prstGeom>
          <a:solidFill>
            <a:schemeClr val="accent1"/>
          </a:solidFill>
          <a:ln/>
        </p:spPr>
      </p:sp>
      <p:pic>
        <p:nvPicPr>
          <p:cNvPr id="14" name="Image 1" descr="C:\Users\stella\AppData\Local\Temp\claude\C--Users-stella-Desktop-erledigt\43329c91-2f5f-4919-bcab-c0957ad438dc\scratchpad\decks\icons\check-ink.png">    </p:cNvPr>
          <p:cNvPicPr>
            <a:picLocks noChangeAspect="1"/>
          </p:cNvPicPr>
          <p:nvPr/>
        </p:nvPicPr>
        <p:blipFill>
          <a:blip r:embed="rId2"/>
          <a:stretch>
            <a:fillRect/>
          </a:stretch>
        </p:blipFill>
        <p:spPr>
          <a:xfrm>
            <a:off x="708660" y="4899050"/>
            <a:ext cx="137160" cy="137160"/>
          </a:xfrm>
          <a:prstGeom prst="rect">
            <a:avLst/>
          </a:prstGeom>
        </p:spPr>
      </p:pic>
      <p:sp>
        <p:nvSpPr>
          <p:cNvPr id="15" name="Text 11"/>
          <p:cNvSpPr txBox="1"/>
          <p:nvPr/>
        </p:nvSpPr>
        <p:spPr>
          <a:xfrm>
            <a:off x="1097280" y="4804943"/>
            <a:ext cx="4800600" cy="371094"/>
          </a:xfrm>
          <a:prstGeom prst="rect">
            <a:avLst/>
          </a:prstGeom>
          <a:noFill/>
          <a:ln/>
        </p:spPr>
        <p:txBody>
          <a:bodyPr wrap="square" lIns="0" tIns="0" rIns="0" bIns="0" rtlCol="0" anchor="t"/>
          <a:lstStyle/>
          <a:p>
            <a:pPr indent="0" marL="0">
              <a:lnSpc>
                <a:spcPct val="100000"/>
              </a:lnSpc>
              <a:buNone/>
            </a:pPr>
            <a:r>
              <a:rPr lang="en-US" sz="2100" dirty="0">
                <a:solidFill>
                  <a:schemeClr val="tx1"/>
                </a:solidFill>
              </a:rPr>
              <a:t>Erinnert vor Ablauf</a:t>
            </a:r>
            <a:endParaRPr lang="en-US" sz="2100" dirty="0"/>
          </a:p>
        </p:txBody>
      </p:sp>
      <p:sp>
        <p:nvSpPr>
          <p:cNvPr id="16" name="Shape 12"/>
          <p:cNvSpPr/>
          <p:nvPr/>
        </p:nvSpPr>
        <p:spPr>
          <a:xfrm>
            <a:off x="640080" y="5357012"/>
            <a:ext cx="274320" cy="274320"/>
          </a:xfrm>
          <a:prstGeom prst="ellipse">
            <a:avLst/>
          </a:prstGeom>
          <a:solidFill>
            <a:schemeClr val="accent1"/>
          </a:solidFill>
          <a:ln/>
        </p:spPr>
      </p:sp>
      <p:pic>
        <p:nvPicPr>
          <p:cNvPr id="17" name="Image 2" descr="C:\Users\stella\AppData\Local\Temp\claude\C--Users-stella-Desktop-erledigt\43329c91-2f5f-4919-bcab-c0957ad438dc\scratchpad\decks\icons\check-ink.png">    </p:cNvPr>
          <p:cNvPicPr>
            <a:picLocks noChangeAspect="1"/>
          </p:cNvPicPr>
          <p:nvPr/>
        </p:nvPicPr>
        <p:blipFill>
          <a:blip r:embed="rId3"/>
          <a:stretch>
            <a:fillRect/>
          </a:stretch>
        </p:blipFill>
        <p:spPr>
          <a:xfrm>
            <a:off x="708660" y="5425592"/>
            <a:ext cx="137160" cy="137160"/>
          </a:xfrm>
          <a:prstGeom prst="rect">
            <a:avLst/>
          </a:prstGeom>
        </p:spPr>
      </p:pic>
      <p:sp>
        <p:nvSpPr>
          <p:cNvPr id="18" name="Text 13"/>
          <p:cNvSpPr txBox="1"/>
          <p:nvPr/>
        </p:nvSpPr>
        <p:spPr>
          <a:xfrm>
            <a:off x="1097280" y="5331485"/>
            <a:ext cx="4800600" cy="696468"/>
          </a:xfrm>
          <a:prstGeom prst="rect">
            <a:avLst/>
          </a:prstGeom>
          <a:noFill/>
          <a:ln/>
        </p:spPr>
        <p:txBody>
          <a:bodyPr wrap="square" lIns="0" tIns="0" rIns="0" bIns="0" rtlCol="0" anchor="t"/>
          <a:lstStyle/>
          <a:p>
            <a:pPr indent="0" marL="0">
              <a:lnSpc>
                <a:spcPct val="100000"/>
              </a:lnSpc>
              <a:buNone/>
            </a:pPr>
            <a:r>
              <a:rPr lang="en-US" sz="2100" dirty="0">
                <a:solidFill>
                  <a:schemeClr val="tx1"/>
                </a:solidFill>
              </a:rPr>
              <a:t>Entwurf: Rückgabe oder Verlängerung anfragen</a:t>
            </a:r>
            <a:endParaRPr lang="en-US" sz="2100" dirty="0"/>
          </a:p>
        </p:txBody>
      </p:sp>
      <p:sp>
        <p:nvSpPr>
          <p:cNvPr id="19" name="Bildschirmfoto Rahmen"/>
          <p:cNvSpPr/>
          <p:nvPr/>
        </p:nvSpPr>
        <p:spPr>
          <a:xfrm>
            <a:off x="6355080" y="1427106"/>
            <a:ext cx="5196535" cy="3775188"/>
          </a:xfrm>
          <a:prstGeom prst="roundRect">
            <a:avLst>
              <a:gd name="adj" fmla="val 4360"/>
            </a:avLst>
          </a:prstGeom>
          <a:solidFill>
            <a:schemeClr val="bg2"/>
          </a:solidFill>
          <a:ln w="9525">
            <a:solidFill>
              <a:schemeClr val="accent2"/>
            </a:solidFill>
            <a:prstDash val="solid"/>
          </a:ln>
          <a:effectLst>
            <a:outerShdw sx="100000" sy="100000" kx="0" ky="0" algn="bl" rotWithShape="0" blurRad="127000" dist="38100" dir="5400000">
              <a:srgbClr val="000000">
                <a:alpha val="14000"/>
              </a:srgbClr>
            </a:outerShdw>
          </a:effectLst>
        </p:spPr>
      </p:sp>
      <p:pic>
        <p:nvPicPr>
          <p:cNvPr id="20" name="Bildschirmfoto" descr="Bildschirmfoto aus HeyButler: bau-ablage">    </p:cNvPr>
          <p:cNvPicPr>
            <a:picLocks noChangeAspect="1"/>
          </p:cNvPicPr>
          <p:nvPr/>
        </p:nvPicPr>
        <p:blipFill>
          <a:blip r:embed="rId4"/>
          <a:stretch>
            <a:fillRect/>
          </a:stretch>
        </p:blipFill>
        <p:spPr>
          <a:xfrm>
            <a:off x="6446520" y="1518546"/>
            <a:ext cx="5013655" cy="3592308"/>
          </a:xfrm>
          <a:prstGeom prst="rect">
            <a:avLst/>
          </a:prstGeom>
        </p:spPr>
      </p:pic>
      <p:pic>
        <p:nvPicPr>
          <p:cNvPr id="21" name="Image 4" descr="C:\Users\stella\AppData\Local\Temp\claude\C--Users-stella-Desktop-erledigt\43329c91-2f5f-4919-bcab-c0957ad438dc\scratchpad\decks\brand\butler-96.png">    </p:cNvPr>
          <p:cNvPicPr>
            <a:picLocks noChangeAspect="1"/>
          </p:cNvPicPr>
          <p:nvPr/>
        </p:nvPicPr>
        <p:blipFill>
          <a:blip r:embed="rId5"/>
          <a:stretch>
            <a:fillRect/>
          </a:stretch>
        </p:blipFill>
        <p:spPr>
          <a:xfrm>
            <a:off x="640080" y="6358573"/>
            <a:ext cx="174625" cy="174625"/>
          </a:xfrm>
          <a:prstGeom prst="rect">
            <a:avLst/>
          </a:prstGeom>
        </p:spPr>
      </p:pic>
      <p:sp>
        <p:nvSpPr>
          <p:cNvPr id="22" name="Text 15"/>
          <p:cNvSpPr txBox="1"/>
          <p:nvPr/>
        </p:nvSpPr>
        <p:spPr>
          <a:xfrm>
            <a:off x="887857" y="6355080"/>
            <a:ext cx="3657600" cy="181610"/>
          </a:xfrm>
          <a:prstGeom prst="rect">
            <a:avLst/>
          </a:prstGeom>
          <a:noFill/>
          <a:ln/>
        </p:spPr>
        <p:txBody>
          <a:bodyPr wrap="square" lIns="0" tIns="0" rIns="0" bIns="0" rtlCol="0" anchor="ctr"/>
          <a:lstStyle/>
          <a:p>
            <a:pPr indent="0" marL="0">
              <a:lnSpc>
                <a:spcPct val="100000"/>
              </a:lnSpc>
              <a:buNone/>
            </a:pPr>
            <a:r>
              <a:rPr lang="en-US" sz="1100" dirty="0">
                <a:solidFill>
                  <a:schemeClr val="tx1"/>
                </a:solidFill>
              </a:rPr>
              <a:t>Hey</a:t>
            </a:r>
            <a:pPr indent="0" marL="0">
              <a:lnSpc>
                <a:spcPct val="100000"/>
              </a:lnSpc>
              <a:buNone/>
            </a:pPr>
            <a:r>
              <a:rPr lang="en-US" sz="1100" b="1" dirty="0">
                <a:solidFill>
                  <a:schemeClr val="tx1"/>
                </a:solidFill>
              </a:rPr>
              <a:t>Butler</a:t>
            </a:r>
            <a:endParaRPr lang="en-US" sz="1100" dirty="0"/>
          </a:p>
        </p:txBody>
      </p:sp>
      <p:sp>
        <p:nvSpPr>
          <p:cNvPr id="23" name="Text 16"/>
          <p:cNvSpPr txBox="1"/>
          <p:nvPr/>
        </p:nvSpPr>
        <p:spPr>
          <a:xfrm>
            <a:off x="1874520" y="6355080"/>
            <a:ext cx="6400800" cy="182880"/>
          </a:xfrm>
          <a:prstGeom prst="rect">
            <a:avLst/>
          </a:prstGeom>
          <a:noFill/>
          <a:ln/>
        </p:spPr>
        <p:txBody>
          <a:bodyPr wrap="square" lIns="0" tIns="0" rIns="0" bIns="0" rtlCol="0" anchor="ctr"/>
          <a:lstStyle/>
          <a:p>
            <a:pPr indent="0" marL="0">
              <a:lnSpc>
                <a:spcPct val="100000"/>
              </a:lnSpc>
              <a:buNone/>
            </a:pPr>
            <a:r>
              <a:rPr lang="en-US" sz="1000" dirty="0">
                <a:solidFill>
                  <a:schemeClr val="accent5"/>
                </a:solidFill>
              </a:rPr>
              <a:t>HeyButler im Alltag</a:t>
            </a:r>
            <a:endParaRPr lang="en-US" sz="1000" dirty="0"/>
          </a:p>
        </p:txBody>
      </p:sp>
      <p:sp>
        <p:nvSpPr>
          <p:cNvPr id="24" name="Text 17"/>
          <p:cNvSpPr txBox="1"/>
          <p:nvPr/>
        </p:nvSpPr>
        <p:spPr>
          <a:xfrm>
            <a:off x="10637215" y="6355080"/>
            <a:ext cx="914400" cy="182880"/>
          </a:xfrm>
          <a:prstGeom prst="rect">
            <a:avLst/>
          </a:prstGeom>
          <a:noFill/>
          <a:ln/>
        </p:spPr>
        <p:txBody>
          <a:bodyPr wrap="square" lIns="0" tIns="0" rIns="0" bIns="0" rtlCol="0" anchor="ctr"/>
          <a:lstStyle/>
          <a:p>
            <a:pPr algn="r" indent="0" marL="0">
              <a:lnSpc>
                <a:spcPct val="100000"/>
              </a:lnSpc>
              <a:buNone/>
            </a:pPr>
            <a:r>
              <a:rPr lang="en-US" sz="1000" dirty="0">
                <a:solidFill>
                  <a:schemeClr val="accent5"/>
                </a:solidFill>
              </a:rPr>
              <a:t>28</a:t>
            </a:r>
            <a:endParaRPr lang="en-US" sz="1000"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spTree>
      <p:nvGrpSpPr>
        <p:cNvPr id="1" name=""/>
        <p:cNvGrpSpPr/>
        <p:nvPr/>
      </p:nvGrpSpPr>
      <p:grpSpPr>
        <a:xfrm>
          <a:off x="0" y="0"/>
          <a:ext cx="0" cy="0"/>
          <a:chOff x="0" y="0"/>
          <a:chExt cx="0" cy="0"/>
        </a:xfrm>
      </p:grpSpPr>
      <p:sp>
        <p:nvSpPr>
          <p:cNvPr id="2" name="Shape 0"/>
          <p:cNvSpPr/>
          <p:nvPr/>
        </p:nvSpPr>
        <p:spPr>
          <a:xfrm>
            <a:off x="640080" y="548640"/>
            <a:ext cx="1600200" cy="292608"/>
          </a:xfrm>
          <a:prstGeom prst="roundRect">
            <a:avLst>
              <a:gd name="adj" fmla="val 50000"/>
            </a:avLst>
          </a:prstGeom>
          <a:solidFill>
            <a:schemeClr val="accent1"/>
          </a:solidFill>
          <a:ln/>
        </p:spPr>
      </p:sp>
      <p:sp>
        <p:nvSpPr>
          <p:cNvPr id="3" name="Text 1"/>
          <p:cNvSpPr txBox="1"/>
          <p:nvPr/>
        </p:nvSpPr>
        <p:spPr>
          <a:xfrm>
            <a:off x="640080" y="548640"/>
            <a:ext cx="1600200" cy="292608"/>
          </a:xfrm>
          <a:prstGeom prst="rect">
            <a:avLst/>
          </a:prstGeom>
          <a:noFill/>
          <a:ln/>
        </p:spPr>
        <p:txBody>
          <a:bodyPr wrap="square" lIns="0" tIns="0" rIns="0" bIns="0" rtlCol="0" anchor="ctr"/>
          <a:lstStyle/>
          <a:p>
            <a:pPr algn="ctr" indent="0" marL="0">
              <a:lnSpc>
                <a:spcPct val="100000"/>
              </a:lnSpc>
              <a:buNone/>
            </a:pPr>
            <a:r>
              <a:rPr lang="en-US" sz="1100" b="1" spc="100" kern="0" dirty="0">
                <a:solidFill>
                  <a:schemeClr val="tx1"/>
                </a:solidFill>
              </a:rPr>
              <a:t>BAU &amp; HANDWERK</a:t>
            </a:r>
            <a:endParaRPr lang="en-US" sz="1100" dirty="0"/>
          </a:p>
        </p:txBody>
      </p:sp>
      <p:sp>
        <p:nvSpPr>
          <p:cNvPr id="4" name="Shape 2"/>
          <p:cNvSpPr/>
          <p:nvPr/>
        </p:nvSpPr>
        <p:spPr>
          <a:xfrm>
            <a:off x="2350008" y="548640"/>
            <a:ext cx="1513332" cy="292608"/>
          </a:xfrm>
          <a:prstGeom prst="roundRect">
            <a:avLst>
              <a:gd name="adj" fmla="val 50000"/>
            </a:avLst>
          </a:prstGeom>
          <a:solidFill>
            <a:schemeClr val="accent1"/>
          </a:solidFill>
          <a:ln/>
        </p:spPr>
      </p:sp>
      <p:sp>
        <p:nvSpPr>
          <p:cNvPr id="5" name="Text 3"/>
          <p:cNvSpPr txBox="1"/>
          <p:nvPr/>
        </p:nvSpPr>
        <p:spPr>
          <a:xfrm>
            <a:off x="2350008" y="548640"/>
            <a:ext cx="1513332" cy="292608"/>
          </a:xfrm>
          <a:prstGeom prst="rect">
            <a:avLst/>
          </a:prstGeom>
          <a:noFill/>
          <a:ln/>
        </p:spPr>
        <p:txBody>
          <a:bodyPr wrap="square" lIns="0" tIns="0" rIns="0" bIns="0" rtlCol="0" anchor="ctr"/>
          <a:lstStyle/>
          <a:p>
            <a:pPr algn="ctr" indent="0" marL="0">
              <a:lnSpc>
                <a:spcPct val="100000"/>
              </a:lnSpc>
              <a:buNone/>
            </a:pPr>
            <a:r>
              <a:rPr lang="en-US" sz="1100" b="1" spc="100" kern="0" dirty="0">
                <a:solidFill>
                  <a:schemeClr val="tx1"/>
                </a:solidFill>
              </a:rPr>
              <a:t>ELEKTRO &amp; SHK</a:t>
            </a:r>
            <a:endParaRPr lang="en-US" sz="1100" dirty="0"/>
          </a:p>
        </p:txBody>
      </p:sp>
      <p:sp>
        <p:nvSpPr>
          <p:cNvPr id="6" name="Text 4"/>
          <p:cNvSpPr txBox="1"/>
          <p:nvPr/>
        </p:nvSpPr>
        <p:spPr>
          <a:xfrm>
            <a:off x="640080" y="1097280"/>
            <a:ext cx="5257800" cy="1051560"/>
          </a:xfrm>
          <a:prstGeom prst="rect">
            <a:avLst/>
          </a:prstGeom>
          <a:noFill/>
          <a:ln/>
        </p:spPr>
        <p:txBody>
          <a:bodyPr wrap="square" lIns="0" tIns="0" rIns="0" bIns="0" rtlCol="0" anchor="t"/>
          <a:lstStyle/>
          <a:p>
            <a:pPr indent="0" marL="0">
              <a:lnSpc>
                <a:spcPct val="95000"/>
              </a:lnSpc>
              <a:buNone/>
            </a:pPr>
            <a:r>
              <a:rPr lang="en-US" sz="3500" b="1" dirty="0">
                <a:solidFill>
                  <a:schemeClr val="tx1"/>
                </a:solidFill>
              </a:rPr>
              <a:t>Freistellung des Nachunternehmers</a:t>
            </a:r>
            <a:endParaRPr lang="en-US" sz="3500" dirty="0"/>
          </a:p>
        </p:txBody>
      </p:sp>
      <p:sp>
        <p:nvSpPr>
          <p:cNvPr id="7" name="Text 5"/>
          <p:cNvSpPr txBox="1"/>
          <p:nvPr/>
        </p:nvSpPr>
        <p:spPr>
          <a:xfrm>
            <a:off x="640080" y="2539111"/>
            <a:ext cx="5257800" cy="256032"/>
          </a:xfrm>
          <a:prstGeom prst="rect">
            <a:avLst/>
          </a:prstGeom>
          <a:noFill/>
          <a:ln/>
        </p:spPr>
        <p:txBody>
          <a:bodyPr wrap="square" lIns="0" tIns="0" rIns="0" bIns="0" rtlCol="0" anchor="t"/>
          <a:lstStyle/>
          <a:p>
            <a:pPr indent="0" marL="0">
              <a:lnSpc>
                <a:spcPct val="100000"/>
              </a:lnSpc>
              <a:buNone/>
            </a:pPr>
            <a:r>
              <a:rPr lang="en-US" sz="1100" b="1" spc="100" kern="0" dirty="0">
                <a:solidFill>
                  <a:schemeClr val="accent5"/>
                </a:solidFill>
              </a:rPr>
              <a:t>DU SAGST</a:t>
            </a:r>
            <a:endParaRPr lang="en-US" sz="1100" dirty="0"/>
          </a:p>
        </p:txBody>
      </p:sp>
      <p:sp>
        <p:nvSpPr>
          <p:cNvPr id="8" name="Shape 6"/>
          <p:cNvSpPr/>
          <p:nvPr/>
        </p:nvSpPr>
        <p:spPr>
          <a:xfrm>
            <a:off x="640080" y="2868295"/>
            <a:ext cx="5257800" cy="1140460"/>
          </a:xfrm>
          <a:prstGeom prst="roundRect">
            <a:avLst>
              <a:gd name="adj" fmla="val 19243"/>
            </a:avLst>
          </a:prstGeom>
          <a:solidFill>
            <a:schemeClr val="tx1"/>
          </a:solidFill>
          <a:ln/>
        </p:spPr>
      </p:sp>
      <p:sp>
        <p:nvSpPr>
          <p:cNvPr id="9" name="Shape 7"/>
          <p:cNvSpPr/>
          <p:nvPr/>
        </p:nvSpPr>
        <p:spPr>
          <a:xfrm flipV="1">
            <a:off x="960120" y="3999611"/>
            <a:ext cx="292608" cy="237744"/>
          </a:xfrm>
          <a:prstGeom prst="rtTriangle">
            <a:avLst/>
          </a:prstGeom>
          <a:solidFill>
            <a:srgbClr val="16181D"/>
          </a:solidFill>
          <a:ln/>
        </p:spPr>
      </p:sp>
      <p:sp>
        <p:nvSpPr>
          <p:cNvPr id="10" name="Text 8"/>
          <p:cNvSpPr txBox="1"/>
          <p:nvPr/>
        </p:nvSpPr>
        <p:spPr>
          <a:xfrm>
            <a:off x="896112" y="2868295"/>
            <a:ext cx="4745736" cy="1140460"/>
          </a:xfrm>
          <a:prstGeom prst="rect">
            <a:avLst/>
          </a:prstGeom>
          <a:noFill/>
          <a:ln/>
        </p:spPr>
        <p:txBody>
          <a:bodyPr wrap="square" lIns="0" tIns="0" rIns="0" bIns="0" rtlCol="0" anchor="ctr"/>
          <a:lstStyle/>
          <a:p>
            <a:pPr indent="0" marL="0">
              <a:lnSpc>
                <a:spcPct val="100000"/>
              </a:lnSpc>
              <a:buNone/>
            </a:pPr>
            <a:r>
              <a:rPr lang="en-US" sz="2500" b="1" dirty="0">
                <a:solidFill>
                  <a:schemeClr val="bg1"/>
                </a:solidFill>
              </a:rPr>
              <a:t>„Ist die Freistellungs­bescheinigung von Müller Bau noch gültig?“</a:t>
            </a:r>
            <a:endParaRPr lang="en-US" sz="2500" dirty="0"/>
          </a:p>
        </p:txBody>
      </p:sp>
      <p:sp>
        <p:nvSpPr>
          <p:cNvPr id="11" name="Text 9"/>
          <p:cNvSpPr txBox="1"/>
          <p:nvPr/>
        </p:nvSpPr>
        <p:spPr>
          <a:xfrm>
            <a:off x="640080" y="4383659"/>
            <a:ext cx="5257800" cy="256032"/>
          </a:xfrm>
          <a:prstGeom prst="rect">
            <a:avLst/>
          </a:prstGeom>
          <a:noFill/>
          <a:ln/>
        </p:spPr>
        <p:txBody>
          <a:bodyPr wrap="square" lIns="0" tIns="0" rIns="0" bIns="0" rtlCol="0" anchor="t"/>
          <a:lstStyle/>
          <a:p>
            <a:pPr indent="0" marL="0">
              <a:lnSpc>
                <a:spcPct val="100000"/>
              </a:lnSpc>
              <a:buNone/>
            </a:pPr>
            <a:r>
              <a:rPr lang="en-US" sz="1100" b="1" spc="100" kern="0" dirty="0">
                <a:solidFill>
                  <a:schemeClr val="accent5"/>
                </a:solidFill>
              </a:rPr>
              <a:t>DER BUTLER</a:t>
            </a:r>
            <a:endParaRPr lang="en-US" sz="1100" dirty="0"/>
          </a:p>
        </p:txBody>
      </p:sp>
      <p:sp>
        <p:nvSpPr>
          <p:cNvPr id="12" name="Shape 10"/>
          <p:cNvSpPr/>
          <p:nvPr/>
        </p:nvSpPr>
        <p:spPr>
          <a:xfrm>
            <a:off x="640080" y="4759452"/>
            <a:ext cx="274320" cy="274320"/>
          </a:xfrm>
          <a:prstGeom prst="ellipse">
            <a:avLst/>
          </a:prstGeom>
          <a:solidFill>
            <a:schemeClr val="accent1"/>
          </a:solidFill>
          <a:ln/>
        </p:spPr>
      </p:sp>
      <p:pic>
        <p:nvPicPr>
          <p:cNvPr id="13" name="Image 0" descr="C:\Users\stella\AppData\Local\Temp\claude\C--Users-stella-Desktop-erledigt\43329c91-2f5f-4919-bcab-c0957ad438dc\scratchpad\decks\icons\check-ink.png">    </p:cNvPr>
          <p:cNvPicPr>
            <a:picLocks noChangeAspect="1"/>
          </p:cNvPicPr>
          <p:nvPr/>
        </p:nvPicPr>
        <p:blipFill>
          <a:blip r:embed="rId1"/>
          <a:stretch>
            <a:fillRect/>
          </a:stretch>
        </p:blipFill>
        <p:spPr>
          <a:xfrm>
            <a:off x="708660" y="4828032"/>
            <a:ext cx="137160" cy="137160"/>
          </a:xfrm>
          <a:prstGeom prst="rect">
            <a:avLst/>
          </a:prstGeom>
        </p:spPr>
      </p:pic>
      <p:sp>
        <p:nvSpPr>
          <p:cNvPr id="14" name="Text 11"/>
          <p:cNvSpPr txBox="1"/>
          <p:nvPr/>
        </p:nvSpPr>
        <p:spPr>
          <a:xfrm>
            <a:off x="1097280" y="4749419"/>
            <a:ext cx="4800600" cy="340106"/>
          </a:xfrm>
          <a:prstGeom prst="rect">
            <a:avLst/>
          </a:prstGeom>
          <a:noFill/>
          <a:ln/>
        </p:spPr>
        <p:txBody>
          <a:bodyPr wrap="square" lIns="0" tIns="0" rIns="0" bIns="0" rtlCol="0" anchor="t"/>
          <a:lstStyle/>
          <a:p>
            <a:pPr indent="0" marL="0">
              <a:lnSpc>
                <a:spcPct val="100000"/>
              </a:lnSpc>
              <a:buNone/>
            </a:pPr>
            <a:r>
              <a:rPr lang="en-US" sz="1900" dirty="0">
                <a:solidFill>
                  <a:schemeClr val="tx1"/>
                </a:solidFill>
              </a:rPr>
              <a:t>Prüft das Ablaufdatum im Dokument</a:t>
            </a:r>
            <a:endParaRPr lang="en-US" sz="1900" dirty="0"/>
          </a:p>
        </p:txBody>
      </p:sp>
      <p:sp>
        <p:nvSpPr>
          <p:cNvPr id="15" name="Shape 12"/>
          <p:cNvSpPr/>
          <p:nvPr/>
        </p:nvSpPr>
        <p:spPr>
          <a:xfrm>
            <a:off x="640080" y="5255006"/>
            <a:ext cx="274320" cy="274320"/>
          </a:xfrm>
          <a:prstGeom prst="ellipse">
            <a:avLst/>
          </a:prstGeom>
          <a:solidFill>
            <a:schemeClr val="accent1"/>
          </a:solidFill>
          <a:ln/>
        </p:spPr>
      </p:sp>
      <p:pic>
        <p:nvPicPr>
          <p:cNvPr id="16" name="Image 1" descr="C:\Users\stella\AppData\Local\Temp\claude\C--Users-stella-Desktop-erledigt\43329c91-2f5f-4919-bcab-c0957ad438dc\scratchpad\decks\icons\check-ink.png">    </p:cNvPr>
          <p:cNvPicPr>
            <a:picLocks noChangeAspect="1"/>
          </p:cNvPicPr>
          <p:nvPr/>
        </p:nvPicPr>
        <p:blipFill>
          <a:blip r:embed="rId2"/>
          <a:stretch>
            <a:fillRect/>
          </a:stretch>
        </p:blipFill>
        <p:spPr>
          <a:xfrm>
            <a:off x="708660" y="5323586"/>
            <a:ext cx="137160" cy="137160"/>
          </a:xfrm>
          <a:prstGeom prst="rect">
            <a:avLst/>
          </a:prstGeom>
        </p:spPr>
      </p:pic>
      <p:sp>
        <p:nvSpPr>
          <p:cNvPr id="17" name="Text 13"/>
          <p:cNvSpPr txBox="1"/>
          <p:nvPr/>
        </p:nvSpPr>
        <p:spPr>
          <a:xfrm>
            <a:off x="1097280" y="5244973"/>
            <a:ext cx="4800600" cy="340106"/>
          </a:xfrm>
          <a:prstGeom prst="rect">
            <a:avLst/>
          </a:prstGeom>
          <a:noFill/>
          <a:ln/>
        </p:spPr>
        <p:txBody>
          <a:bodyPr wrap="square" lIns="0" tIns="0" rIns="0" bIns="0" rtlCol="0" anchor="t"/>
          <a:lstStyle/>
          <a:p>
            <a:pPr indent="0" marL="0">
              <a:lnSpc>
                <a:spcPct val="100000"/>
              </a:lnSpc>
              <a:buNone/>
            </a:pPr>
            <a:r>
              <a:rPr lang="en-US" sz="1900" dirty="0">
                <a:solidFill>
                  <a:schemeClr val="tx1"/>
                </a:solidFill>
              </a:rPr>
              <a:t>Erinnert vor Ablauf automatisch</a:t>
            </a:r>
            <a:endParaRPr lang="en-US" sz="1900" dirty="0"/>
          </a:p>
        </p:txBody>
      </p:sp>
      <p:sp>
        <p:nvSpPr>
          <p:cNvPr id="18" name="Shape 14"/>
          <p:cNvSpPr/>
          <p:nvPr/>
        </p:nvSpPr>
        <p:spPr>
          <a:xfrm>
            <a:off x="640080" y="5750560"/>
            <a:ext cx="274320" cy="274320"/>
          </a:xfrm>
          <a:prstGeom prst="ellipse">
            <a:avLst/>
          </a:prstGeom>
          <a:solidFill>
            <a:schemeClr val="accent1"/>
          </a:solidFill>
          <a:ln/>
        </p:spPr>
      </p:sp>
      <p:pic>
        <p:nvPicPr>
          <p:cNvPr id="19" name="Image 2" descr="C:\Users\stella\AppData\Local\Temp\claude\C--Users-stella-Desktop-erledigt\43329c91-2f5f-4919-bcab-c0957ad438dc\scratchpad\decks\icons\check-ink.png">    </p:cNvPr>
          <p:cNvPicPr>
            <a:picLocks noChangeAspect="1"/>
          </p:cNvPicPr>
          <p:nvPr/>
        </p:nvPicPr>
        <p:blipFill>
          <a:blip r:embed="rId3"/>
          <a:stretch>
            <a:fillRect/>
          </a:stretch>
        </p:blipFill>
        <p:spPr>
          <a:xfrm>
            <a:off x="708660" y="5819140"/>
            <a:ext cx="137160" cy="137160"/>
          </a:xfrm>
          <a:prstGeom prst="rect">
            <a:avLst/>
          </a:prstGeom>
        </p:spPr>
      </p:pic>
      <p:sp>
        <p:nvSpPr>
          <p:cNvPr id="20" name="Text 15"/>
          <p:cNvSpPr txBox="1"/>
          <p:nvPr/>
        </p:nvSpPr>
        <p:spPr>
          <a:xfrm>
            <a:off x="1097280" y="5740527"/>
            <a:ext cx="4800600" cy="340106"/>
          </a:xfrm>
          <a:prstGeom prst="rect">
            <a:avLst/>
          </a:prstGeom>
          <a:noFill/>
          <a:ln/>
        </p:spPr>
        <p:txBody>
          <a:bodyPr wrap="square" lIns="0" tIns="0" rIns="0" bIns="0" rtlCol="0" anchor="t"/>
          <a:lstStyle/>
          <a:p>
            <a:pPr indent="0" marL="0">
              <a:lnSpc>
                <a:spcPct val="100000"/>
              </a:lnSpc>
              <a:buNone/>
            </a:pPr>
            <a:r>
              <a:rPr lang="en-US" sz="1900" dirty="0">
                <a:solidFill>
                  <a:schemeClr val="tx1"/>
                </a:solidFill>
              </a:rPr>
              <a:t>Entwurf: neue Bescheinigung anfordern</a:t>
            </a:r>
            <a:endParaRPr lang="en-US" sz="1900" dirty="0"/>
          </a:p>
        </p:txBody>
      </p:sp>
      <p:sp>
        <p:nvSpPr>
          <p:cNvPr id="21" name="Bildschirmfoto Rahmen"/>
          <p:cNvSpPr/>
          <p:nvPr/>
        </p:nvSpPr>
        <p:spPr>
          <a:xfrm>
            <a:off x="6355080" y="881439"/>
            <a:ext cx="5196535" cy="4866522"/>
          </a:xfrm>
          <a:prstGeom prst="roundRect">
            <a:avLst>
              <a:gd name="adj" fmla="val 3382"/>
            </a:avLst>
          </a:prstGeom>
          <a:solidFill>
            <a:schemeClr val="bg2"/>
          </a:solidFill>
          <a:ln w="9525">
            <a:solidFill>
              <a:schemeClr val="accent2"/>
            </a:solidFill>
            <a:prstDash val="solid"/>
          </a:ln>
          <a:effectLst>
            <a:outerShdw sx="100000" sy="100000" kx="0" ky="0" algn="bl" rotWithShape="0" blurRad="127000" dist="38100" dir="5400000">
              <a:srgbClr val="000000">
                <a:alpha val="14000"/>
              </a:srgbClr>
            </a:outerShdw>
          </a:effectLst>
        </p:spPr>
      </p:sp>
      <p:pic>
        <p:nvPicPr>
          <p:cNvPr id="22" name="Bildschirmfoto" descr="Bildschirmfoto aus HeyButler: bau-nachunternehmervertrag">    </p:cNvPr>
          <p:cNvPicPr>
            <a:picLocks noChangeAspect="1"/>
          </p:cNvPicPr>
          <p:nvPr/>
        </p:nvPicPr>
        <p:blipFill>
          <a:blip r:embed="rId4"/>
          <a:stretch>
            <a:fillRect/>
          </a:stretch>
        </p:blipFill>
        <p:spPr>
          <a:xfrm>
            <a:off x="6446520" y="972879"/>
            <a:ext cx="5013655" cy="4683642"/>
          </a:xfrm>
          <a:prstGeom prst="rect">
            <a:avLst/>
          </a:prstGeom>
        </p:spPr>
      </p:pic>
      <p:pic>
        <p:nvPicPr>
          <p:cNvPr id="23" name="Image 4" descr="C:\Users\stella\AppData\Local\Temp\claude\C--Users-stella-Desktop-erledigt\43329c91-2f5f-4919-bcab-c0957ad438dc\scratchpad\decks\brand\butler-96.png">    </p:cNvPr>
          <p:cNvPicPr>
            <a:picLocks noChangeAspect="1"/>
          </p:cNvPicPr>
          <p:nvPr/>
        </p:nvPicPr>
        <p:blipFill>
          <a:blip r:embed="rId5"/>
          <a:stretch>
            <a:fillRect/>
          </a:stretch>
        </p:blipFill>
        <p:spPr>
          <a:xfrm>
            <a:off x="640080" y="6358573"/>
            <a:ext cx="174625" cy="174625"/>
          </a:xfrm>
          <a:prstGeom prst="rect">
            <a:avLst/>
          </a:prstGeom>
        </p:spPr>
      </p:pic>
      <p:sp>
        <p:nvSpPr>
          <p:cNvPr id="24" name="Text 17"/>
          <p:cNvSpPr txBox="1"/>
          <p:nvPr/>
        </p:nvSpPr>
        <p:spPr>
          <a:xfrm>
            <a:off x="887857" y="6355080"/>
            <a:ext cx="3657600" cy="181610"/>
          </a:xfrm>
          <a:prstGeom prst="rect">
            <a:avLst/>
          </a:prstGeom>
          <a:noFill/>
          <a:ln/>
        </p:spPr>
        <p:txBody>
          <a:bodyPr wrap="square" lIns="0" tIns="0" rIns="0" bIns="0" rtlCol="0" anchor="ctr"/>
          <a:lstStyle/>
          <a:p>
            <a:pPr indent="0" marL="0">
              <a:lnSpc>
                <a:spcPct val="100000"/>
              </a:lnSpc>
              <a:buNone/>
            </a:pPr>
            <a:r>
              <a:rPr lang="en-US" sz="1100" dirty="0">
                <a:solidFill>
                  <a:schemeClr val="tx1"/>
                </a:solidFill>
              </a:rPr>
              <a:t>Hey</a:t>
            </a:r>
            <a:pPr indent="0" marL="0">
              <a:lnSpc>
                <a:spcPct val="100000"/>
              </a:lnSpc>
              <a:buNone/>
            </a:pPr>
            <a:r>
              <a:rPr lang="en-US" sz="1100" b="1" dirty="0">
                <a:solidFill>
                  <a:schemeClr val="tx1"/>
                </a:solidFill>
              </a:rPr>
              <a:t>Butler</a:t>
            </a:r>
            <a:endParaRPr lang="en-US" sz="1100" dirty="0"/>
          </a:p>
        </p:txBody>
      </p:sp>
      <p:sp>
        <p:nvSpPr>
          <p:cNvPr id="25" name="Text 18"/>
          <p:cNvSpPr txBox="1"/>
          <p:nvPr/>
        </p:nvSpPr>
        <p:spPr>
          <a:xfrm>
            <a:off x="1874520" y="6355080"/>
            <a:ext cx="6400800" cy="182880"/>
          </a:xfrm>
          <a:prstGeom prst="rect">
            <a:avLst/>
          </a:prstGeom>
          <a:noFill/>
          <a:ln/>
        </p:spPr>
        <p:txBody>
          <a:bodyPr wrap="square" lIns="0" tIns="0" rIns="0" bIns="0" rtlCol="0" anchor="ctr"/>
          <a:lstStyle/>
          <a:p>
            <a:pPr indent="0" marL="0">
              <a:lnSpc>
                <a:spcPct val="100000"/>
              </a:lnSpc>
              <a:buNone/>
            </a:pPr>
            <a:r>
              <a:rPr lang="en-US" sz="1000" dirty="0">
                <a:solidFill>
                  <a:schemeClr val="accent5"/>
                </a:solidFill>
              </a:rPr>
              <a:t>HeyButler im Alltag</a:t>
            </a:r>
            <a:endParaRPr lang="en-US" sz="1000" dirty="0"/>
          </a:p>
        </p:txBody>
      </p:sp>
      <p:sp>
        <p:nvSpPr>
          <p:cNvPr id="26" name="Text 19"/>
          <p:cNvSpPr txBox="1"/>
          <p:nvPr/>
        </p:nvSpPr>
        <p:spPr>
          <a:xfrm>
            <a:off x="10637215" y="6355080"/>
            <a:ext cx="914400" cy="182880"/>
          </a:xfrm>
          <a:prstGeom prst="rect">
            <a:avLst/>
          </a:prstGeom>
          <a:noFill/>
          <a:ln/>
        </p:spPr>
        <p:txBody>
          <a:bodyPr wrap="square" lIns="0" tIns="0" rIns="0" bIns="0" rtlCol="0" anchor="ctr"/>
          <a:lstStyle/>
          <a:p>
            <a:pPr algn="r" indent="0" marL="0">
              <a:lnSpc>
                <a:spcPct val="100000"/>
              </a:lnSpc>
              <a:buNone/>
            </a:pPr>
            <a:r>
              <a:rPr lang="en-US" sz="1000" dirty="0">
                <a:solidFill>
                  <a:schemeClr val="accent5"/>
                </a:solidFill>
              </a:rPr>
              <a:t>29</a:t>
            </a:r>
            <a:endParaRPr lang="en-US" sz="1000"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spTree>
      <p:nvGrpSpPr>
        <p:cNvPr id="1" name=""/>
        <p:cNvGrpSpPr/>
        <p:nvPr/>
      </p:nvGrpSpPr>
      <p:grpSpPr>
        <a:xfrm>
          <a:off x="0" y="0"/>
          <a:ext cx="0" cy="0"/>
          <a:chOff x="0" y="0"/>
          <a:chExt cx="0" cy="0"/>
        </a:xfrm>
      </p:grpSpPr>
      <p:sp>
        <p:nvSpPr>
          <p:cNvPr id="2" name="Shape 0"/>
          <p:cNvSpPr/>
          <p:nvPr/>
        </p:nvSpPr>
        <p:spPr>
          <a:xfrm>
            <a:off x="640080" y="548640"/>
            <a:ext cx="1600200" cy="292608"/>
          </a:xfrm>
          <a:prstGeom prst="roundRect">
            <a:avLst>
              <a:gd name="adj" fmla="val 50000"/>
            </a:avLst>
          </a:prstGeom>
          <a:solidFill>
            <a:schemeClr val="accent1"/>
          </a:solidFill>
          <a:ln/>
        </p:spPr>
      </p:sp>
      <p:sp>
        <p:nvSpPr>
          <p:cNvPr id="3" name="Text 1"/>
          <p:cNvSpPr txBox="1"/>
          <p:nvPr/>
        </p:nvSpPr>
        <p:spPr>
          <a:xfrm>
            <a:off x="640080" y="548640"/>
            <a:ext cx="1600200" cy="292608"/>
          </a:xfrm>
          <a:prstGeom prst="rect">
            <a:avLst/>
          </a:prstGeom>
          <a:noFill/>
          <a:ln/>
        </p:spPr>
        <p:txBody>
          <a:bodyPr wrap="square" lIns="0" tIns="0" rIns="0" bIns="0" rtlCol="0" anchor="ctr"/>
          <a:lstStyle/>
          <a:p>
            <a:pPr algn="ctr" indent="0" marL="0">
              <a:lnSpc>
                <a:spcPct val="100000"/>
              </a:lnSpc>
              <a:buNone/>
            </a:pPr>
            <a:r>
              <a:rPr lang="en-US" sz="1100" b="1" spc="100" kern="0" dirty="0">
                <a:solidFill>
                  <a:schemeClr val="tx1"/>
                </a:solidFill>
              </a:rPr>
              <a:t>BAU &amp; HANDWERK</a:t>
            </a:r>
            <a:endParaRPr lang="en-US" sz="1100" dirty="0"/>
          </a:p>
        </p:txBody>
      </p:sp>
      <p:sp>
        <p:nvSpPr>
          <p:cNvPr id="4" name="Shape 2"/>
          <p:cNvSpPr/>
          <p:nvPr/>
        </p:nvSpPr>
        <p:spPr>
          <a:xfrm>
            <a:off x="2350008" y="548640"/>
            <a:ext cx="1513332" cy="292608"/>
          </a:xfrm>
          <a:prstGeom prst="roundRect">
            <a:avLst>
              <a:gd name="adj" fmla="val 50000"/>
            </a:avLst>
          </a:prstGeom>
          <a:solidFill>
            <a:schemeClr val="accent1"/>
          </a:solidFill>
          <a:ln/>
        </p:spPr>
      </p:sp>
      <p:sp>
        <p:nvSpPr>
          <p:cNvPr id="5" name="Text 3"/>
          <p:cNvSpPr txBox="1"/>
          <p:nvPr/>
        </p:nvSpPr>
        <p:spPr>
          <a:xfrm>
            <a:off x="2350008" y="548640"/>
            <a:ext cx="1513332" cy="292608"/>
          </a:xfrm>
          <a:prstGeom prst="rect">
            <a:avLst/>
          </a:prstGeom>
          <a:noFill/>
          <a:ln/>
        </p:spPr>
        <p:txBody>
          <a:bodyPr wrap="square" lIns="0" tIns="0" rIns="0" bIns="0" rtlCol="0" anchor="ctr"/>
          <a:lstStyle/>
          <a:p>
            <a:pPr algn="ctr" indent="0" marL="0">
              <a:lnSpc>
                <a:spcPct val="100000"/>
              </a:lnSpc>
              <a:buNone/>
            </a:pPr>
            <a:r>
              <a:rPr lang="en-US" sz="1100" b="1" spc="100" kern="0" dirty="0">
                <a:solidFill>
                  <a:schemeClr val="tx1"/>
                </a:solidFill>
              </a:rPr>
              <a:t>ELEKTRO &amp; SHK</a:t>
            </a:r>
            <a:endParaRPr lang="en-US" sz="1100" dirty="0"/>
          </a:p>
        </p:txBody>
      </p:sp>
      <p:sp>
        <p:nvSpPr>
          <p:cNvPr id="6" name="Shape 4"/>
          <p:cNvSpPr/>
          <p:nvPr/>
        </p:nvSpPr>
        <p:spPr>
          <a:xfrm>
            <a:off x="3973068" y="548640"/>
            <a:ext cx="1339596" cy="292608"/>
          </a:xfrm>
          <a:prstGeom prst="roundRect">
            <a:avLst>
              <a:gd name="adj" fmla="val 50000"/>
            </a:avLst>
          </a:prstGeom>
          <a:solidFill>
            <a:schemeClr val="accent1"/>
          </a:solidFill>
          <a:ln/>
        </p:spPr>
      </p:sp>
      <p:sp>
        <p:nvSpPr>
          <p:cNvPr id="7" name="Text 5"/>
          <p:cNvSpPr txBox="1"/>
          <p:nvPr/>
        </p:nvSpPr>
        <p:spPr>
          <a:xfrm>
            <a:off x="3973068" y="548640"/>
            <a:ext cx="1339596" cy="292608"/>
          </a:xfrm>
          <a:prstGeom prst="rect">
            <a:avLst/>
          </a:prstGeom>
          <a:noFill/>
          <a:ln/>
        </p:spPr>
        <p:txBody>
          <a:bodyPr wrap="square" lIns="0" tIns="0" rIns="0" bIns="0" rtlCol="0" anchor="ctr"/>
          <a:lstStyle/>
          <a:p>
            <a:pPr algn="ctr" indent="0" marL="0">
              <a:lnSpc>
                <a:spcPct val="100000"/>
              </a:lnSpc>
              <a:buNone/>
            </a:pPr>
            <a:r>
              <a:rPr lang="en-US" sz="1100" b="1" spc="100" kern="0" dirty="0">
                <a:solidFill>
                  <a:schemeClr val="tx1"/>
                </a:solidFill>
              </a:rPr>
              <a:t>ARCHITEKTUR</a:t>
            </a:r>
            <a:endParaRPr lang="en-US" sz="1100" dirty="0"/>
          </a:p>
        </p:txBody>
      </p:sp>
      <p:sp>
        <p:nvSpPr>
          <p:cNvPr id="8" name="Text 6"/>
          <p:cNvSpPr txBox="1"/>
          <p:nvPr/>
        </p:nvSpPr>
        <p:spPr>
          <a:xfrm>
            <a:off x="640080" y="1097280"/>
            <a:ext cx="5257800" cy="1051560"/>
          </a:xfrm>
          <a:prstGeom prst="rect">
            <a:avLst/>
          </a:prstGeom>
          <a:noFill/>
          <a:ln/>
        </p:spPr>
        <p:txBody>
          <a:bodyPr wrap="square" lIns="0" tIns="0" rIns="0" bIns="0" rtlCol="0" anchor="t"/>
          <a:lstStyle/>
          <a:p>
            <a:pPr indent="0" marL="0">
              <a:lnSpc>
                <a:spcPct val="95000"/>
              </a:lnSpc>
              <a:buNone/>
            </a:pPr>
            <a:r>
              <a:rPr lang="en-US" sz="3800" b="1" dirty="0">
                <a:solidFill>
                  <a:schemeClr val="tx1"/>
                </a:solidFill>
              </a:rPr>
              <a:t>Abnahme planen</a:t>
            </a:r>
            <a:endParaRPr lang="en-US" sz="3800" dirty="0"/>
          </a:p>
        </p:txBody>
      </p:sp>
      <p:sp>
        <p:nvSpPr>
          <p:cNvPr id="9" name="Text 7"/>
          <p:cNvSpPr txBox="1"/>
          <p:nvPr/>
        </p:nvSpPr>
        <p:spPr>
          <a:xfrm>
            <a:off x="640080" y="2068093"/>
            <a:ext cx="5257800" cy="256032"/>
          </a:xfrm>
          <a:prstGeom prst="rect">
            <a:avLst/>
          </a:prstGeom>
          <a:noFill/>
          <a:ln/>
        </p:spPr>
        <p:txBody>
          <a:bodyPr wrap="square" lIns="0" tIns="0" rIns="0" bIns="0" rtlCol="0" anchor="t"/>
          <a:lstStyle/>
          <a:p>
            <a:pPr indent="0" marL="0">
              <a:lnSpc>
                <a:spcPct val="100000"/>
              </a:lnSpc>
              <a:buNone/>
            </a:pPr>
            <a:r>
              <a:rPr lang="en-US" sz="1100" b="1" spc="100" kern="0" dirty="0">
                <a:solidFill>
                  <a:schemeClr val="accent5"/>
                </a:solidFill>
              </a:rPr>
              <a:t>DU SAGST</a:t>
            </a:r>
            <a:endParaRPr lang="en-US" sz="1100" dirty="0"/>
          </a:p>
        </p:txBody>
      </p:sp>
      <p:sp>
        <p:nvSpPr>
          <p:cNvPr id="10" name="Shape 8"/>
          <p:cNvSpPr/>
          <p:nvPr/>
        </p:nvSpPr>
        <p:spPr>
          <a:xfrm>
            <a:off x="640080" y="2397277"/>
            <a:ext cx="5257800" cy="1109472"/>
          </a:xfrm>
          <a:prstGeom prst="roundRect">
            <a:avLst>
              <a:gd name="adj" fmla="val 19780"/>
            </a:avLst>
          </a:prstGeom>
          <a:solidFill>
            <a:schemeClr val="tx1"/>
          </a:solidFill>
          <a:ln/>
        </p:spPr>
      </p:sp>
      <p:sp>
        <p:nvSpPr>
          <p:cNvPr id="11" name="Shape 9"/>
          <p:cNvSpPr/>
          <p:nvPr/>
        </p:nvSpPr>
        <p:spPr>
          <a:xfrm flipV="1">
            <a:off x="960120" y="3497605"/>
            <a:ext cx="292608" cy="237744"/>
          </a:xfrm>
          <a:prstGeom prst="rtTriangle">
            <a:avLst/>
          </a:prstGeom>
          <a:solidFill>
            <a:srgbClr val="16181D"/>
          </a:solidFill>
          <a:ln/>
        </p:spPr>
      </p:sp>
      <p:sp>
        <p:nvSpPr>
          <p:cNvPr id="12" name="Text 10"/>
          <p:cNvSpPr txBox="1"/>
          <p:nvPr/>
        </p:nvSpPr>
        <p:spPr>
          <a:xfrm>
            <a:off x="896112" y="2397277"/>
            <a:ext cx="4745736" cy="1109472"/>
          </a:xfrm>
          <a:prstGeom prst="rect">
            <a:avLst/>
          </a:prstGeom>
          <a:noFill/>
          <a:ln/>
        </p:spPr>
        <p:txBody>
          <a:bodyPr wrap="square" lIns="0" tIns="0" rIns="0" bIns="0" rtlCol="0" anchor="ctr"/>
          <a:lstStyle/>
          <a:p>
            <a:pPr indent="0" marL="0">
              <a:lnSpc>
                <a:spcPct val="100000"/>
              </a:lnSpc>
              <a:buNone/>
            </a:pPr>
            <a:r>
              <a:rPr lang="en-US" sz="2400" b="1" dirty="0">
                <a:solidFill>
                  <a:schemeClr val="bg1"/>
                </a:solidFill>
              </a:rPr>
              <a:t>„Plan die Abnahme Halle 3 nächsten Dienstag 10 Uhr mit dem Bauherrn.“</a:t>
            </a:r>
            <a:endParaRPr lang="en-US" sz="2400" dirty="0"/>
          </a:p>
        </p:txBody>
      </p:sp>
      <p:sp>
        <p:nvSpPr>
          <p:cNvPr id="13" name="Text 11"/>
          <p:cNvSpPr txBox="1"/>
          <p:nvPr/>
        </p:nvSpPr>
        <p:spPr>
          <a:xfrm>
            <a:off x="640080" y="3881653"/>
            <a:ext cx="5257800" cy="256032"/>
          </a:xfrm>
          <a:prstGeom prst="rect">
            <a:avLst/>
          </a:prstGeom>
          <a:noFill/>
          <a:ln/>
        </p:spPr>
        <p:txBody>
          <a:bodyPr wrap="square" lIns="0" tIns="0" rIns="0" bIns="0" rtlCol="0" anchor="t"/>
          <a:lstStyle/>
          <a:p>
            <a:pPr indent="0" marL="0">
              <a:lnSpc>
                <a:spcPct val="100000"/>
              </a:lnSpc>
              <a:buNone/>
            </a:pPr>
            <a:r>
              <a:rPr lang="en-US" sz="1100" b="1" spc="100" kern="0" dirty="0">
                <a:solidFill>
                  <a:schemeClr val="accent5"/>
                </a:solidFill>
              </a:rPr>
              <a:t>DER BUTLER</a:t>
            </a:r>
            <a:endParaRPr lang="en-US" sz="1100" dirty="0"/>
          </a:p>
        </p:txBody>
      </p:sp>
      <p:sp>
        <p:nvSpPr>
          <p:cNvPr id="14" name="Shape 12"/>
          <p:cNvSpPr/>
          <p:nvPr/>
        </p:nvSpPr>
        <p:spPr>
          <a:xfrm>
            <a:off x="640080" y="4280687"/>
            <a:ext cx="274320" cy="274320"/>
          </a:xfrm>
          <a:prstGeom prst="ellipse">
            <a:avLst/>
          </a:prstGeom>
          <a:solidFill>
            <a:schemeClr val="accent1"/>
          </a:solidFill>
          <a:ln/>
        </p:spPr>
      </p:sp>
      <p:pic>
        <p:nvPicPr>
          <p:cNvPr id="15" name="Image 0" descr="C:\Users\stella\AppData\Local\Temp\claude\C--Users-stella-Desktop-erledigt\43329c91-2f5f-4919-bcab-c0957ad438dc\scratchpad\decks\icons\check-ink.png">    </p:cNvPr>
          <p:cNvPicPr>
            <a:picLocks noChangeAspect="1"/>
          </p:cNvPicPr>
          <p:nvPr/>
        </p:nvPicPr>
        <p:blipFill>
          <a:blip r:embed="rId1"/>
          <a:stretch>
            <a:fillRect/>
          </a:stretch>
        </p:blipFill>
        <p:spPr>
          <a:xfrm>
            <a:off x="708660" y="4349267"/>
            <a:ext cx="137160" cy="137160"/>
          </a:xfrm>
          <a:prstGeom prst="rect">
            <a:avLst/>
          </a:prstGeom>
        </p:spPr>
      </p:pic>
      <p:sp>
        <p:nvSpPr>
          <p:cNvPr id="16" name="Text 13"/>
          <p:cNvSpPr txBox="1"/>
          <p:nvPr/>
        </p:nvSpPr>
        <p:spPr>
          <a:xfrm>
            <a:off x="1097280" y="4247413"/>
            <a:ext cx="4800600" cy="386588"/>
          </a:xfrm>
          <a:prstGeom prst="rect">
            <a:avLst/>
          </a:prstGeom>
          <a:noFill/>
          <a:ln/>
        </p:spPr>
        <p:txBody>
          <a:bodyPr wrap="square" lIns="0" tIns="0" rIns="0" bIns="0" rtlCol="0" anchor="t"/>
          <a:lstStyle/>
          <a:p>
            <a:pPr indent="0" marL="0">
              <a:lnSpc>
                <a:spcPct val="100000"/>
              </a:lnSpc>
              <a:buNone/>
            </a:pPr>
            <a:r>
              <a:rPr lang="en-US" sz="2200" dirty="0">
                <a:solidFill>
                  <a:schemeClr val="tx1"/>
                </a:solidFill>
              </a:rPr>
              <a:t>Terminvorschlag im Projektkalender</a:t>
            </a:r>
            <a:endParaRPr lang="en-US" sz="2200" dirty="0"/>
          </a:p>
        </p:txBody>
      </p:sp>
      <p:sp>
        <p:nvSpPr>
          <p:cNvPr id="17" name="Shape 14"/>
          <p:cNvSpPr/>
          <p:nvPr/>
        </p:nvSpPr>
        <p:spPr>
          <a:xfrm>
            <a:off x="640080" y="4822723"/>
            <a:ext cx="274320" cy="274320"/>
          </a:xfrm>
          <a:prstGeom prst="ellipse">
            <a:avLst/>
          </a:prstGeom>
          <a:solidFill>
            <a:schemeClr val="accent1"/>
          </a:solidFill>
          <a:ln/>
        </p:spPr>
      </p:sp>
      <p:pic>
        <p:nvPicPr>
          <p:cNvPr id="18" name="Image 1" descr="C:\Users\stella\AppData\Local\Temp\claude\C--Users-stella-Desktop-erledigt\43329c91-2f5f-4919-bcab-c0957ad438dc\scratchpad\decks\icons\check-ink.png">    </p:cNvPr>
          <p:cNvPicPr>
            <a:picLocks noChangeAspect="1"/>
          </p:cNvPicPr>
          <p:nvPr/>
        </p:nvPicPr>
        <p:blipFill>
          <a:blip r:embed="rId2"/>
          <a:stretch>
            <a:fillRect/>
          </a:stretch>
        </p:blipFill>
        <p:spPr>
          <a:xfrm>
            <a:off x="708660" y="4891303"/>
            <a:ext cx="137160" cy="137160"/>
          </a:xfrm>
          <a:prstGeom prst="rect">
            <a:avLst/>
          </a:prstGeom>
        </p:spPr>
      </p:pic>
      <p:sp>
        <p:nvSpPr>
          <p:cNvPr id="19" name="Text 15"/>
          <p:cNvSpPr txBox="1"/>
          <p:nvPr/>
        </p:nvSpPr>
        <p:spPr>
          <a:xfrm>
            <a:off x="1097280" y="4789449"/>
            <a:ext cx="4800600" cy="386588"/>
          </a:xfrm>
          <a:prstGeom prst="rect">
            <a:avLst/>
          </a:prstGeom>
          <a:noFill/>
          <a:ln/>
        </p:spPr>
        <p:txBody>
          <a:bodyPr wrap="square" lIns="0" tIns="0" rIns="0" bIns="0" rtlCol="0" anchor="t"/>
          <a:lstStyle/>
          <a:p>
            <a:pPr indent="0" marL="0">
              <a:lnSpc>
                <a:spcPct val="100000"/>
              </a:lnSpc>
              <a:buNone/>
            </a:pPr>
            <a:r>
              <a:rPr lang="en-US" sz="2200" dirty="0">
                <a:solidFill>
                  <a:schemeClr val="tx1"/>
                </a:solidFill>
              </a:rPr>
              <a:t>Einladung über Outlook nach OK</a:t>
            </a:r>
            <a:endParaRPr lang="en-US" sz="2200" dirty="0"/>
          </a:p>
        </p:txBody>
      </p:sp>
      <p:sp>
        <p:nvSpPr>
          <p:cNvPr id="20" name="Shape 16"/>
          <p:cNvSpPr/>
          <p:nvPr/>
        </p:nvSpPr>
        <p:spPr>
          <a:xfrm>
            <a:off x="640080" y="5364759"/>
            <a:ext cx="274320" cy="274320"/>
          </a:xfrm>
          <a:prstGeom prst="ellipse">
            <a:avLst/>
          </a:prstGeom>
          <a:solidFill>
            <a:schemeClr val="accent1"/>
          </a:solidFill>
          <a:ln/>
        </p:spPr>
      </p:sp>
      <p:pic>
        <p:nvPicPr>
          <p:cNvPr id="21" name="Image 2" descr="C:\Users\stella\AppData\Local\Temp\claude\C--Users-stella-Desktop-erledigt\43329c91-2f5f-4919-bcab-c0957ad438dc\scratchpad\decks\icons\check-ink.png">    </p:cNvPr>
          <p:cNvPicPr>
            <a:picLocks noChangeAspect="1"/>
          </p:cNvPicPr>
          <p:nvPr/>
        </p:nvPicPr>
        <p:blipFill>
          <a:blip r:embed="rId3"/>
          <a:stretch>
            <a:fillRect/>
          </a:stretch>
        </p:blipFill>
        <p:spPr>
          <a:xfrm>
            <a:off x="708660" y="5433339"/>
            <a:ext cx="137160" cy="137160"/>
          </a:xfrm>
          <a:prstGeom prst="rect">
            <a:avLst/>
          </a:prstGeom>
        </p:spPr>
      </p:pic>
      <p:sp>
        <p:nvSpPr>
          <p:cNvPr id="22" name="Text 17"/>
          <p:cNvSpPr txBox="1"/>
          <p:nvPr/>
        </p:nvSpPr>
        <p:spPr>
          <a:xfrm>
            <a:off x="1097280" y="5331485"/>
            <a:ext cx="4800600" cy="727456"/>
          </a:xfrm>
          <a:prstGeom prst="rect">
            <a:avLst/>
          </a:prstGeom>
          <a:noFill/>
          <a:ln/>
        </p:spPr>
        <p:txBody>
          <a:bodyPr wrap="square" lIns="0" tIns="0" rIns="0" bIns="0" rtlCol="0" anchor="t"/>
          <a:lstStyle/>
          <a:p>
            <a:pPr indent="0" marL="0">
              <a:lnSpc>
                <a:spcPct val="100000"/>
              </a:lnSpc>
              <a:buNone/>
            </a:pPr>
            <a:r>
              <a:rPr lang="en-US" sz="2200" dirty="0">
                <a:solidFill>
                  <a:schemeClr val="tx1"/>
                </a:solidFill>
              </a:rPr>
              <a:t>Nach Abnahme: Gewährleistung vormerken</a:t>
            </a:r>
            <a:endParaRPr lang="en-US" sz="2200" dirty="0"/>
          </a:p>
        </p:txBody>
      </p:sp>
      <p:sp>
        <p:nvSpPr>
          <p:cNvPr id="23" name="Bildschirmfoto Rahmen"/>
          <p:cNvSpPr/>
          <p:nvPr/>
        </p:nvSpPr>
        <p:spPr>
          <a:xfrm>
            <a:off x="6355080" y="1427106"/>
            <a:ext cx="5196535" cy="3775188"/>
          </a:xfrm>
          <a:prstGeom prst="roundRect">
            <a:avLst>
              <a:gd name="adj" fmla="val 4360"/>
            </a:avLst>
          </a:prstGeom>
          <a:solidFill>
            <a:schemeClr val="bg2"/>
          </a:solidFill>
          <a:ln w="9525">
            <a:solidFill>
              <a:schemeClr val="accent2"/>
            </a:solidFill>
            <a:prstDash val="solid"/>
          </a:ln>
          <a:effectLst>
            <a:outerShdw sx="100000" sy="100000" kx="0" ky="0" algn="bl" rotWithShape="0" blurRad="127000" dist="38100" dir="5400000">
              <a:srgbClr val="000000">
                <a:alpha val="14000"/>
              </a:srgbClr>
            </a:outerShdw>
          </a:effectLst>
        </p:spPr>
      </p:sp>
      <p:pic>
        <p:nvPicPr>
          <p:cNvPr id="24" name="Bildschirmfoto" descr="Bildschirmfoto aus HeyButler: kalender">    </p:cNvPr>
          <p:cNvPicPr>
            <a:picLocks noChangeAspect="1"/>
          </p:cNvPicPr>
          <p:nvPr/>
        </p:nvPicPr>
        <p:blipFill>
          <a:blip r:embed="rId4"/>
          <a:stretch>
            <a:fillRect/>
          </a:stretch>
        </p:blipFill>
        <p:spPr>
          <a:xfrm>
            <a:off x="6446520" y="1518546"/>
            <a:ext cx="5013655" cy="3592308"/>
          </a:xfrm>
          <a:prstGeom prst="rect">
            <a:avLst/>
          </a:prstGeom>
        </p:spPr>
      </p:pic>
      <p:pic>
        <p:nvPicPr>
          <p:cNvPr id="25" name="Image 4" descr="C:\Users\stella\AppData\Local\Temp\claude\C--Users-stella-Desktop-erledigt\43329c91-2f5f-4919-bcab-c0957ad438dc\scratchpad\decks\brand\butler-96.png">    </p:cNvPr>
          <p:cNvPicPr>
            <a:picLocks noChangeAspect="1"/>
          </p:cNvPicPr>
          <p:nvPr/>
        </p:nvPicPr>
        <p:blipFill>
          <a:blip r:embed="rId5"/>
          <a:stretch>
            <a:fillRect/>
          </a:stretch>
        </p:blipFill>
        <p:spPr>
          <a:xfrm>
            <a:off x="640080" y="6358573"/>
            <a:ext cx="174625" cy="174625"/>
          </a:xfrm>
          <a:prstGeom prst="rect">
            <a:avLst/>
          </a:prstGeom>
        </p:spPr>
      </p:pic>
      <p:sp>
        <p:nvSpPr>
          <p:cNvPr id="26" name="Text 19"/>
          <p:cNvSpPr txBox="1"/>
          <p:nvPr/>
        </p:nvSpPr>
        <p:spPr>
          <a:xfrm>
            <a:off x="887857" y="6355080"/>
            <a:ext cx="3657600" cy="181610"/>
          </a:xfrm>
          <a:prstGeom prst="rect">
            <a:avLst/>
          </a:prstGeom>
          <a:noFill/>
          <a:ln/>
        </p:spPr>
        <p:txBody>
          <a:bodyPr wrap="square" lIns="0" tIns="0" rIns="0" bIns="0" rtlCol="0" anchor="ctr"/>
          <a:lstStyle/>
          <a:p>
            <a:pPr indent="0" marL="0">
              <a:lnSpc>
                <a:spcPct val="100000"/>
              </a:lnSpc>
              <a:buNone/>
            </a:pPr>
            <a:r>
              <a:rPr lang="en-US" sz="1100" dirty="0">
                <a:solidFill>
                  <a:schemeClr val="tx1"/>
                </a:solidFill>
              </a:rPr>
              <a:t>Hey</a:t>
            </a:r>
            <a:pPr indent="0" marL="0">
              <a:lnSpc>
                <a:spcPct val="100000"/>
              </a:lnSpc>
              <a:buNone/>
            </a:pPr>
            <a:r>
              <a:rPr lang="en-US" sz="1100" b="1" dirty="0">
                <a:solidFill>
                  <a:schemeClr val="tx1"/>
                </a:solidFill>
              </a:rPr>
              <a:t>Butler</a:t>
            </a:r>
            <a:endParaRPr lang="en-US" sz="1100" dirty="0"/>
          </a:p>
        </p:txBody>
      </p:sp>
      <p:sp>
        <p:nvSpPr>
          <p:cNvPr id="27" name="Text 20"/>
          <p:cNvSpPr txBox="1"/>
          <p:nvPr/>
        </p:nvSpPr>
        <p:spPr>
          <a:xfrm>
            <a:off x="1874520" y="6355080"/>
            <a:ext cx="6400800" cy="182880"/>
          </a:xfrm>
          <a:prstGeom prst="rect">
            <a:avLst/>
          </a:prstGeom>
          <a:noFill/>
          <a:ln/>
        </p:spPr>
        <p:txBody>
          <a:bodyPr wrap="square" lIns="0" tIns="0" rIns="0" bIns="0" rtlCol="0" anchor="ctr"/>
          <a:lstStyle/>
          <a:p>
            <a:pPr indent="0" marL="0">
              <a:lnSpc>
                <a:spcPct val="100000"/>
              </a:lnSpc>
              <a:buNone/>
            </a:pPr>
            <a:r>
              <a:rPr lang="en-US" sz="1000" dirty="0">
                <a:solidFill>
                  <a:schemeClr val="accent5"/>
                </a:solidFill>
              </a:rPr>
              <a:t>HeyButler im Alltag</a:t>
            </a:r>
            <a:endParaRPr lang="en-US" sz="1000" dirty="0"/>
          </a:p>
        </p:txBody>
      </p:sp>
      <p:sp>
        <p:nvSpPr>
          <p:cNvPr id="28" name="Text 21"/>
          <p:cNvSpPr txBox="1"/>
          <p:nvPr/>
        </p:nvSpPr>
        <p:spPr>
          <a:xfrm>
            <a:off x="10637215" y="6355080"/>
            <a:ext cx="914400" cy="182880"/>
          </a:xfrm>
          <a:prstGeom prst="rect">
            <a:avLst/>
          </a:prstGeom>
          <a:noFill/>
          <a:ln/>
        </p:spPr>
        <p:txBody>
          <a:bodyPr wrap="square" lIns="0" tIns="0" rIns="0" bIns="0" rtlCol="0" anchor="ctr"/>
          <a:lstStyle/>
          <a:p>
            <a:pPr algn="r" indent="0" marL="0">
              <a:lnSpc>
                <a:spcPct val="100000"/>
              </a:lnSpc>
              <a:buNone/>
            </a:pPr>
            <a:r>
              <a:rPr lang="en-US" sz="1000" dirty="0">
                <a:solidFill>
                  <a:schemeClr val="accent5"/>
                </a:solidFill>
              </a:rPr>
              <a:t>30</a:t>
            </a:r>
            <a:endParaRPr lang="en-US" sz="1000"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spTree>
      <p:nvGrpSpPr>
        <p:cNvPr id="1" name=""/>
        <p:cNvGrpSpPr/>
        <p:nvPr/>
      </p:nvGrpSpPr>
      <p:grpSpPr>
        <a:xfrm>
          <a:off x="0" y="0"/>
          <a:ext cx="0" cy="0"/>
          <a:chOff x="0" y="0"/>
          <a:chExt cx="0" cy="0"/>
        </a:xfrm>
      </p:grpSpPr>
      <p:sp>
        <p:nvSpPr>
          <p:cNvPr id="2" name="Shape 0"/>
          <p:cNvSpPr/>
          <p:nvPr/>
        </p:nvSpPr>
        <p:spPr>
          <a:xfrm>
            <a:off x="640080" y="548640"/>
            <a:ext cx="1600200" cy="292608"/>
          </a:xfrm>
          <a:prstGeom prst="roundRect">
            <a:avLst>
              <a:gd name="adj" fmla="val 50000"/>
            </a:avLst>
          </a:prstGeom>
          <a:solidFill>
            <a:schemeClr val="accent1"/>
          </a:solidFill>
          <a:ln/>
        </p:spPr>
      </p:sp>
      <p:sp>
        <p:nvSpPr>
          <p:cNvPr id="3" name="Text 1"/>
          <p:cNvSpPr txBox="1"/>
          <p:nvPr/>
        </p:nvSpPr>
        <p:spPr>
          <a:xfrm>
            <a:off x="640080" y="548640"/>
            <a:ext cx="1600200" cy="292608"/>
          </a:xfrm>
          <a:prstGeom prst="rect">
            <a:avLst/>
          </a:prstGeom>
          <a:noFill/>
          <a:ln/>
        </p:spPr>
        <p:txBody>
          <a:bodyPr wrap="square" lIns="0" tIns="0" rIns="0" bIns="0" rtlCol="0" anchor="ctr"/>
          <a:lstStyle/>
          <a:p>
            <a:pPr algn="ctr" indent="0" marL="0">
              <a:lnSpc>
                <a:spcPct val="100000"/>
              </a:lnSpc>
              <a:buNone/>
            </a:pPr>
            <a:r>
              <a:rPr lang="en-US" sz="1100" b="1" spc="100" kern="0" dirty="0">
                <a:solidFill>
                  <a:schemeClr val="tx1"/>
                </a:solidFill>
              </a:rPr>
              <a:t>BAU &amp; HANDWERK</a:t>
            </a:r>
            <a:endParaRPr lang="en-US" sz="1100" dirty="0"/>
          </a:p>
        </p:txBody>
      </p:sp>
      <p:sp>
        <p:nvSpPr>
          <p:cNvPr id="4" name="Shape 2"/>
          <p:cNvSpPr/>
          <p:nvPr/>
        </p:nvSpPr>
        <p:spPr>
          <a:xfrm>
            <a:off x="2350008" y="548640"/>
            <a:ext cx="1513332" cy="292608"/>
          </a:xfrm>
          <a:prstGeom prst="roundRect">
            <a:avLst>
              <a:gd name="adj" fmla="val 50000"/>
            </a:avLst>
          </a:prstGeom>
          <a:solidFill>
            <a:schemeClr val="accent1"/>
          </a:solidFill>
          <a:ln/>
        </p:spPr>
      </p:sp>
      <p:sp>
        <p:nvSpPr>
          <p:cNvPr id="5" name="Text 3"/>
          <p:cNvSpPr txBox="1"/>
          <p:nvPr/>
        </p:nvSpPr>
        <p:spPr>
          <a:xfrm>
            <a:off x="2350008" y="548640"/>
            <a:ext cx="1513332" cy="292608"/>
          </a:xfrm>
          <a:prstGeom prst="rect">
            <a:avLst/>
          </a:prstGeom>
          <a:noFill/>
          <a:ln/>
        </p:spPr>
        <p:txBody>
          <a:bodyPr wrap="square" lIns="0" tIns="0" rIns="0" bIns="0" rtlCol="0" anchor="ctr"/>
          <a:lstStyle/>
          <a:p>
            <a:pPr algn="ctr" indent="0" marL="0">
              <a:lnSpc>
                <a:spcPct val="100000"/>
              </a:lnSpc>
              <a:buNone/>
            </a:pPr>
            <a:r>
              <a:rPr lang="en-US" sz="1100" b="1" spc="100" kern="0" dirty="0">
                <a:solidFill>
                  <a:schemeClr val="tx1"/>
                </a:solidFill>
              </a:rPr>
              <a:t>ELEKTRO &amp; SHK</a:t>
            </a:r>
            <a:endParaRPr lang="en-US" sz="1100" dirty="0"/>
          </a:p>
        </p:txBody>
      </p:sp>
      <p:sp>
        <p:nvSpPr>
          <p:cNvPr id="6" name="Shape 4"/>
          <p:cNvSpPr/>
          <p:nvPr/>
        </p:nvSpPr>
        <p:spPr>
          <a:xfrm>
            <a:off x="3973068" y="548640"/>
            <a:ext cx="1773936" cy="292608"/>
          </a:xfrm>
          <a:prstGeom prst="roundRect">
            <a:avLst>
              <a:gd name="adj" fmla="val 50000"/>
            </a:avLst>
          </a:prstGeom>
          <a:solidFill>
            <a:schemeClr val="accent1"/>
          </a:solidFill>
          <a:ln/>
        </p:spPr>
      </p:sp>
      <p:sp>
        <p:nvSpPr>
          <p:cNvPr id="7" name="Text 5"/>
          <p:cNvSpPr txBox="1"/>
          <p:nvPr/>
        </p:nvSpPr>
        <p:spPr>
          <a:xfrm>
            <a:off x="3973068" y="548640"/>
            <a:ext cx="1773936" cy="292608"/>
          </a:xfrm>
          <a:prstGeom prst="rect">
            <a:avLst/>
          </a:prstGeom>
          <a:noFill/>
          <a:ln/>
        </p:spPr>
        <p:txBody>
          <a:bodyPr wrap="square" lIns="0" tIns="0" rIns="0" bIns="0" rtlCol="0" anchor="ctr"/>
          <a:lstStyle/>
          <a:p>
            <a:pPr algn="ctr" indent="0" marL="0">
              <a:lnSpc>
                <a:spcPct val="100000"/>
              </a:lnSpc>
              <a:buNone/>
            </a:pPr>
            <a:r>
              <a:rPr lang="en-US" sz="1100" b="1" spc="100" kern="0" dirty="0">
                <a:solidFill>
                  <a:schemeClr val="tx1"/>
                </a:solidFill>
              </a:rPr>
              <a:t>GEBÄUDEREINIGUNG</a:t>
            </a:r>
            <a:endParaRPr lang="en-US" sz="1100" dirty="0"/>
          </a:p>
        </p:txBody>
      </p:sp>
      <p:sp>
        <p:nvSpPr>
          <p:cNvPr id="8" name="Text 6"/>
          <p:cNvSpPr txBox="1"/>
          <p:nvPr/>
        </p:nvSpPr>
        <p:spPr>
          <a:xfrm>
            <a:off x="640080" y="1097280"/>
            <a:ext cx="5257800" cy="1051560"/>
          </a:xfrm>
          <a:prstGeom prst="rect">
            <a:avLst/>
          </a:prstGeom>
          <a:noFill/>
          <a:ln/>
        </p:spPr>
        <p:txBody>
          <a:bodyPr wrap="square" lIns="0" tIns="0" rIns="0" bIns="0" rtlCol="0" anchor="t"/>
          <a:lstStyle/>
          <a:p>
            <a:pPr indent="0" marL="0">
              <a:lnSpc>
                <a:spcPct val="95000"/>
              </a:lnSpc>
              <a:buNone/>
            </a:pPr>
            <a:r>
              <a:rPr lang="en-US" sz="3800" b="1" dirty="0">
                <a:solidFill>
                  <a:schemeClr val="tx1"/>
                </a:solidFill>
              </a:rPr>
              <a:t>Wer hat das Gerät?</a:t>
            </a:r>
            <a:endParaRPr lang="en-US" sz="3800" dirty="0"/>
          </a:p>
        </p:txBody>
      </p:sp>
      <p:sp>
        <p:nvSpPr>
          <p:cNvPr id="9" name="Text 7"/>
          <p:cNvSpPr txBox="1"/>
          <p:nvPr/>
        </p:nvSpPr>
        <p:spPr>
          <a:xfrm>
            <a:off x="640080" y="2068093"/>
            <a:ext cx="5257800" cy="256032"/>
          </a:xfrm>
          <a:prstGeom prst="rect">
            <a:avLst/>
          </a:prstGeom>
          <a:noFill/>
          <a:ln/>
        </p:spPr>
        <p:txBody>
          <a:bodyPr wrap="square" lIns="0" tIns="0" rIns="0" bIns="0" rtlCol="0" anchor="t"/>
          <a:lstStyle/>
          <a:p>
            <a:pPr indent="0" marL="0">
              <a:lnSpc>
                <a:spcPct val="100000"/>
              </a:lnSpc>
              <a:buNone/>
            </a:pPr>
            <a:r>
              <a:rPr lang="en-US" sz="1100" b="1" spc="100" kern="0" dirty="0">
                <a:solidFill>
                  <a:schemeClr val="accent5"/>
                </a:solidFill>
              </a:rPr>
              <a:t>DU SAGST</a:t>
            </a:r>
            <a:endParaRPr lang="en-US" sz="1100" dirty="0"/>
          </a:p>
        </p:txBody>
      </p:sp>
      <p:sp>
        <p:nvSpPr>
          <p:cNvPr id="10" name="Shape 8"/>
          <p:cNvSpPr/>
          <p:nvPr/>
        </p:nvSpPr>
        <p:spPr>
          <a:xfrm>
            <a:off x="640080" y="2397277"/>
            <a:ext cx="5257800" cy="753110"/>
          </a:xfrm>
          <a:prstGeom prst="roundRect">
            <a:avLst>
              <a:gd name="adj" fmla="val 29140"/>
            </a:avLst>
          </a:prstGeom>
          <a:solidFill>
            <a:schemeClr val="tx1"/>
          </a:solidFill>
          <a:ln/>
        </p:spPr>
      </p:sp>
      <p:sp>
        <p:nvSpPr>
          <p:cNvPr id="11" name="Shape 9"/>
          <p:cNvSpPr/>
          <p:nvPr/>
        </p:nvSpPr>
        <p:spPr>
          <a:xfrm flipV="1">
            <a:off x="960120" y="3141243"/>
            <a:ext cx="292608" cy="237744"/>
          </a:xfrm>
          <a:prstGeom prst="rtTriangle">
            <a:avLst/>
          </a:prstGeom>
          <a:solidFill>
            <a:srgbClr val="16181D"/>
          </a:solidFill>
          <a:ln/>
        </p:spPr>
      </p:sp>
      <p:sp>
        <p:nvSpPr>
          <p:cNvPr id="12" name="Text 10"/>
          <p:cNvSpPr txBox="1"/>
          <p:nvPr/>
        </p:nvSpPr>
        <p:spPr>
          <a:xfrm>
            <a:off x="896112" y="2397277"/>
            <a:ext cx="4745736" cy="753110"/>
          </a:xfrm>
          <a:prstGeom prst="rect">
            <a:avLst/>
          </a:prstGeom>
          <a:noFill/>
          <a:ln/>
        </p:spPr>
        <p:txBody>
          <a:bodyPr wrap="square" lIns="0" tIns="0" rIns="0" bIns="0" rtlCol="0" anchor="ctr"/>
          <a:lstStyle/>
          <a:p>
            <a:pPr indent="0" marL="0">
              <a:lnSpc>
                <a:spcPct val="100000"/>
              </a:lnSpc>
              <a:buNone/>
            </a:pPr>
            <a:r>
              <a:rPr lang="en-US" sz="2500" b="1" dirty="0">
                <a:solidFill>
                  <a:schemeClr val="bg1"/>
                </a:solidFill>
              </a:rPr>
              <a:t>„Wer hat die Hilti?“</a:t>
            </a:r>
            <a:endParaRPr lang="en-US" sz="2500" dirty="0"/>
          </a:p>
        </p:txBody>
      </p:sp>
      <p:sp>
        <p:nvSpPr>
          <p:cNvPr id="13" name="Text 11"/>
          <p:cNvSpPr txBox="1"/>
          <p:nvPr/>
        </p:nvSpPr>
        <p:spPr>
          <a:xfrm>
            <a:off x="640080" y="3525291"/>
            <a:ext cx="5257800" cy="256032"/>
          </a:xfrm>
          <a:prstGeom prst="rect">
            <a:avLst/>
          </a:prstGeom>
          <a:noFill/>
          <a:ln/>
        </p:spPr>
        <p:txBody>
          <a:bodyPr wrap="square" lIns="0" tIns="0" rIns="0" bIns="0" rtlCol="0" anchor="t"/>
          <a:lstStyle/>
          <a:p>
            <a:pPr indent="0" marL="0">
              <a:lnSpc>
                <a:spcPct val="100000"/>
              </a:lnSpc>
              <a:buNone/>
            </a:pPr>
            <a:r>
              <a:rPr lang="en-US" sz="1100" b="1" spc="100" kern="0" dirty="0">
                <a:solidFill>
                  <a:schemeClr val="accent5"/>
                </a:solidFill>
              </a:rPr>
              <a:t>DER BUTLER</a:t>
            </a:r>
            <a:endParaRPr lang="en-US" sz="1100" dirty="0"/>
          </a:p>
        </p:txBody>
      </p:sp>
      <p:sp>
        <p:nvSpPr>
          <p:cNvPr id="14" name="Shape 12"/>
          <p:cNvSpPr/>
          <p:nvPr/>
        </p:nvSpPr>
        <p:spPr>
          <a:xfrm>
            <a:off x="640080" y="3924325"/>
            <a:ext cx="274320" cy="274320"/>
          </a:xfrm>
          <a:prstGeom prst="ellipse">
            <a:avLst/>
          </a:prstGeom>
          <a:solidFill>
            <a:schemeClr val="accent1"/>
          </a:solidFill>
          <a:ln/>
        </p:spPr>
      </p:sp>
      <p:pic>
        <p:nvPicPr>
          <p:cNvPr id="15" name="Image 0" descr="C:\Users\stella\AppData\Local\Temp\claude\C--Users-stella-Desktop-erledigt\43329c91-2f5f-4919-bcab-c0957ad438dc\scratchpad\decks\icons\check-ink.png">    </p:cNvPr>
          <p:cNvPicPr>
            <a:picLocks noChangeAspect="1"/>
          </p:cNvPicPr>
          <p:nvPr/>
        </p:nvPicPr>
        <p:blipFill>
          <a:blip r:embed="rId1"/>
          <a:stretch>
            <a:fillRect/>
          </a:stretch>
        </p:blipFill>
        <p:spPr>
          <a:xfrm>
            <a:off x="708660" y="3992905"/>
            <a:ext cx="137160" cy="137160"/>
          </a:xfrm>
          <a:prstGeom prst="rect">
            <a:avLst/>
          </a:prstGeom>
        </p:spPr>
      </p:pic>
      <p:sp>
        <p:nvSpPr>
          <p:cNvPr id="16" name="Text 13"/>
          <p:cNvSpPr txBox="1"/>
          <p:nvPr/>
        </p:nvSpPr>
        <p:spPr>
          <a:xfrm>
            <a:off x="1097280" y="3891051"/>
            <a:ext cx="4800600" cy="386588"/>
          </a:xfrm>
          <a:prstGeom prst="rect">
            <a:avLst/>
          </a:prstGeom>
          <a:noFill/>
          <a:ln/>
        </p:spPr>
        <p:txBody>
          <a:bodyPr wrap="square" lIns="0" tIns="0" rIns="0" bIns="0" rtlCol="0" anchor="t"/>
          <a:lstStyle/>
          <a:p>
            <a:pPr indent="0" marL="0">
              <a:lnSpc>
                <a:spcPct val="100000"/>
              </a:lnSpc>
              <a:buNone/>
            </a:pPr>
            <a:r>
              <a:rPr lang="en-US" sz="2200" dirty="0">
                <a:solidFill>
                  <a:schemeClr val="tx1"/>
                </a:solidFill>
              </a:rPr>
              <a:t>Zeigt Person und Ausgabedatum</a:t>
            </a:r>
            <a:endParaRPr lang="en-US" sz="2200" dirty="0"/>
          </a:p>
        </p:txBody>
      </p:sp>
      <p:sp>
        <p:nvSpPr>
          <p:cNvPr id="17" name="Shape 14"/>
          <p:cNvSpPr/>
          <p:nvPr/>
        </p:nvSpPr>
        <p:spPr>
          <a:xfrm>
            <a:off x="640080" y="4466361"/>
            <a:ext cx="274320" cy="274320"/>
          </a:xfrm>
          <a:prstGeom prst="ellipse">
            <a:avLst/>
          </a:prstGeom>
          <a:solidFill>
            <a:schemeClr val="accent1"/>
          </a:solidFill>
          <a:ln/>
        </p:spPr>
      </p:sp>
      <p:pic>
        <p:nvPicPr>
          <p:cNvPr id="18" name="Image 1" descr="C:\Users\stella\AppData\Local\Temp\claude\C--Users-stella-Desktop-erledigt\43329c91-2f5f-4919-bcab-c0957ad438dc\scratchpad\decks\icons\check-ink.png">    </p:cNvPr>
          <p:cNvPicPr>
            <a:picLocks noChangeAspect="1"/>
          </p:cNvPicPr>
          <p:nvPr/>
        </p:nvPicPr>
        <p:blipFill>
          <a:blip r:embed="rId2"/>
          <a:stretch>
            <a:fillRect/>
          </a:stretch>
        </p:blipFill>
        <p:spPr>
          <a:xfrm>
            <a:off x="708660" y="4534941"/>
            <a:ext cx="137160" cy="137160"/>
          </a:xfrm>
          <a:prstGeom prst="rect">
            <a:avLst/>
          </a:prstGeom>
        </p:spPr>
      </p:pic>
      <p:sp>
        <p:nvSpPr>
          <p:cNvPr id="19" name="Text 15"/>
          <p:cNvSpPr txBox="1"/>
          <p:nvPr/>
        </p:nvSpPr>
        <p:spPr>
          <a:xfrm>
            <a:off x="1097280" y="4433087"/>
            <a:ext cx="4800600" cy="727456"/>
          </a:xfrm>
          <a:prstGeom prst="rect">
            <a:avLst/>
          </a:prstGeom>
          <a:noFill/>
          <a:ln/>
        </p:spPr>
        <p:txBody>
          <a:bodyPr wrap="square" lIns="0" tIns="0" rIns="0" bIns="0" rtlCol="0" anchor="t"/>
          <a:lstStyle/>
          <a:p>
            <a:pPr indent="0" marL="0">
              <a:lnSpc>
                <a:spcPct val="100000"/>
              </a:lnSpc>
              <a:buNone/>
            </a:pPr>
            <a:r>
              <a:rPr lang="en-US" sz="2200" dirty="0">
                <a:solidFill>
                  <a:schemeClr val="tx1"/>
                </a:solidFill>
              </a:rPr>
              <a:t>Ausgeben per Satz: „Gib Jonas den Laptop“</a:t>
            </a:r>
            <a:endParaRPr lang="en-US" sz="2200" dirty="0"/>
          </a:p>
        </p:txBody>
      </p:sp>
      <p:sp>
        <p:nvSpPr>
          <p:cNvPr id="20" name="Shape 16"/>
          <p:cNvSpPr/>
          <p:nvPr/>
        </p:nvSpPr>
        <p:spPr>
          <a:xfrm>
            <a:off x="640080" y="5349265"/>
            <a:ext cx="274320" cy="274320"/>
          </a:xfrm>
          <a:prstGeom prst="ellipse">
            <a:avLst/>
          </a:prstGeom>
          <a:solidFill>
            <a:schemeClr val="accent1"/>
          </a:solidFill>
          <a:ln/>
        </p:spPr>
      </p:sp>
      <p:pic>
        <p:nvPicPr>
          <p:cNvPr id="21" name="Image 2" descr="C:\Users\stella\AppData\Local\Temp\claude\C--Users-stella-Desktop-erledigt\43329c91-2f5f-4919-bcab-c0957ad438dc\scratchpad\decks\icons\check-ink.png">    </p:cNvPr>
          <p:cNvPicPr>
            <a:picLocks noChangeAspect="1"/>
          </p:cNvPicPr>
          <p:nvPr/>
        </p:nvPicPr>
        <p:blipFill>
          <a:blip r:embed="rId3"/>
          <a:stretch>
            <a:fillRect/>
          </a:stretch>
        </p:blipFill>
        <p:spPr>
          <a:xfrm>
            <a:off x="708660" y="5417845"/>
            <a:ext cx="137160" cy="137160"/>
          </a:xfrm>
          <a:prstGeom prst="rect">
            <a:avLst/>
          </a:prstGeom>
        </p:spPr>
      </p:pic>
      <p:sp>
        <p:nvSpPr>
          <p:cNvPr id="22" name="Text 17"/>
          <p:cNvSpPr txBox="1"/>
          <p:nvPr/>
        </p:nvSpPr>
        <p:spPr>
          <a:xfrm>
            <a:off x="1097280" y="5315991"/>
            <a:ext cx="4800600" cy="386588"/>
          </a:xfrm>
          <a:prstGeom prst="rect">
            <a:avLst/>
          </a:prstGeom>
          <a:noFill/>
          <a:ln/>
        </p:spPr>
        <p:txBody>
          <a:bodyPr wrap="square" lIns="0" tIns="0" rIns="0" bIns="0" rtlCol="0" anchor="t"/>
          <a:lstStyle/>
          <a:p>
            <a:pPr indent="0" marL="0">
              <a:lnSpc>
                <a:spcPct val="100000"/>
              </a:lnSpc>
              <a:buNone/>
            </a:pPr>
            <a:r>
              <a:rPr lang="en-US" sz="2200" dirty="0">
                <a:solidFill>
                  <a:schemeClr val="tx1"/>
                </a:solidFill>
              </a:rPr>
              <a:t>QR-Code am Gerät, Prüftermine</a:t>
            </a:r>
            <a:endParaRPr lang="en-US" sz="2200" dirty="0"/>
          </a:p>
        </p:txBody>
      </p:sp>
      <p:sp>
        <p:nvSpPr>
          <p:cNvPr id="23" name="Bildschirmfoto Rahmen"/>
          <p:cNvSpPr/>
          <p:nvPr/>
        </p:nvSpPr>
        <p:spPr>
          <a:xfrm>
            <a:off x="6355080" y="881439"/>
            <a:ext cx="5196535" cy="4866522"/>
          </a:xfrm>
          <a:prstGeom prst="roundRect">
            <a:avLst>
              <a:gd name="adj" fmla="val 3382"/>
            </a:avLst>
          </a:prstGeom>
          <a:solidFill>
            <a:schemeClr val="bg2"/>
          </a:solidFill>
          <a:ln w="9525">
            <a:solidFill>
              <a:schemeClr val="accent2"/>
            </a:solidFill>
            <a:prstDash val="solid"/>
          </a:ln>
          <a:effectLst>
            <a:outerShdw sx="100000" sy="100000" kx="0" ky="0" algn="bl" rotWithShape="0" blurRad="127000" dist="38100" dir="5400000">
              <a:srgbClr val="000000">
                <a:alpha val="14000"/>
              </a:srgbClr>
            </a:outerShdw>
          </a:effectLst>
        </p:spPr>
      </p:sp>
      <p:pic>
        <p:nvPicPr>
          <p:cNvPr id="24" name="Bildschirmfoto" descr="Bildschirmfoto aus HeyButler: gebaeudereinigung-pruefbericht">    </p:cNvPr>
          <p:cNvPicPr>
            <a:picLocks noChangeAspect="1"/>
          </p:cNvPicPr>
          <p:nvPr/>
        </p:nvPicPr>
        <p:blipFill>
          <a:blip r:embed="rId4"/>
          <a:stretch>
            <a:fillRect/>
          </a:stretch>
        </p:blipFill>
        <p:spPr>
          <a:xfrm>
            <a:off x="6446520" y="972879"/>
            <a:ext cx="5013655" cy="4683642"/>
          </a:xfrm>
          <a:prstGeom prst="rect">
            <a:avLst/>
          </a:prstGeom>
        </p:spPr>
      </p:pic>
      <p:pic>
        <p:nvPicPr>
          <p:cNvPr id="25" name="Image 4" descr="C:\Users\stella\AppData\Local\Temp\claude\C--Users-stella-Desktop-erledigt\43329c91-2f5f-4919-bcab-c0957ad438dc\scratchpad\decks\brand\butler-96.png">    </p:cNvPr>
          <p:cNvPicPr>
            <a:picLocks noChangeAspect="1"/>
          </p:cNvPicPr>
          <p:nvPr/>
        </p:nvPicPr>
        <p:blipFill>
          <a:blip r:embed="rId5"/>
          <a:stretch>
            <a:fillRect/>
          </a:stretch>
        </p:blipFill>
        <p:spPr>
          <a:xfrm>
            <a:off x="640080" y="6358573"/>
            <a:ext cx="174625" cy="174625"/>
          </a:xfrm>
          <a:prstGeom prst="rect">
            <a:avLst/>
          </a:prstGeom>
        </p:spPr>
      </p:pic>
      <p:sp>
        <p:nvSpPr>
          <p:cNvPr id="26" name="Text 19"/>
          <p:cNvSpPr txBox="1"/>
          <p:nvPr/>
        </p:nvSpPr>
        <p:spPr>
          <a:xfrm>
            <a:off x="887857" y="6355080"/>
            <a:ext cx="3657600" cy="181610"/>
          </a:xfrm>
          <a:prstGeom prst="rect">
            <a:avLst/>
          </a:prstGeom>
          <a:noFill/>
          <a:ln/>
        </p:spPr>
        <p:txBody>
          <a:bodyPr wrap="square" lIns="0" tIns="0" rIns="0" bIns="0" rtlCol="0" anchor="ctr"/>
          <a:lstStyle/>
          <a:p>
            <a:pPr indent="0" marL="0">
              <a:lnSpc>
                <a:spcPct val="100000"/>
              </a:lnSpc>
              <a:buNone/>
            </a:pPr>
            <a:r>
              <a:rPr lang="en-US" sz="1100" dirty="0">
                <a:solidFill>
                  <a:schemeClr val="tx1"/>
                </a:solidFill>
              </a:rPr>
              <a:t>Hey</a:t>
            </a:r>
            <a:pPr indent="0" marL="0">
              <a:lnSpc>
                <a:spcPct val="100000"/>
              </a:lnSpc>
              <a:buNone/>
            </a:pPr>
            <a:r>
              <a:rPr lang="en-US" sz="1100" b="1" dirty="0">
                <a:solidFill>
                  <a:schemeClr val="tx1"/>
                </a:solidFill>
              </a:rPr>
              <a:t>Butler</a:t>
            </a:r>
            <a:endParaRPr lang="en-US" sz="1100" dirty="0"/>
          </a:p>
        </p:txBody>
      </p:sp>
      <p:sp>
        <p:nvSpPr>
          <p:cNvPr id="27" name="Text 20"/>
          <p:cNvSpPr txBox="1"/>
          <p:nvPr/>
        </p:nvSpPr>
        <p:spPr>
          <a:xfrm>
            <a:off x="1874520" y="6355080"/>
            <a:ext cx="6400800" cy="182880"/>
          </a:xfrm>
          <a:prstGeom prst="rect">
            <a:avLst/>
          </a:prstGeom>
          <a:noFill/>
          <a:ln/>
        </p:spPr>
        <p:txBody>
          <a:bodyPr wrap="square" lIns="0" tIns="0" rIns="0" bIns="0" rtlCol="0" anchor="ctr"/>
          <a:lstStyle/>
          <a:p>
            <a:pPr indent="0" marL="0">
              <a:lnSpc>
                <a:spcPct val="100000"/>
              </a:lnSpc>
              <a:buNone/>
            </a:pPr>
            <a:r>
              <a:rPr lang="en-US" sz="1000" dirty="0">
                <a:solidFill>
                  <a:schemeClr val="accent5"/>
                </a:solidFill>
              </a:rPr>
              <a:t>HeyButler im Alltag</a:t>
            </a:r>
            <a:endParaRPr lang="en-US" sz="1000" dirty="0"/>
          </a:p>
        </p:txBody>
      </p:sp>
      <p:sp>
        <p:nvSpPr>
          <p:cNvPr id="28" name="Text 21"/>
          <p:cNvSpPr txBox="1"/>
          <p:nvPr/>
        </p:nvSpPr>
        <p:spPr>
          <a:xfrm>
            <a:off x="10637215" y="6355080"/>
            <a:ext cx="914400" cy="182880"/>
          </a:xfrm>
          <a:prstGeom prst="rect">
            <a:avLst/>
          </a:prstGeom>
          <a:noFill/>
          <a:ln/>
        </p:spPr>
        <p:txBody>
          <a:bodyPr wrap="square" lIns="0" tIns="0" rIns="0" bIns="0" rtlCol="0" anchor="ctr"/>
          <a:lstStyle/>
          <a:p>
            <a:pPr algn="r" indent="0" marL="0">
              <a:lnSpc>
                <a:spcPct val="100000"/>
              </a:lnSpc>
              <a:buNone/>
            </a:pPr>
            <a:r>
              <a:rPr lang="en-US" sz="1000" dirty="0">
                <a:solidFill>
                  <a:schemeClr val="accent5"/>
                </a:solidFill>
              </a:rPr>
              <a:t>31</a:t>
            </a:r>
            <a:endParaRPr lang="en-US" sz="1000"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2">
    <p:spTree>
      <p:nvGrpSpPr>
        <p:cNvPr id="1" name=""/>
        <p:cNvGrpSpPr/>
        <p:nvPr/>
      </p:nvGrpSpPr>
      <p:grpSpPr>
        <a:xfrm>
          <a:off x="0" y="0"/>
          <a:ext cx="0" cy="0"/>
          <a:chOff x="0" y="0"/>
          <a:chExt cx="0" cy="0"/>
        </a:xfrm>
      </p:grpSpPr>
      <p:sp>
        <p:nvSpPr>
          <p:cNvPr id="2" name="Shape 0"/>
          <p:cNvSpPr/>
          <p:nvPr/>
        </p:nvSpPr>
        <p:spPr>
          <a:xfrm>
            <a:off x="640080" y="548640"/>
            <a:ext cx="1513332" cy="292608"/>
          </a:xfrm>
          <a:prstGeom prst="roundRect">
            <a:avLst>
              <a:gd name="adj" fmla="val 50000"/>
            </a:avLst>
          </a:prstGeom>
          <a:solidFill>
            <a:schemeClr val="accent1"/>
          </a:solidFill>
          <a:ln/>
        </p:spPr>
      </p:sp>
      <p:sp>
        <p:nvSpPr>
          <p:cNvPr id="3" name="Text 1"/>
          <p:cNvSpPr txBox="1"/>
          <p:nvPr/>
        </p:nvSpPr>
        <p:spPr>
          <a:xfrm>
            <a:off x="640080" y="548640"/>
            <a:ext cx="1513332" cy="292608"/>
          </a:xfrm>
          <a:prstGeom prst="rect">
            <a:avLst/>
          </a:prstGeom>
          <a:noFill/>
          <a:ln/>
        </p:spPr>
        <p:txBody>
          <a:bodyPr wrap="square" lIns="0" tIns="0" rIns="0" bIns="0" rtlCol="0" anchor="ctr"/>
          <a:lstStyle/>
          <a:p>
            <a:pPr algn="ctr" indent="0" marL="0">
              <a:lnSpc>
                <a:spcPct val="100000"/>
              </a:lnSpc>
              <a:buNone/>
            </a:pPr>
            <a:r>
              <a:rPr lang="en-US" sz="1100" b="1" spc="100" kern="0" dirty="0">
                <a:solidFill>
                  <a:schemeClr val="tx1"/>
                </a:solidFill>
              </a:rPr>
              <a:t>ELEKTRO &amp; SHK</a:t>
            </a:r>
            <a:endParaRPr lang="en-US" sz="1100" dirty="0"/>
          </a:p>
        </p:txBody>
      </p:sp>
      <p:sp>
        <p:nvSpPr>
          <p:cNvPr id="4" name="Text 2"/>
          <p:cNvSpPr txBox="1"/>
          <p:nvPr/>
        </p:nvSpPr>
        <p:spPr>
          <a:xfrm>
            <a:off x="640080" y="1097280"/>
            <a:ext cx="5257800" cy="1051560"/>
          </a:xfrm>
          <a:prstGeom prst="rect">
            <a:avLst/>
          </a:prstGeom>
          <a:noFill/>
          <a:ln/>
        </p:spPr>
        <p:txBody>
          <a:bodyPr wrap="square" lIns="0" tIns="0" rIns="0" bIns="0" rtlCol="0" anchor="t"/>
          <a:lstStyle/>
          <a:p>
            <a:pPr indent="0" marL="0">
              <a:lnSpc>
                <a:spcPct val="95000"/>
              </a:lnSpc>
              <a:buNone/>
            </a:pPr>
            <a:r>
              <a:rPr lang="en-US" sz="3800" b="1" dirty="0">
                <a:solidFill>
                  <a:schemeClr val="tx1"/>
                </a:solidFill>
              </a:rPr>
              <a:t>Wartungen planen</a:t>
            </a:r>
            <a:endParaRPr lang="en-US" sz="3800" dirty="0"/>
          </a:p>
        </p:txBody>
      </p:sp>
      <p:sp>
        <p:nvSpPr>
          <p:cNvPr id="5" name="Text 3"/>
          <p:cNvSpPr txBox="1"/>
          <p:nvPr/>
        </p:nvSpPr>
        <p:spPr>
          <a:xfrm>
            <a:off x="640080" y="2068093"/>
            <a:ext cx="5257800" cy="256032"/>
          </a:xfrm>
          <a:prstGeom prst="rect">
            <a:avLst/>
          </a:prstGeom>
          <a:noFill/>
          <a:ln/>
        </p:spPr>
        <p:txBody>
          <a:bodyPr wrap="square" lIns="0" tIns="0" rIns="0" bIns="0" rtlCol="0" anchor="t"/>
          <a:lstStyle/>
          <a:p>
            <a:pPr indent="0" marL="0">
              <a:lnSpc>
                <a:spcPct val="100000"/>
              </a:lnSpc>
              <a:buNone/>
            </a:pPr>
            <a:r>
              <a:rPr lang="en-US" sz="1100" b="1" spc="100" kern="0" dirty="0">
                <a:solidFill>
                  <a:schemeClr val="accent5"/>
                </a:solidFill>
              </a:rPr>
              <a:t>DU SAGST</a:t>
            </a:r>
            <a:endParaRPr lang="en-US" sz="1100" dirty="0"/>
          </a:p>
        </p:txBody>
      </p:sp>
      <p:sp>
        <p:nvSpPr>
          <p:cNvPr id="6" name="Shape 4"/>
          <p:cNvSpPr/>
          <p:nvPr/>
        </p:nvSpPr>
        <p:spPr>
          <a:xfrm>
            <a:off x="640080" y="2397277"/>
            <a:ext cx="5257800" cy="1140460"/>
          </a:xfrm>
          <a:prstGeom prst="roundRect">
            <a:avLst>
              <a:gd name="adj" fmla="val 19243"/>
            </a:avLst>
          </a:prstGeom>
          <a:solidFill>
            <a:schemeClr val="tx1"/>
          </a:solidFill>
          <a:ln/>
        </p:spPr>
      </p:sp>
      <p:sp>
        <p:nvSpPr>
          <p:cNvPr id="7" name="Shape 5"/>
          <p:cNvSpPr/>
          <p:nvPr/>
        </p:nvSpPr>
        <p:spPr>
          <a:xfrm flipV="1">
            <a:off x="960120" y="3528593"/>
            <a:ext cx="292608" cy="237744"/>
          </a:xfrm>
          <a:prstGeom prst="rtTriangle">
            <a:avLst/>
          </a:prstGeom>
          <a:solidFill>
            <a:srgbClr val="16181D"/>
          </a:solidFill>
          <a:ln/>
        </p:spPr>
      </p:sp>
      <p:sp>
        <p:nvSpPr>
          <p:cNvPr id="8" name="Text 6"/>
          <p:cNvSpPr txBox="1"/>
          <p:nvPr/>
        </p:nvSpPr>
        <p:spPr>
          <a:xfrm>
            <a:off x="896112" y="2397277"/>
            <a:ext cx="4745736" cy="1140460"/>
          </a:xfrm>
          <a:prstGeom prst="rect">
            <a:avLst/>
          </a:prstGeom>
          <a:noFill/>
          <a:ln/>
        </p:spPr>
        <p:txBody>
          <a:bodyPr wrap="square" lIns="0" tIns="0" rIns="0" bIns="0" rtlCol="0" anchor="ctr"/>
          <a:lstStyle/>
          <a:p>
            <a:pPr indent="0" marL="0">
              <a:lnSpc>
                <a:spcPct val="100000"/>
              </a:lnSpc>
              <a:buNone/>
            </a:pPr>
            <a:r>
              <a:rPr lang="en-US" sz="2500" b="1" dirty="0">
                <a:solidFill>
                  <a:schemeClr val="bg1"/>
                </a:solidFill>
              </a:rPr>
              <a:t>„Welche Wartungen sind nächsten Monat dran?“</a:t>
            </a:r>
            <a:endParaRPr lang="en-US" sz="2500" dirty="0"/>
          </a:p>
        </p:txBody>
      </p:sp>
      <p:sp>
        <p:nvSpPr>
          <p:cNvPr id="9" name="Text 7"/>
          <p:cNvSpPr txBox="1"/>
          <p:nvPr/>
        </p:nvSpPr>
        <p:spPr>
          <a:xfrm>
            <a:off x="640080" y="3912641"/>
            <a:ext cx="5257800" cy="256032"/>
          </a:xfrm>
          <a:prstGeom prst="rect">
            <a:avLst/>
          </a:prstGeom>
          <a:noFill/>
          <a:ln/>
        </p:spPr>
        <p:txBody>
          <a:bodyPr wrap="square" lIns="0" tIns="0" rIns="0" bIns="0" rtlCol="0" anchor="t"/>
          <a:lstStyle/>
          <a:p>
            <a:pPr indent="0" marL="0">
              <a:lnSpc>
                <a:spcPct val="100000"/>
              </a:lnSpc>
              <a:buNone/>
            </a:pPr>
            <a:r>
              <a:rPr lang="en-US" sz="1100" b="1" spc="100" kern="0" dirty="0">
                <a:solidFill>
                  <a:schemeClr val="accent5"/>
                </a:solidFill>
              </a:rPr>
              <a:t>DER BUTLER</a:t>
            </a:r>
            <a:endParaRPr lang="en-US" sz="1100" dirty="0"/>
          </a:p>
        </p:txBody>
      </p:sp>
      <p:sp>
        <p:nvSpPr>
          <p:cNvPr id="10" name="Shape 8"/>
          <p:cNvSpPr/>
          <p:nvPr/>
        </p:nvSpPr>
        <p:spPr>
          <a:xfrm>
            <a:off x="640080" y="4311675"/>
            <a:ext cx="274320" cy="274320"/>
          </a:xfrm>
          <a:prstGeom prst="ellipse">
            <a:avLst/>
          </a:prstGeom>
          <a:solidFill>
            <a:schemeClr val="accent1"/>
          </a:solidFill>
          <a:ln/>
        </p:spPr>
      </p:sp>
      <p:pic>
        <p:nvPicPr>
          <p:cNvPr id="11" name="Image 0" descr="C:\Users\stella\AppData\Local\Temp\claude\C--Users-stella-Desktop-erledigt\43329c91-2f5f-4919-bcab-c0957ad438dc\scratchpad\decks\icons\check-ink.png">    </p:cNvPr>
          <p:cNvPicPr>
            <a:picLocks noChangeAspect="1"/>
          </p:cNvPicPr>
          <p:nvPr/>
        </p:nvPicPr>
        <p:blipFill>
          <a:blip r:embed="rId1"/>
          <a:stretch>
            <a:fillRect/>
          </a:stretch>
        </p:blipFill>
        <p:spPr>
          <a:xfrm>
            <a:off x="708660" y="4380255"/>
            <a:ext cx="137160" cy="137160"/>
          </a:xfrm>
          <a:prstGeom prst="rect">
            <a:avLst/>
          </a:prstGeom>
        </p:spPr>
      </p:pic>
      <p:sp>
        <p:nvSpPr>
          <p:cNvPr id="12" name="Text 9"/>
          <p:cNvSpPr txBox="1"/>
          <p:nvPr/>
        </p:nvSpPr>
        <p:spPr>
          <a:xfrm>
            <a:off x="1097280" y="4278401"/>
            <a:ext cx="4800600" cy="386588"/>
          </a:xfrm>
          <a:prstGeom prst="rect">
            <a:avLst/>
          </a:prstGeom>
          <a:noFill/>
          <a:ln/>
        </p:spPr>
        <p:txBody>
          <a:bodyPr wrap="square" lIns="0" tIns="0" rIns="0" bIns="0" rtlCol="0" anchor="t"/>
          <a:lstStyle/>
          <a:p>
            <a:pPr indent="0" marL="0">
              <a:lnSpc>
                <a:spcPct val="100000"/>
              </a:lnSpc>
              <a:buNone/>
            </a:pPr>
            <a:r>
              <a:rPr lang="en-US" sz="2200" dirty="0">
                <a:solidFill>
                  <a:schemeClr val="tx1"/>
                </a:solidFill>
              </a:rPr>
              <a:t>Liste nach Anlage und Kunde</a:t>
            </a:r>
            <a:endParaRPr lang="en-US" sz="2200" dirty="0"/>
          </a:p>
        </p:txBody>
      </p:sp>
      <p:sp>
        <p:nvSpPr>
          <p:cNvPr id="13" name="Shape 10"/>
          <p:cNvSpPr/>
          <p:nvPr/>
        </p:nvSpPr>
        <p:spPr>
          <a:xfrm>
            <a:off x="640080" y="4853711"/>
            <a:ext cx="274320" cy="274320"/>
          </a:xfrm>
          <a:prstGeom prst="ellipse">
            <a:avLst/>
          </a:prstGeom>
          <a:solidFill>
            <a:schemeClr val="accent1"/>
          </a:solidFill>
          <a:ln/>
        </p:spPr>
      </p:sp>
      <p:pic>
        <p:nvPicPr>
          <p:cNvPr id="14" name="Image 1" descr="C:\Users\stella\AppData\Local\Temp\claude\C--Users-stella-Desktop-erledigt\43329c91-2f5f-4919-bcab-c0957ad438dc\scratchpad\decks\icons\check-ink.png">    </p:cNvPr>
          <p:cNvPicPr>
            <a:picLocks noChangeAspect="1"/>
          </p:cNvPicPr>
          <p:nvPr/>
        </p:nvPicPr>
        <p:blipFill>
          <a:blip r:embed="rId2"/>
          <a:stretch>
            <a:fillRect/>
          </a:stretch>
        </p:blipFill>
        <p:spPr>
          <a:xfrm>
            <a:off x="708660" y="4922291"/>
            <a:ext cx="137160" cy="137160"/>
          </a:xfrm>
          <a:prstGeom prst="rect">
            <a:avLst/>
          </a:prstGeom>
        </p:spPr>
      </p:pic>
      <p:sp>
        <p:nvSpPr>
          <p:cNvPr id="15" name="Text 11"/>
          <p:cNvSpPr txBox="1"/>
          <p:nvPr/>
        </p:nvSpPr>
        <p:spPr>
          <a:xfrm>
            <a:off x="1097280" y="4820437"/>
            <a:ext cx="4800600" cy="386588"/>
          </a:xfrm>
          <a:prstGeom prst="rect">
            <a:avLst/>
          </a:prstGeom>
          <a:noFill/>
          <a:ln/>
        </p:spPr>
        <p:txBody>
          <a:bodyPr wrap="square" lIns="0" tIns="0" rIns="0" bIns="0" rtlCol="0" anchor="t"/>
          <a:lstStyle/>
          <a:p>
            <a:pPr indent="0" marL="0">
              <a:lnSpc>
                <a:spcPct val="100000"/>
              </a:lnSpc>
              <a:buNone/>
            </a:pPr>
            <a:r>
              <a:rPr lang="en-US" sz="2200" dirty="0">
                <a:solidFill>
                  <a:schemeClr val="tx1"/>
                </a:solidFill>
              </a:rPr>
              <a:t>Entwurf: Terminanfrage an den Kunden</a:t>
            </a:r>
            <a:endParaRPr lang="en-US" sz="2200" dirty="0"/>
          </a:p>
        </p:txBody>
      </p:sp>
      <p:sp>
        <p:nvSpPr>
          <p:cNvPr id="16" name="Shape 12"/>
          <p:cNvSpPr/>
          <p:nvPr/>
        </p:nvSpPr>
        <p:spPr>
          <a:xfrm>
            <a:off x="640080" y="5395747"/>
            <a:ext cx="274320" cy="274320"/>
          </a:xfrm>
          <a:prstGeom prst="ellipse">
            <a:avLst/>
          </a:prstGeom>
          <a:solidFill>
            <a:schemeClr val="accent1"/>
          </a:solidFill>
          <a:ln/>
        </p:spPr>
      </p:sp>
      <p:pic>
        <p:nvPicPr>
          <p:cNvPr id="17" name="Image 2" descr="C:\Users\stella\AppData\Local\Temp\claude\C--Users-stella-Desktop-erledigt\43329c91-2f5f-4919-bcab-c0957ad438dc\scratchpad\decks\icons\check-ink.png">    </p:cNvPr>
          <p:cNvPicPr>
            <a:picLocks noChangeAspect="1"/>
          </p:cNvPicPr>
          <p:nvPr/>
        </p:nvPicPr>
        <p:blipFill>
          <a:blip r:embed="rId3"/>
          <a:stretch>
            <a:fillRect/>
          </a:stretch>
        </p:blipFill>
        <p:spPr>
          <a:xfrm>
            <a:off x="708660" y="5464327"/>
            <a:ext cx="137160" cy="137160"/>
          </a:xfrm>
          <a:prstGeom prst="rect">
            <a:avLst/>
          </a:prstGeom>
        </p:spPr>
      </p:pic>
      <p:sp>
        <p:nvSpPr>
          <p:cNvPr id="18" name="Text 13"/>
          <p:cNvSpPr txBox="1"/>
          <p:nvPr/>
        </p:nvSpPr>
        <p:spPr>
          <a:xfrm>
            <a:off x="1097280" y="5362473"/>
            <a:ext cx="4800600" cy="386588"/>
          </a:xfrm>
          <a:prstGeom prst="rect">
            <a:avLst/>
          </a:prstGeom>
          <a:noFill/>
          <a:ln/>
        </p:spPr>
        <p:txBody>
          <a:bodyPr wrap="square" lIns="0" tIns="0" rIns="0" bIns="0" rtlCol="0" anchor="t"/>
          <a:lstStyle/>
          <a:p>
            <a:pPr indent="0" marL="0">
              <a:lnSpc>
                <a:spcPct val="100000"/>
              </a:lnSpc>
              <a:buNone/>
            </a:pPr>
            <a:r>
              <a:rPr lang="en-US" sz="2200" dirty="0">
                <a:solidFill>
                  <a:schemeClr val="tx1"/>
                </a:solidFill>
              </a:rPr>
              <a:t>Wartungs­protokoll als Formular</a:t>
            </a:r>
            <a:endParaRPr lang="en-US" sz="2200" dirty="0"/>
          </a:p>
        </p:txBody>
      </p:sp>
      <p:sp>
        <p:nvSpPr>
          <p:cNvPr id="19" name="Bildschirmfoto Rahmen"/>
          <p:cNvSpPr/>
          <p:nvPr/>
        </p:nvSpPr>
        <p:spPr>
          <a:xfrm>
            <a:off x="6355080" y="1427106"/>
            <a:ext cx="5196535" cy="3775188"/>
          </a:xfrm>
          <a:prstGeom prst="roundRect">
            <a:avLst>
              <a:gd name="adj" fmla="val 4360"/>
            </a:avLst>
          </a:prstGeom>
          <a:solidFill>
            <a:schemeClr val="bg2"/>
          </a:solidFill>
          <a:ln w="9525">
            <a:solidFill>
              <a:schemeClr val="accent2"/>
            </a:solidFill>
            <a:prstDash val="solid"/>
          </a:ln>
          <a:effectLst>
            <a:outerShdw sx="100000" sy="100000" kx="0" ky="0" algn="bl" rotWithShape="0" blurRad="127000" dist="38100" dir="5400000">
              <a:srgbClr val="000000">
                <a:alpha val="14000"/>
              </a:srgbClr>
            </a:outerShdw>
          </a:effectLst>
        </p:spPr>
      </p:sp>
      <p:pic>
        <p:nvPicPr>
          <p:cNvPr id="20" name="Bildschirmfoto" descr="Bildschirmfoto aus HeyButler: elektro-ablage">    </p:cNvPr>
          <p:cNvPicPr>
            <a:picLocks noChangeAspect="1"/>
          </p:cNvPicPr>
          <p:nvPr/>
        </p:nvPicPr>
        <p:blipFill>
          <a:blip r:embed="rId4"/>
          <a:stretch>
            <a:fillRect/>
          </a:stretch>
        </p:blipFill>
        <p:spPr>
          <a:xfrm>
            <a:off x="6446520" y="1518546"/>
            <a:ext cx="5013655" cy="3592308"/>
          </a:xfrm>
          <a:prstGeom prst="rect">
            <a:avLst/>
          </a:prstGeom>
        </p:spPr>
      </p:pic>
      <p:pic>
        <p:nvPicPr>
          <p:cNvPr id="21" name="Image 4" descr="C:\Users\stella\AppData\Local\Temp\claude\C--Users-stella-Desktop-erledigt\43329c91-2f5f-4919-bcab-c0957ad438dc\scratchpad\decks\brand\butler-96.png">    </p:cNvPr>
          <p:cNvPicPr>
            <a:picLocks noChangeAspect="1"/>
          </p:cNvPicPr>
          <p:nvPr/>
        </p:nvPicPr>
        <p:blipFill>
          <a:blip r:embed="rId5"/>
          <a:stretch>
            <a:fillRect/>
          </a:stretch>
        </p:blipFill>
        <p:spPr>
          <a:xfrm>
            <a:off x="640080" y="6358573"/>
            <a:ext cx="174625" cy="174625"/>
          </a:xfrm>
          <a:prstGeom prst="rect">
            <a:avLst/>
          </a:prstGeom>
        </p:spPr>
      </p:pic>
      <p:sp>
        <p:nvSpPr>
          <p:cNvPr id="22" name="Text 15"/>
          <p:cNvSpPr txBox="1"/>
          <p:nvPr/>
        </p:nvSpPr>
        <p:spPr>
          <a:xfrm>
            <a:off x="887857" y="6355080"/>
            <a:ext cx="3657600" cy="181610"/>
          </a:xfrm>
          <a:prstGeom prst="rect">
            <a:avLst/>
          </a:prstGeom>
          <a:noFill/>
          <a:ln/>
        </p:spPr>
        <p:txBody>
          <a:bodyPr wrap="square" lIns="0" tIns="0" rIns="0" bIns="0" rtlCol="0" anchor="ctr"/>
          <a:lstStyle/>
          <a:p>
            <a:pPr indent="0" marL="0">
              <a:lnSpc>
                <a:spcPct val="100000"/>
              </a:lnSpc>
              <a:buNone/>
            </a:pPr>
            <a:r>
              <a:rPr lang="en-US" sz="1100" dirty="0">
                <a:solidFill>
                  <a:schemeClr val="tx1"/>
                </a:solidFill>
              </a:rPr>
              <a:t>Hey</a:t>
            </a:r>
            <a:pPr indent="0" marL="0">
              <a:lnSpc>
                <a:spcPct val="100000"/>
              </a:lnSpc>
              <a:buNone/>
            </a:pPr>
            <a:r>
              <a:rPr lang="en-US" sz="1100" b="1" dirty="0">
                <a:solidFill>
                  <a:schemeClr val="tx1"/>
                </a:solidFill>
              </a:rPr>
              <a:t>Butler</a:t>
            </a:r>
            <a:endParaRPr lang="en-US" sz="1100" dirty="0"/>
          </a:p>
        </p:txBody>
      </p:sp>
      <p:sp>
        <p:nvSpPr>
          <p:cNvPr id="23" name="Text 16"/>
          <p:cNvSpPr txBox="1"/>
          <p:nvPr/>
        </p:nvSpPr>
        <p:spPr>
          <a:xfrm>
            <a:off x="1874520" y="6355080"/>
            <a:ext cx="6400800" cy="182880"/>
          </a:xfrm>
          <a:prstGeom prst="rect">
            <a:avLst/>
          </a:prstGeom>
          <a:noFill/>
          <a:ln/>
        </p:spPr>
        <p:txBody>
          <a:bodyPr wrap="square" lIns="0" tIns="0" rIns="0" bIns="0" rtlCol="0" anchor="ctr"/>
          <a:lstStyle/>
          <a:p>
            <a:pPr indent="0" marL="0">
              <a:lnSpc>
                <a:spcPct val="100000"/>
              </a:lnSpc>
              <a:buNone/>
            </a:pPr>
            <a:r>
              <a:rPr lang="en-US" sz="1000" dirty="0">
                <a:solidFill>
                  <a:schemeClr val="accent5"/>
                </a:solidFill>
              </a:rPr>
              <a:t>HeyButler im Alltag</a:t>
            </a:r>
            <a:endParaRPr lang="en-US" sz="1000" dirty="0"/>
          </a:p>
        </p:txBody>
      </p:sp>
      <p:sp>
        <p:nvSpPr>
          <p:cNvPr id="24" name="Text 17"/>
          <p:cNvSpPr txBox="1"/>
          <p:nvPr/>
        </p:nvSpPr>
        <p:spPr>
          <a:xfrm>
            <a:off x="10637215" y="6355080"/>
            <a:ext cx="914400" cy="182880"/>
          </a:xfrm>
          <a:prstGeom prst="rect">
            <a:avLst/>
          </a:prstGeom>
          <a:noFill/>
          <a:ln/>
        </p:spPr>
        <p:txBody>
          <a:bodyPr wrap="square" lIns="0" tIns="0" rIns="0" bIns="0" rtlCol="0" anchor="ctr"/>
          <a:lstStyle/>
          <a:p>
            <a:pPr algn="r" indent="0" marL="0">
              <a:lnSpc>
                <a:spcPct val="100000"/>
              </a:lnSpc>
              <a:buNone/>
            </a:pPr>
            <a:r>
              <a:rPr lang="en-US" sz="1000" dirty="0">
                <a:solidFill>
                  <a:schemeClr val="accent5"/>
                </a:solidFill>
              </a:rPr>
              <a:t>32</a:t>
            </a:r>
            <a:endParaRPr lang="en-US" sz="1000"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3">
    <p:spTree>
      <p:nvGrpSpPr>
        <p:cNvPr id="1" name=""/>
        <p:cNvGrpSpPr/>
        <p:nvPr/>
      </p:nvGrpSpPr>
      <p:grpSpPr>
        <a:xfrm>
          <a:off x="0" y="0"/>
          <a:ext cx="0" cy="0"/>
          <a:chOff x="0" y="0"/>
          <a:chExt cx="0" cy="0"/>
        </a:xfrm>
      </p:grpSpPr>
      <p:sp>
        <p:nvSpPr>
          <p:cNvPr id="2" name="Shape 0"/>
          <p:cNvSpPr/>
          <p:nvPr/>
        </p:nvSpPr>
        <p:spPr>
          <a:xfrm>
            <a:off x="640080" y="548640"/>
            <a:ext cx="1513332" cy="292608"/>
          </a:xfrm>
          <a:prstGeom prst="roundRect">
            <a:avLst>
              <a:gd name="adj" fmla="val 50000"/>
            </a:avLst>
          </a:prstGeom>
          <a:solidFill>
            <a:schemeClr val="accent1"/>
          </a:solidFill>
          <a:ln/>
        </p:spPr>
      </p:sp>
      <p:sp>
        <p:nvSpPr>
          <p:cNvPr id="3" name="Text 1"/>
          <p:cNvSpPr txBox="1"/>
          <p:nvPr/>
        </p:nvSpPr>
        <p:spPr>
          <a:xfrm>
            <a:off x="640080" y="548640"/>
            <a:ext cx="1513332" cy="292608"/>
          </a:xfrm>
          <a:prstGeom prst="rect">
            <a:avLst/>
          </a:prstGeom>
          <a:noFill/>
          <a:ln/>
        </p:spPr>
        <p:txBody>
          <a:bodyPr wrap="square" lIns="0" tIns="0" rIns="0" bIns="0" rtlCol="0" anchor="ctr"/>
          <a:lstStyle/>
          <a:p>
            <a:pPr algn="ctr" indent="0" marL="0">
              <a:lnSpc>
                <a:spcPct val="100000"/>
              </a:lnSpc>
              <a:buNone/>
            </a:pPr>
            <a:r>
              <a:rPr lang="en-US" sz="1100" b="1" spc="100" kern="0" dirty="0">
                <a:solidFill>
                  <a:schemeClr val="tx1"/>
                </a:solidFill>
              </a:rPr>
              <a:t>ELEKTRO &amp; SHK</a:t>
            </a:r>
            <a:endParaRPr lang="en-US" sz="1100" dirty="0"/>
          </a:p>
        </p:txBody>
      </p:sp>
      <p:sp>
        <p:nvSpPr>
          <p:cNvPr id="4" name="Text 2"/>
          <p:cNvSpPr txBox="1"/>
          <p:nvPr/>
        </p:nvSpPr>
        <p:spPr>
          <a:xfrm>
            <a:off x="640080" y="1097280"/>
            <a:ext cx="5257800" cy="1051560"/>
          </a:xfrm>
          <a:prstGeom prst="rect">
            <a:avLst/>
          </a:prstGeom>
          <a:noFill/>
          <a:ln/>
        </p:spPr>
        <p:txBody>
          <a:bodyPr wrap="square" lIns="0" tIns="0" rIns="0" bIns="0" rtlCol="0" anchor="t"/>
          <a:lstStyle/>
          <a:p>
            <a:pPr indent="0" marL="0">
              <a:lnSpc>
                <a:spcPct val="95000"/>
              </a:lnSpc>
              <a:buNone/>
            </a:pPr>
            <a:r>
              <a:rPr lang="en-US" sz="3800" b="1" dirty="0">
                <a:solidFill>
                  <a:schemeClr val="tx1"/>
                </a:solidFill>
              </a:rPr>
              <a:t>Förderantrag prüfen</a:t>
            </a:r>
            <a:endParaRPr lang="en-US" sz="3800" dirty="0"/>
          </a:p>
        </p:txBody>
      </p:sp>
      <p:sp>
        <p:nvSpPr>
          <p:cNvPr id="5" name="Text 3"/>
          <p:cNvSpPr txBox="1"/>
          <p:nvPr/>
        </p:nvSpPr>
        <p:spPr>
          <a:xfrm>
            <a:off x="640080" y="2068093"/>
            <a:ext cx="5257800" cy="256032"/>
          </a:xfrm>
          <a:prstGeom prst="rect">
            <a:avLst/>
          </a:prstGeom>
          <a:noFill/>
          <a:ln/>
        </p:spPr>
        <p:txBody>
          <a:bodyPr wrap="square" lIns="0" tIns="0" rIns="0" bIns="0" rtlCol="0" anchor="t"/>
          <a:lstStyle/>
          <a:p>
            <a:pPr indent="0" marL="0">
              <a:lnSpc>
                <a:spcPct val="100000"/>
              </a:lnSpc>
              <a:buNone/>
            </a:pPr>
            <a:r>
              <a:rPr lang="en-US" sz="1100" b="1" spc="100" kern="0" dirty="0">
                <a:solidFill>
                  <a:schemeClr val="accent5"/>
                </a:solidFill>
              </a:rPr>
              <a:t>DU SAGST</a:t>
            </a:r>
            <a:endParaRPr lang="en-US" sz="1100" dirty="0"/>
          </a:p>
        </p:txBody>
      </p:sp>
      <p:sp>
        <p:nvSpPr>
          <p:cNvPr id="6" name="Shape 4"/>
          <p:cNvSpPr/>
          <p:nvPr/>
        </p:nvSpPr>
        <p:spPr>
          <a:xfrm>
            <a:off x="640080" y="2397277"/>
            <a:ext cx="5257800" cy="1140460"/>
          </a:xfrm>
          <a:prstGeom prst="roundRect">
            <a:avLst>
              <a:gd name="adj" fmla="val 19243"/>
            </a:avLst>
          </a:prstGeom>
          <a:solidFill>
            <a:schemeClr val="tx1"/>
          </a:solidFill>
          <a:ln/>
        </p:spPr>
      </p:sp>
      <p:sp>
        <p:nvSpPr>
          <p:cNvPr id="7" name="Shape 5"/>
          <p:cNvSpPr/>
          <p:nvPr/>
        </p:nvSpPr>
        <p:spPr>
          <a:xfrm flipV="1">
            <a:off x="960120" y="3528593"/>
            <a:ext cx="292608" cy="237744"/>
          </a:xfrm>
          <a:prstGeom prst="rtTriangle">
            <a:avLst/>
          </a:prstGeom>
          <a:solidFill>
            <a:srgbClr val="16181D"/>
          </a:solidFill>
          <a:ln/>
        </p:spPr>
      </p:sp>
      <p:sp>
        <p:nvSpPr>
          <p:cNvPr id="8" name="Text 6"/>
          <p:cNvSpPr txBox="1"/>
          <p:nvPr/>
        </p:nvSpPr>
        <p:spPr>
          <a:xfrm>
            <a:off x="896112" y="2397277"/>
            <a:ext cx="4745736" cy="1140460"/>
          </a:xfrm>
          <a:prstGeom prst="rect">
            <a:avLst/>
          </a:prstGeom>
          <a:noFill/>
          <a:ln/>
        </p:spPr>
        <p:txBody>
          <a:bodyPr wrap="square" lIns="0" tIns="0" rIns="0" bIns="0" rtlCol="0" anchor="ctr"/>
          <a:lstStyle/>
          <a:p>
            <a:pPr indent="0" marL="0">
              <a:lnSpc>
                <a:spcPct val="100000"/>
              </a:lnSpc>
              <a:buNone/>
            </a:pPr>
            <a:r>
              <a:rPr lang="en-US" sz="2500" b="1" dirty="0">
                <a:solidFill>
                  <a:schemeClr val="bg1"/>
                </a:solidFill>
              </a:rPr>
              <a:t>„Ist der BEG-Antrag für Familie Kurz gestellt?“</a:t>
            </a:r>
            <a:endParaRPr lang="en-US" sz="2500" dirty="0"/>
          </a:p>
        </p:txBody>
      </p:sp>
      <p:sp>
        <p:nvSpPr>
          <p:cNvPr id="9" name="Text 7"/>
          <p:cNvSpPr txBox="1"/>
          <p:nvPr/>
        </p:nvSpPr>
        <p:spPr>
          <a:xfrm>
            <a:off x="640080" y="3912641"/>
            <a:ext cx="5257800" cy="256032"/>
          </a:xfrm>
          <a:prstGeom prst="rect">
            <a:avLst/>
          </a:prstGeom>
          <a:noFill/>
          <a:ln/>
        </p:spPr>
        <p:txBody>
          <a:bodyPr wrap="square" lIns="0" tIns="0" rIns="0" bIns="0" rtlCol="0" anchor="t"/>
          <a:lstStyle/>
          <a:p>
            <a:pPr indent="0" marL="0">
              <a:lnSpc>
                <a:spcPct val="100000"/>
              </a:lnSpc>
              <a:buNone/>
            </a:pPr>
            <a:r>
              <a:rPr lang="en-US" sz="1100" b="1" spc="100" kern="0" dirty="0">
                <a:solidFill>
                  <a:schemeClr val="accent5"/>
                </a:solidFill>
              </a:rPr>
              <a:t>DER BUTLER</a:t>
            </a:r>
            <a:endParaRPr lang="en-US" sz="1100" dirty="0"/>
          </a:p>
        </p:txBody>
      </p:sp>
      <p:sp>
        <p:nvSpPr>
          <p:cNvPr id="10" name="Shape 8"/>
          <p:cNvSpPr/>
          <p:nvPr/>
        </p:nvSpPr>
        <p:spPr>
          <a:xfrm>
            <a:off x="640080" y="4303928"/>
            <a:ext cx="274320" cy="274320"/>
          </a:xfrm>
          <a:prstGeom prst="ellipse">
            <a:avLst/>
          </a:prstGeom>
          <a:solidFill>
            <a:schemeClr val="accent1"/>
          </a:solidFill>
          <a:ln/>
        </p:spPr>
      </p:sp>
      <p:pic>
        <p:nvPicPr>
          <p:cNvPr id="11" name="Image 0" descr="C:\Users\stella\AppData\Local\Temp\claude\C--Users-stella-Desktop-erledigt\43329c91-2f5f-4919-bcab-c0957ad438dc\scratchpad\decks\icons\check-ink.png">    </p:cNvPr>
          <p:cNvPicPr>
            <a:picLocks noChangeAspect="1"/>
          </p:cNvPicPr>
          <p:nvPr/>
        </p:nvPicPr>
        <p:blipFill>
          <a:blip r:embed="rId1"/>
          <a:stretch>
            <a:fillRect/>
          </a:stretch>
        </p:blipFill>
        <p:spPr>
          <a:xfrm>
            <a:off x="708660" y="4372508"/>
            <a:ext cx="137160" cy="137160"/>
          </a:xfrm>
          <a:prstGeom prst="rect">
            <a:avLst/>
          </a:prstGeom>
        </p:spPr>
      </p:pic>
      <p:sp>
        <p:nvSpPr>
          <p:cNvPr id="12" name="Text 9"/>
          <p:cNvSpPr txBox="1"/>
          <p:nvPr/>
        </p:nvSpPr>
        <p:spPr>
          <a:xfrm>
            <a:off x="1097280" y="4278401"/>
            <a:ext cx="4800600" cy="371094"/>
          </a:xfrm>
          <a:prstGeom prst="rect">
            <a:avLst/>
          </a:prstGeom>
          <a:noFill/>
          <a:ln/>
        </p:spPr>
        <p:txBody>
          <a:bodyPr wrap="square" lIns="0" tIns="0" rIns="0" bIns="0" rtlCol="0" anchor="t"/>
          <a:lstStyle/>
          <a:p>
            <a:pPr indent="0" marL="0">
              <a:lnSpc>
                <a:spcPct val="100000"/>
              </a:lnSpc>
              <a:buNone/>
            </a:pPr>
            <a:r>
              <a:rPr lang="en-US" sz="2100" dirty="0">
                <a:solidFill>
                  <a:schemeClr val="tx1"/>
                </a:solidFill>
              </a:rPr>
              <a:t>Sucht den Antrag im Kundenordner</a:t>
            </a:r>
            <a:endParaRPr lang="en-US" sz="2100" dirty="0"/>
          </a:p>
        </p:txBody>
      </p:sp>
      <p:sp>
        <p:nvSpPr>
          <p:cNvPr id="13" name="Shape 10"/>
          <p:cNvSpPr/>
          <p:nvPr/>
        </p:nvSpPr>
        <p:spPr>
          <a:xfrm>
            <a:off x="640080" y="4830470"/>
            <a:ext cx="274320" cy="274320"/>
          </a:xfrm>
          <a:prstGeom prst="ellipse">
            <a:avLst/>
          </a:prstGeom>
          <a:solidFill>
            <a:schemeClr val="accent1"/>
          </a:solidFill>
          <a:ln/>
        </p:spPr>
      </p:sp>
      <p:pic>
        <p:nvPicPr>
          <p:cNvPr id="14" name="Image 1" descr="C:\Users\stella\AppData\Local\Temp\claude\C--Users-stella-Desktop-erledigt\43329c91-2f5f-4919-bcab-c0957ad438dc\scratchpad\decks\icons\check-ink.png">    </p:cNvPr>
          <p:cNvPicPr>
            <a:picLocks noChangeAspect="1"/>
          </p:cNvPicPr>
          <p:nvPr/>
        </p:nvPicPr>
        <p:blipFill>
          <a:blip r:embed="rId2"/>
          <a:stretch>
            <a:fillRect/>
          </a:stretch>
        </p:blipFill>
        <p:spPr>
          <a:xfrm>
            <a:off x="708660" y="4899050"/>
            <a:ext cx="137160" cy="137160"/>
          </a:xfrm>
          <a:prstGeom prst="rect">
            <a:avLst/>
          </a:prstGeom>
        </p:spPr>
      </p:pic>
      <p:sp>
        <p:nvSpPr>
          <p:cNvPr id="15" name="Text 11"/>
          <p:cNvSpPr txBox="1"/>
          <p:nvPr/>
        </p:nvSpPr>
        <p:spPr>
          <a:xfrm>
            <a:off x="1097280" y="4804943"/>
            <a:ext cx="4800600" cy="371094"/>
          </a:xfrm>
          <a:prstGeom prst="rect">
            <a:avLst/>
          </a:prstGeom>
          <a:noFill/>
          <a:ln/>
        </p:spPr>
        <p:txBody>
          <a:bodyPr wrap="square" lIns="0" tIns="0" rIns="0" bIns="0" rtlCol="0" anchor="t"/>
          <a:lstStyle/>
          <a:p>
            <a:pPr indent="0" marL="0">
              <a:lnSpc>
                <a:spcPct val="100000"/>
              </a:lnSpc>
              <a:buNone/>
            </a:pPr>
            <a:r>
              <a:rPr lang="en-US" sz="2100" dirty="0">
                <a:solidFill>
                  <a:schemeClr val="tx1"/>
                </a:solidFill>
              </a:rPr>
              <a:t>Antwort mit Quelle</a:t>
            </a:r>
            <a:endParaRPr lang="en-US" sz="2100" dirty="0"/>
          </a:p>
        </p:txBody>
      </p:sp>
      <p:sp>
        <p:nvSpPr>
          <p:cNvPr id="16" name="Shape 12"/>
          <p:cNvSpPr/>
          <p:nvPr/>
        </p:nvSpPr>
        <p:spPr>
          <a:xfrm>
            <a:off x="640080" y="5357012"/>
            <a:ext cx="274320" cy="274320"/>
          </a:xfrm>
          <a:prstGeom prst="ellipse">
            <a:avLst/>
          </a:prstGeom>
          <a:solidFill>
            <a:schemeClr val="accent1"/>
          </a:solidFill>
          <a:ln/>
        </p:spPr>
      </p:sp>
      <p:pic>
        <p:nvPicPr>
          <p:cNvPr id="17" name="Image 2" descr="C:\Users\stella\AppData\Local\Temp\claude\C--Users-stella-Desktop-erledigt\43329c91-2f5f-4919-bcab-c0957ad438dc\scratchpad\decks\icons\check-ink.png">    </p:cNvPr>
          <p:cNvPicPr>
            <a:picLocks noChangeAspect="1"/>
          </p:cNvPicPr>
          <p:nvPr/>
        </p:nvPicPr>
        <p:blipFill>
          <a:blip r:embed="rId3"/>
          <a:stretch>
            <a:fillRect/>
          </a:stretch>
        </p:blipFill>
        <p:spPr>
          <a:xfrm>
            <a:off x="708660" y="5425592"/>
            <a:ext cx="137160" cy="137160"/>
          </a:xfrm>
          <a:prstGeom prst="rect">
            <a:avLst/>
          </a:prstGeom>
        </p:spPr>
      </p:pic>
      <p:sp>
        <p:nvSpPr>
          <p:cNvPr id="18" name="Text 13"/>
          <p:cNvSpPr txBox="1"/>
          <p:nvPr/>
        </p:nvSpPr>
        <p:spPr>
          <a:xfrm>
            <a:off x="1097280" y="5331485"/>
            <a:ext cx="4800600" cy="696468"/>
          </a:xfrm>
          <a:prstGeom prst="rect">
            <a:avLst/>
          </a:prstGeom>
          <a:noFill/>
          <a:ln/>
        </p:spPr>
        <p:txBody>
          <a:bodyPr wrap="square" lIns="0" tIns="0" rIns="0" bIns="0" rtlCol="0" anchor="t"/>
          <a:lstStyle/>
          <a:p>
            <a:pPr indent="0" marL="0">
              <a:lnSpc>
                <a:spcPct val="100000"/>
              </a:lnSpc>
              <a:buNone/>
            </a:pPr>
            <a:r>
              <a:rPr lang="en-US" sz="2100" dirty="0">
                <a:solidFill>
                  <a:schemeClr val="tx1"/>
                </a:solidFill>
              </a:rPr>
              <a:t>Fehlt er: Erinnerung vor Maßnahmenbeginn</a:t>
            </a:r>
            <a:endParaRPr lang="en-US" sz="2100" dirty="0"/>
          </a:p>
        </p:txBody>
      </p:sp>
      <p:sp>
        <p:nvSpPr>
          <p:cNvPr id="19" name="Bildschirmfoto Rahmen"/>
          <p:cNvSpPr/>
          <p:nvPr/>
        </p:nvSpPr>
        <p:spPr>
          <a:xfrm>
            <a:off x="6355080" y="881439"/>
            <a:ext cx="5196535" cy="4866522"/>
          </a:xfrm>
          <a:prstGeom prst="roundRect">
            <a:avLst>
              <a:gd name="adj" fmla="val 3382"/>
            </a:avLst>
          </a:prstGeom>
          <a:solidFill>
            <a:schemeClr val="bg2"/>
          </a:solidFill>
          <a:ln w="9525">
            <a:solidFill>
              <a:schemeClr val="accent2"/>
            </a:solidFill>
            <a:prstDash val="solid"/>
          </a:ln>
          <a:effectLst>
            <a:outerShdw sx="100000" sy="100000" kx="0" ky="0" algn="bl" rotWithShape="0" blurRad="127000" dist="38100" dir="5400000">
              <a:srgbClr val="000000">
                <a:alpha val="14000"/>
              </a:srgbClr>
            </a:outerShdw>
          </a:effectLst>
        </p:spPr>
      </p:sp>
      <p:pic>
        <p:nvPicPr>
          <p:cNvPr id="20" name="Bildschirmfoto" descr="Bildschirmfoto aus HeyButler: elektro-netzbetreiber">    </p:cNvPr>
          <p:cNvPicPr>
            <a:picLocks noChangeAspect="1"/>
          </p:cNvPicPr>
          <p:nvPr/>
        </p:nvPicPr>
        <p:blipFill>
          <a:blip r:embed="rId4"/>
          <a:stretch>
            <a:fillRect/>
          </a:stretch>
        </p:blipFill>
        <p:spPr>
          <a:xfrm>
            <a:off x="6446520" y="972879"/>
            <a:ext cx="5013655" cy="4683642"/>
          </a:xfrm>
          <a:prstGeom prst="rect">
            <a:avLst/>
          </a:prstGeom>
        </p:spPr>
      </p:pic>
      <p:pic>
        <p:nvPicPr>
          <p:cNvPr id="21" name="Image 4" descr="C:\Users\stella\AppData\Local\Temp\claude\C--Users-stella-Desktop-erledigt\43329c91-2f5f-4919-bcab-c0957ad438dc\scratchpad\decks\brand\butler-96.png">    </p:cNvPr>
          <p:cNvPicPr>
            <a:picLocks noChangeAspect="1"/>
          </p:cNvPicPr>
          <p:nvPr/>
        </p:nvPicPr>
        <p:blipFill>
          <a:blip r:embed="rId5"/>
          <a:stretch>
            <a:fillRect/>
          </a:stretch>
        </p:blipFill>
        <p:spPr>
          <a:xfrm>
            <a:off x="640080" y="6358573"/>
            <a:ext cx="174625" cy="174625"/>
          </a:xfrm>
          <a:prstGeom prst="rect">
            <a:avLst/>
          </a:prstGeom>
        </p:spPr>
      </p:pic>
      <p:sp>
        <p:nvSpPr>
          <p:cNvPr id="22" name="Text 15"/>
          <p:cNvSpPr txBox="1"/>
          <p:nvPr/>
        </p:nvSpPr>
        <p:spPr>
          <a:xfrm>
            <a:off x="887857" y="6355080"/>
            <a:ext cx="3657600" cy="181610"/>
          </a:xfrm>
          <a:prstGeom prst="rect">
            <a:avLst/>
          </a:prstGeom>
          <a:noFill/>
          <a:ln/>
        </p:spPr>
        <p:txBody>
          <a:bodyPr wrap="square" lIns="0" tIns="0" rIns="0" bIns="0" rtlCol="0" anchor="ctr"/>
          <a:lstStyle/>
          <a:p>
            <a:pPr indent="0" marL="0">
              <a:lnSpc>
                <a:spcPct val="100000"/>
              </a:lnSpc>
              <a:buNone/>
            </a:pPr>
            <a:r>
              <a:rPr lang="en-US" sz="1100" dirty="0">
                <a:solidFill>
                  <a:schemeClr val="tx1"/>
                </a:solidFill>
              </a:rPr>
              <a:t>Hey</a:t>
            </a:r>
            <a:pPr indent="0" marL="0">
              <a:lnSpc>
                <a:spcPct val="100000"/>
              </a:lnSpc>
              <a:buNone/>
            </a:pPr>
            <a:r>
              <a:rPr lang="en-US" sz="1100" b="1" dirty="0">
                <a:solidFill>
                  <a:schemeClr val="tx1"/>
                </a:solidFill>
              </a:rPr>
              <a:t>Butler</a:t>
            </a:r>
            <a:endParaRPr lang="en-US" sz="1100" dirty="0"/>
          </a:p>
        </p:txBody>
      </p:sp>
      <p:sp>
        <p:nvSpPr>
          <p:cNvPr id="23" name="Text 16"/>
          <p:cNvSpPr txBox="1"/>
          <p:nvPr/>
        </p:nvSpPr>
        <p:spPr>
          <a:xfrm>
            <a:off x="1874520" y="6355080"/>
            <a:ext cx="6400800" cy="182880"/>
          </a:xfrm>
          <a:prstGeom prst="rect">
            <a:avLst/>
          </a:prstGeom>
          <a:noFill/>
          <a:ln/>
        </p:spPr>
        <p:txBody>
          <a:bodyPr wrap="square" lIns="0" tIns="0" rIns="0" bIns="0" rtlCol="0" anchor="ctr"/>
          <a:lstStyle/>
          <a:p>
            <a:pPr indent="0" marL="0">
              <a:lnSpc>
                <a:spcPct val="100000"/>
              </a:lnSpc>
              <a:buNone/>
            </a:pPr>
            <a:r>
              <a:rPr lang="en-US" sz="1000" dirty="0">
                <a:solidFill>
                  <a:schemeClr val="accent5"/>
                </a:solidFill>
              </a:rPr>
              <a:t>HeyButler im Alltag</a:t>
            </a:r>
            <a:endParaRPr lang="en-US" sz="1000" dirty="0"/>
          </a:p>
        </p:txBody>
      </p:sp>
      <p:sp>
        <p:nvSpPr>
          <p:cNvPr id="24" name="Text 17"/>
          <p:cNvSpPr txBox="1"/>
          <p:nvPr/>
        </p:nvSpPr>
        <p:spPr>
          <a:xfrm>
            <a:off x="10637215" y="6355080"/>
            <a:ext cx="914400" cy="182880"/>
          </a:xfrm>
          <a:prstGeom prst="rect">
            <a:avLst/>
          </a:prstGeom>
          <a:noFill/>
          <a:ln/>
        </p:spPr>
        <p:txBody>
          <a:bodyPr wrap="square" lIns="0" tIns="0" rIns="0" bIns="0" rtlCol="0" anchor="ctr"/>
          <a:lstStyle/>
          <a:p>
            <a:pPr algn="r" indent="0" marL="0">
              <a:lnSpc>
                <a:spcPct val="100000"/>
              </a:lnSpc>
              <a:buNone/>
            </a:pPr>
            <a:r>
              <a:rPr lang="en-US" sz="1000" dirty="0">
                <a:solidFill>
                  <a:schemeClr val="accent5"/>
                </a:solidFill>
              </a:rPr>
              <a:t>33</a:t>
            </a:r>
            <a:endParaRPr lang="en-US" sz="1000"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34">
    <p:spTree>
      <p:nvGrpSpPr>
        <p:cNvPr id="1" name=""/>
        <p:cNvGrpSpPr/>
        <p:nvPr/>
      </p:nvGrpSpPr>
      <p:grpSpPr>
        <a:xfrm>
          <a:off x="0" y="0"/>
          <a:ext cx="0" cy="0"/>
          <a:chOff x="0" y="0"/>
          <a:chExt cx="0" cy="0"/>
        </a:xfrm>
      </p:grpSpPr>
      <p:sp>
        <p:nvSpPr>
          <p:cNvPr id="2" name="Shape 0"/>
          <p:cNvSpPr/>
          <p:nvPr/>
        </p:nvSpPr>
        <p:spPr>
          <a:xfrm>
            <a:off x="640080" y="548640"/>
            <a:ext cx="1339596" cy="292608"/>
          </a:xfrm>
          <a:prstGeom prst="roundRect">
            <a:avLst>
              <a:gd name="adj" fmla="val 50000"/>
            </a:avLst>
          </a:prstGeom>
          <a:solidFill>
            <a:schemeClr val="accent1"/>
          </a:solidFill>
          <a:ln/>
        </p:spPr>
      </p:sp>
      <p:sp>
        <p:nvSpPr>
          <p:cNvPr id="3" name="Text 1"/>
          <p:cNvSpPr txBox="1"/>
          <p:nvPr/>
        </p:nvSpPr>
        <p:spPr>
          <a:xfrm>
            <a:off x="640080" y="548640"/>
            <a:ext cx="1339596" cy="292608"/>
          </a:xfrm>
          <a:prstGeom prst="rect">
            <a:avLst/>
          </a:prstGeom>
          <a:noFill/>
          <a:ln/>
        </p:spPr>
        <p:txBody>
          <a:bodyPr wrap="square" lIns="0" tIns="0" rIns="0" bIns="0" rtlCol="0" anchor="ctr"/>
          <a:lstStyle/>
          <a:p>
            <a:pPr algn="ctr" indent="0" marL="0">
              <a:lnSpc>
                <a:spcPct val="100000"/>
              </a:lnSpc>
              <a:buNone/>
            </a:pPr>
            <a:r>
              <a:rPr lang="en-US" sz="1100" b="1" spc="100" kern="0" dirty="0">
                <a:solidFill>
                  <a:schemeClr val="tx1"/>
                </a:solidFill>
              </a:rPr>
              <a:t>ARCHITEKTUR</a:t>
            </a:r>
            <a:endParaRPr lang="en-US" sz="1100" dirty="0"/>
          </a:p>
        </p:txBody>
      </p:sp>
      <p:sp>
        <p:nvSpPr>
          <p:cNvPr id="4" name="Text 2"/>
          <p:cNvSpPr txBox="1"/>
          <p:nvPr/>
        </p:nvSpPr>
        <p:spPr>
          <a:xfrm>
            <a:off x="640080" y="1097280"/>
            <a:ext cx="5257800" cy="1051560"/>
          </a:xfrm>
          <a:prstGeom prst="rect">
            <a:avLst/>
          </a:prstGeom>
          <a:noFill/>
          <a:ln/>
        </p:spPr>
        <p:txBody>
          <a:bodyPr wrap="square" lIns="0" tIns="0" rIns="0" bIns="0" rtlCol="0" anchor="t"/>
          <a:lstStyle/>
          <a:p>
            <a:pPr indent="0" marL="0">
              <a:lnSpc>
                <a:spcPct val="95000"/>
              </a:lnSpc>
              <a:buNone/>
            </a:pPr>
            <a:r>
              <a:rPr lang="en-US" sz="3600" b="1" dirty="0">
                <a:solidFill>
                  <a:schemeClr val="tx1"/>
                </a:solidFill>
              </a:rPr>
              <a:t>Stand der Leistungsphasen</a:t>
            </a:r>
            <a:endParaRPr lang="en-US" sz="3600" dirty="0"/>
          </a:p>
        </p:txBody>
      </p:sp>
      <p:sp>
        <p:nvSpPr>
          <p:cNvPr id="5" name="Text 3"/>
          <p:cNvSpPr txBox="1"/>
          <p:nvPr/>
        </p:nvSpPr>
        <p:spPr>
          <a:xfrm>
            <a:off x="640080" y="2038655"/>
            <a:ext cx="5257800" cy="256032"/>
          </a:xfrm>
          <a:prstGeom prst="rect">
            <a:avLst/>
          </a:prstGeom>
          <a:noFill/>
          <a:ln/>
        </p:spPr>
        <p:txBody>
          <a:bodyPr wrap="square" lIns="0" tIns="0" rIns="0" bIns="0" rtlCol="0" anchor="t"/>
          <a:lstStyle/>
          <a:p>
            <a:pPr indent="0" marL="0">
              <a:lnSpc>
                <a:spcPct val="100000"/>
              </a:lnSpc>
              <a:buNone/>
            </a:pPr>
            <a:r>
              <a:rPr lang="en-US" sz="1100" b="1" spc="100" kern="0" dirty="0">
                <a:solidFill>
                  <a:schemeClr val="accent5"/>
                </a:solidFill>
              </a:rPr>
              <a:t>DU SAGST</a:t>
            </a:r>
            <a:endParaRPr lang="en-US" sz="1100" dirty="0"/>
          </a:p>
        </p:txBody>
      </p:sp>
      <p:sp>
        <p:nvSpPr>
          <p:cNvPr id="6" name="Shape 4"/>
          <p:cNvSpPr/>
          <p:nvPr/>
        </p:nvSpPr>
        <p:spPr>
          <a:xfrm>
            <a:off x="640080" y="2367839"/>
            <a:ext cx="5257800" cy="1140460"/>
          </a:xfrm>
          <a:prstGeom prst="roundRect">
            <a:avLst>
              <a:gd name="adj" fmla="val 19243"/>
            </a:avLst>
          </a:prstGeom>
          <a:solidFill>
            <a:schemeClr val="tx1"/>
          </a:solidFill>
          <a:ln/>
        </p:spPr>
      </p:sp>
      <p:sp>
        <p:nvSpPr>
          <p:cNvPr id="7" name="Shape 5"/>
          <p:cNvSpPr/>
          <p:nvPr/>
        </p:nvSpPr>
        <p:spPr>
          <a:xfrm flipV="1">
            <a:off x="960120" y="3499155"/>
            <a:ext cx="292608" cy="237744"/>
          </a:xfrm>
          <a:prstGeom prst="rtTriangle">
            <a:avLst/>
          </a:prstGeom>
          <a:solidFill>
            <a:srgbClr val="16181D"/>
          </a:solidFill>
          <a:ln/>
        </p:spPr>
      </p:sp>
      <p:sp>
        <p:nvSpPr>
          <p:cNvPr id="8" name="Text 6"/>
          <p:cNvSpPr txBox="1"/>
          <p:nvPr/>
        </p:nvSpPr>
        <p:spPr>
          <a:xfrm>
            <a:off x="896112" y="2367839"/>
            <a:ext cx="4745736" cy="1140460"/>
          </a:xfrm>
          <a:prstGeom prst="rect">
            <a:avLst/>
          </a:prstGeom>
          <a:noFill/>
          <a:ln/>
        </p:spPr>
        <p:txBody>
          <a:bodyPr wrap="square" lIns="0" tIns="0" rIns="0" bIns="0" rtlCol="0" anchor="ctr"/>
          <a:lstStyle/>
          <a:p>
            <a:pPr indent="0" marL="0">
              <a:lnSpc>
                <a:spcPct val="100000"/>
              </a:lnSpc>
              <a:buNone/>
            </a:pPr>
            <a:r>
              <a:rPr lang="en-US" sz="2500" b="1" dirty="0">
                <a:solidFill>
                  <a:schemeClr val="bg1"/>
                </a:solidFill>
              </a:rPr>
              <a:t>„In welcher Leistungsphase ist das Projekt Schulstraße?“</a:t>
            </a:r>
            <a:endParaRPr lang="en-US" sz="2500" dirty="0"/>
          </a:p>
        </p:txBody>
      </p:sp>
      <p:sp>
        <p:nvSpPr>
          <p:cNvPr id="9" name="Text 7"/>
          <p:cNvSpPr txBox="1"/>
          <p:nvPr/>
        </p:nvSpPr>
        <p:spPr>
          <a:xfrm>
            <a:off x="640080" y="3883203"/>
            <a:ext cx="5257800" cy="256032"/>
          </a:xfrm>
          <a:prstGeom prst="rect">
            <a:avLst/>
          </a:prstGeom>
          <a:noFill/>
          <a:ln/>
        </p:spPr>
        <p:txBody>
          <a:bodyPr wrap="square" lIns="0" tIns="0" rIns="0" bIns="0" rtlCol="0" anchor="t"/>
          <a:lstStyle/>
          <a:p>
            <a:pPr indent="0" marL="0">
              <a:lnSpc>
                <a:spcPct val="100000"/>
              </a:lnSpc>
              <a:buNone/>
            </a:pPr>
            <a:r>
              <a:rPr lang="en-US" sz="1100" b="1" spc="100" kern="0" dirty="0">
                <a:solidFill>
                  <a:schemeClr val="accent5"/>
                </a:solidFill>
              </a:rPr>
              <a:t>DER BUTLER</a:t>
            </a:r>
            <a:endParaRPr lang="en-US" sz="1100" dirty="0"/>
          </a:p>
        </p:txBody>
      </p:sp>
      <p:sp>
        <p:nvSpPr>
          <p:cNvPr id="10" name="Shape 8"/>
          <p:cNvSpPr/>
          <p:nvPr/>
        </p:nvSpPr>
        <p:spPr>
          <a:xfrm>
            <a:off x="640080" y="4282237"/>
            <a:ext cx="274320" cy="274320"/>
          </a:xfrm>
          <a:prstGeom prst="ellipse">
            <a:avLst/>
          </a:prstGeom>
          <a:solidFill>
            <a:schemeClr val="accent1"/>
          </a:solidFill>
          <a:ln/>
        </p:spPr>
      </p:sp>
      <p:pic>
        <p:nvPicPr>
          <p:cNvPr id="11" name="Image 0" descr="C:\Users\stella\AppData\Local\Temp\claude\C--Users-stella-Desktop-erledigt\43329c91-2f5f-4919-bcab-c0957ad438dc\scratchpad\decks\icons\check-ink.png">    </p:cNvPr>
          <p:cNvPicPr>
            <a:picLocks noChangeAspect="1"/>
          </p:cNvPicPr>
          <p:nvPr/>
        </p:nvPicPr>
        <p:blipFill>
          <a:blip r:embed="rId1"/>
          <a:stretch>
            <a:fillRect/>
          </a:stretch>
        </p:blipFill>
        <p:spPr>
          <a:xfrm>
            <a:off x="708660" y="4350817"/>
            <a:ext cx="137160" cy="137160"/>
          </a:xfrm>
          <a:prstGeom prst="rect">
            <a:avLst/>
          </a:prstGeom>
        </p:spPr>
      </p:pic>
      <p:sp>
        <p:nvSpPr>
          <p:cNvPr id="12" name="Text 9"/>
          <p:cNvSpPr txBox="1"/>
          <p:nvPr/>
        </p:nvSpPr>
        <p:spPr>
          <a:xfrm>
            <a:off x="1097280" y="4248963"/>
            <a:ext cx="4800600" cy="386588"/>
          </a:xfrm>
          <a:prstGeom prst="rect">
            <a:avLst/>
          </a:prstGeom>
          <a:noFill/>
          <a:ln/>
        </p:spPr>
        <p:txBody>
          <a:bodyPr wrap="square" lIns="0" tIns="0" rIns="0" bIns="0" rtlCol="0" anchor="t"/>
          <a:lstStyle/>
          <a:p>
            <a:pPr indent="0" marL="0">
              <a:lnSpc>
                <a:spcPct val="100000"/>
              </a:lnSpc>
              <a:buNone/>
            </a:pPr>
            <a:r>
              <a:rPr lang="en-US" sz="2200" dirty="0">
                <a:solidFill>
                  <a:schemeClr val="tx1"/>
                </a:solidFill>
              </a:rPr>
              <a:t>Zeigt die aktuelle HOAI-Phase</a:t>
            </a:r>
            <a:endParaRPr lang="en-US" sz="2200" dirty="0"/>
          </a:p>
        </p:txBody>
      </p:sp>
      <p:sp>
        <p:nvSpPr>
          <p:cNvPr id="13" name="Shape 10"/>
          <p:cNvSpPr/>
          <p:nvPr/>
        </p:nvSpPr>
        <p:spPr>
          <a:xfrm>
            <a:off x="640080" y="4824273"/>
            <a:ext cx="274320" cy="274320"/>
          </a:xfrm>
          <a:prstGeom prst="ellipse">
            <a:avLst/>
          </a:prstGeom>
          <a:solidFill>
            <a:schemeClr val="accent1"/>
          </a:solidFill>
          <a:ln/>
        </p:spPr>
      </p:sp>
      <p:pic>
        <p:nvPicPr>
          <p:cNvPr id="14" name="Image 1" descr="C:\Users\stella\AppData\Local\Temp\claude\C--Users-stella-Desktop-erledigt\43329c91-2f5f-4919-bcab-c0957ad438dc\scratchpad\decks\icons\check-ink.png">    </p:cNvPr>
          <p:cNvPicPr>
            <a:picLocks noChangeAspect="1"/>
          </p:cNvPicPr>
          <p:nvPr/>
        </p:nvPicPr>
        <p:blipFill>
          <a:blip r:embed="rId2"/>
          <a:stretch>
            <a:fillRect/>
          </a:stretch>
        </p:blipFill>
        <p:spPr>
          <a:xfrm>
            <a:off x="708660" y="4892853"/>
            <a:ext cx="137160" cy="137160"/>
          </a:xfrm>
          <a:prstGeom prst="rect">
            <a:avLst/>
          </a:prstGeom>
        </p:spPr>
      </p:pic>
      <p:sp>
        <p:nvSpPr>
          <p:cNvPr id="15" name="Text 11"/>
          <p:cNvSpPr txBox="1"/>
          <p:nvPr/>
        </p:nvSpPr>
        <p:spPr>
          <a:xfrm>
            <a:off x="1097280" y="4790999"/>
            <a:ext cx="4800600" cy="386588"/>
          </a:xfrm>
          <a:prstGeom prst="rect">
            <a:avLst/>
          </a:prstGeom>
          <a:noFill/>
          <a:ln/>
        </p:spPr>
        <p:txBody>
          <a:bodyPr wrap="square" lIns="0" tIns="0" rIns="0" bIns="0" rtlCol="0" anchor="t"/>
          <a:lstStyle/>
          <a:p>
            <a:pPr indent="0" marL="0">
              <a:lnSpc>
                <a:spcPct val="100000"/>
              </a:lnSpc>
              <a:buNone/>
            </a:pPr>
            <a:r>
              <a:rPr lang="en-US" sz="2200" dirty="0">
                <a:solidFill>
                  <a:schemeClr val="tx1"/>
                </a:solidFill>
              </a:rPr>
              <a:t>Was abgerechnet ist und was offen</a:t>
            </a:r>
            <a:endParaRPr lang="en-US" sz="2200" dirty="0"/>
          </a:p>
        </p:txBody>
      </p:sp>
      <p:sp>
        <p:nvSpPr>
          <p:cNvPr id="16" name="Shape 12"/>
          <p:cNvSpPr/>
          <p:nvPr/>
        </p:nvSpPr>
        <p:spPr>
          <a:xfrm>
            <a:off x="640080" y="5366309"/>
            <a:ext cx="274320" cy="274320"/>
          </a:xfrm>
          <a:prstGeom prst="ellipse">
            <a:avLst/>
          </a:prstGeom>
          <a:solidFill>
            <a:schemeClr val="accent1"/>
          </a:solidFill>
          <a:ln/>
        </p:spPr>
      </p:sp>
      <p:pic>
        <p:nvPicPr>
          <p:cNvPr id="17" name="Image 2" descr="C:\Users\stella\AppData\Local\Temp\claude\C--Users-stella-Desktop-erledigt\43329c91-2f5f-4919-bcab-c0957ad438dc\scratchpad\decks\icons\check-ink.png">    </p:cNvPr>
          <p:cNvPicPr>
            <a:picLocks noChangeAspect="1"/>
          </p:cNvPicPr>
          <p:nvPr/>
        </p:nvPicPr>
        <p:blipFill>
          <a:blip r:embed="rId3"/>
          <a:stretch>
            <a:fillRect/>
          </a:stretch>
        </p:blipFill>
        <p:spPr>
          <a:xfrm>
            <a:off x="708660" y="5434889"/>
            <a:ext cx="137160" cy="137160"/>
          </a:xfrm>
          <a:prstGeom prst="rect">
            <a:avLst/>
          </a:prstGeom>
        </p:spPr>
      </p:pic>
      <p:sp>
        <p:nvSpPr>
          <p:cNvPr id="18" name="Text 13"/>
          <p:cNvSpPr txBox="1"/>
          <p:nvPr/>
        </p:nvSpPr>
        <p:spPr>
          <a:xfrm>
            <a:off x="1097280" y="5333035"/>
            <a:ext cx="4800600" cy="386588"/>
          </a:xfrm>
          <a:prstGeom prst="rect">
            <a:avLst/>
          </a:prstGeom>
          <a:noFill/>
          <a:ln/>
        </p:spPr>
        <p:txBody>
          <a:bodyPr wrap="square" lIns="0" tIns="0" rIns="0" bIns="0" rtlCol="0" anchor="t"/>
          <a:lstStyle/>
          <a:p>
            <a:pPr indent="0" marL="0">
              <a:lnSpc>
                <a:spcPct val="100000"/>
              </a:lnSpc>
              <a:buNone/>
            </a:pPr>
            <a:r>
              <a:rPr lang="en-US" sz="2200" dirty="0">
                <a:solidFill>
                  <a:schemeClr val="tx1"/>
                </a:solidFill>
              </a:rPr>
              <a:t>Phase abschließen per Formular</a:t>
            </a:r>
            <a:endParaRPr lang="en-US" sz="2200" dirty="0"/>
          </a:p>
        </p:txBody>
      </p:sp>
      <p:sp>
        <p:nvSpPr>
          <p:cNvPr id="19" name="Bildschirmfoto Rahmen"/>
          <p:cNvSpPr/>
          <p:nvPr/>
        </p:nvSpPr>
        <p:spPr>
          <a:xfrm>
            <a:off x="6355080" y="881439"/>
            <a:ext cx="5196535" cy="4866522"/>
          </a:xfrm>
          <a:prstGeom prst="roundRect">
            <a:avLst>
              <a:gd name="adj" fmla="val 3382"/>
            </a:avLst>
          </a:prstGeom>
          <a:solidFill>
            <a:schemeClr val="bg2"/>
          </a:solidFill>
          <a:ln w="9525">
            <a:solidFill>
              <a:schemeClr val="accent2"/>
            </a:solidFill>
            <a:prstDash val="solid"/>
          </a:ln>
          <a:effectLst>
            <a:outerShdw sx="100000" sy="100000" kx="0" ky="0" algn="bl" rotWithShape="0" blurRad="127000" dist="38100" dir="5400000">
              <a:srgbClr val="000000">
                <a:alpha val="14000"/>
              </a:srgbClr>
            </a:outerShdw>
          </a:effectLst>
        </p:spPr>
      </p:sp>
      <p:pic>
        <p:nvPicPr>
          <p:cNvPr id="20" name="Bildschirmfoto" descr="Bildschirmfoto aus HeyButler: architektur-baugenehmigung">    </p:cNvPr>
          <p:cNvPicPr>
            <a:picLocks noChangeAspect="1"/>
          </p:cNvPicPr>
          <p:nvPr/>
        </p:nvPicPr>
        <p:blipFill>
          <a:blip r:embed="rId4"/>
          <a:stretch>
            <a:fillRect/>
          </a:stretch>
        </p:blipFill>
        <p:spPr>
          <a:xfrm>
            <a:off x="6446520" y="972879"/>
            <a:ext cx="5013655" cy="4683642"/>
          </a:xfrm>
          <a:prstGeom prst="rect">
            <a:avLst/>
          </a:prstGeom>
        </p:spPr>
      </p:pic>
      <p:pic>
        <p:nvPicPr>
          <p:cNvPr id="21" name="Image 4" descr="C:\Users\stella\AppData\Local\Temp\claude\C--Users-stella-Desktop-erledigt\43329c91-2f5f-4919-bcab-c0957ad438dc\scratchpad\decks\brand\butler-96.png">    </p:cNvPr>
          <p:cNvPicPr>
            <a:picLocks noChangeAspect="1"/>
          </p:cNvPicPr>
          <p:nvPr/>
        </p:nvPicPr>
        <p:blipFill>
          <a:blip r:embed="rId5"/>
          <a:stretch>
            <a:fillRect/>
          </a:stretch>
        </p:blipFill>
        <p:spPr>
          <a:xfrm>
            <a:off x="640080" y="6358573"/>
            <a:ext cx="174625" cy="174625"/>
          </a:xfrm>
          <a:prstGeom prst="rect">
            <a:avLst/>
          </a:prstGeom>
        </p:spPr>
      </p:pic>
      <p:sp>
        <p:nvSpPr>
          <p:cNvPr id="22" name="Text 15"/>
          <p:cNvSpPr txBox="1"/>
          <p:nvPr/>
        </p:nvSpPr>
        <p:spPr>
          <a:xfrm>
            <a:off x="887857" y="6355080"/>
            <a:ext cx="3657600" cy="181610"/>
          </a:xfrm>
          <a:prstGeom prst="rect">
            <a:avLst/>
          </a:prstGeom>
          <a:noFill/>
          <a:ln/>
        </p:spPr>
        <p:txBody>
          <a:bodyPr wrap="square" lIns="0" tIns="0" rIns="0" bIns="0" rtlCol="0" anchor="ctr"/>
          <a:lstStyle/>
          <a:p>
            <a:pPr indent="0" marL="0">
              <a:lnSpc>
                <a:spcPct val="100000"/>
              </a:lnSpc>
              <a:buNone/>
            </a:pPr>
            <a:r>
              <a:rPr lang="en-US" sz="1100" dirty="0">
                <a:solidFill>
                  <a:schemeClr val="tx1"/>
                </a:solidFill>
              </a:rPr>
              <a:t>Hey</a:t>
            </a:r>
            <a:pPr indent="0" marL="0">
              <a:lnSpc>
                <a:spcPct val="100000"/>
              </a:lnSpc>
              <a:buNone/>
            </a:pPr>
            <a:r>
              <a:rPr lang="en-US" sz="1100" b="1" dirty="0">
                <a:solidFill>
                  <a:schemeClr val="tx1"/>
                </a:solidFill>
              </a:rPr>
              <a:t>Butler</a:t>
            </a:r>
            <a:endParaRPr lang="en-US" sz="1100" dirty="0"/>
          </a:p>
        </p:txBody>
      </p:sp>
      <p:sp>
        <p:nvSpPr>
          <p:cNvPr id="23" name="Text 16"/>
          <p:cNvSpPr txBox="1"/>
          <p:nvPr/>
        </p:nvSpPr>
        <p:spPr>
          <a:xfrm>
            <a:off x="1874520" y="6355080"/>
            <a:ext cx="6400800" cy="182880"/>
          </a:xfrm>
          <a:prstGeom prst="rect">
            <a:avLst/>
          </a:prstGeom>
          <a:noFill/>
          <a:ln/>
        </p:spPr>
        <p:txBody>
          <a:bodyPr wrap="square" lIns="0" tIns="0" rIns="0" bIns="0" rtlCol="0" anchor="ctr"/>
          <a:lstStyle/>
          <a:p>
            <a:pPr indent="0" marL="0">
              <a:lnSpc>
                <a:spcPct val="100000"/>
              </a:lnSpc>
              <a:buNone/>
            </a:pPr>
            <a:r>
              <a:rPr lang="en-US" sz="1000" dirty="0">
                <a:solidFill>
                  <a:schemeClr val="accent5"/>
                </a:solidFill>
              </a:rPr>
              <a:t>HeyButler im Alltag</a:t>
            </a:r>
            <a:endParaRPr lang="en-US" sz="1000" dirty="0"/>
          </a:p>
        </p:txBody>
      </p:sp>
      <p:sp>
        <p:nvSpPr>
          <p:cNvPr id="24" name="Text 17"/>
          <p:cNvSpPr txBox="1"/>
          <p:nvPr/>
        </p:nvSpPr>
        <p:spPr>
          <a:xfrm>
            <a:off x="10637215" y="6355080"/>
            <a:ext cx="914400" cy="182880"/>
          </a:xfrm>
          <a:prstGeom prst="rect">
            <a:avLst/>
          </a:prstGeom>
          <a:noFill/>
          <a:ln/>
        </p:spPr>
        <p:txBody>
          <a:bodyPr wrap="square" lIns="0" tIns="0" rIns="0" bIns="0" rtlCol="0" anchor="ctr"/>
          <a:lstStyle/>
          <a:p>
            <a:pPr algn="r" indent="0" marL="0">
              <a:lnSpc>
                <a:spcPct val="100000"/>
              </a:lnSpc>
              <a:buNone/>
            </a:pPr>
            <a:r>
              <a:rPr lang="en-US" sz="1000" dirty="0">
                <a:solidFill>
                  <a:schemeClr val="accent5"/>
                </a:solidFill>
              </a:rPr>
              <a:t>34</a:t>
            </a:r>
            <a:endParaRPr lang="en-US" sz="1000"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35">
    <p:spTree>
      <p:nvGrpSpPr>
        <p:cNvPr id="1" name=""/>
        <p:cNvGrpSpPr/>
        <p:nvPr/>
      </p:nvGrpSpPr>
      <p:grpSpPr>
        <a:xfrm>
          <a:off x="0" y="0"/>
          <a:ext cx="0" cy="0"/>
          <a:chOff x="0" y="0"/>
          <a:chExt cx="0" cy="0"/>
        </a:xfrm>
      </p:grpSpPr>
      <p:sp>
        <p:nvSpPr>
          <p:cNvPr id="2" name="Shape 0"/>
          <p:cNvSpPr/>
          <p:nvPr/>
        </p:nvSpPr>
        <p:spPr>
          <a:xfrm>
            <a:off x="640080" y="548640"/>
            <a:ext cx="1339596" cy="292608"/>
          </a:xfrm>
          <a:prstGeom prst="roundRect">
            <a:avLst>
              <a:gd name="adj" fmla="val 50000"/>
            </a:avLst>
          </a:prstGeom>
          <a:solidFill>
            <a:schemeClr val="accent1"/>
          </a:solidFill>
          <a:ln/>
        </p:spPr>
      </p:sp>
      <p:sp>
        <p:nvSpPr>
          <p:cNvPr id="3" name="Text 1"/>
          <p:cNvSpPr txBox="1"/>
          <p:nvPr/>
        </p:nvSpPr>
        <p:spPr>
          <a:xfrm>
            <a:off x="640080" y="548640"/>
            <a:ext cx="1339596" cy="292608"/>
          </a:xfrm>
          <a:prstGeom prst="rect">
            <a:avLst/>
          </a:prstGeom>
          <a:noFill/>
          <a:ln/>
        </p:spPr>
        <p:txBody>
          <a:bodyPr wrap="square" lIns="0" tIns="0" rIns="0" bIns="0" rtlCol="0" anchor="ctr"/>
          <a:lstStyle/>
          <a:p>
            <a:pPr algn="ctr" indent="0" marL="0">
              <a:lnSpc>
                <a:spcPct val="100000"/>
              </a:lnSpc>
              <a:buNone/>
            </a:pPr>
            <a:r>
              <a:rPr lang="en-US" sz="1100" b="1" spc="100" kern="0" dirty="0">
                <a:solidFill>
                  <a:schemeClr val="tx1"/>
                </a:solidFill>
              </a:rPr>
              <a:t>ARCHITEKTUR</a:t>
            </a:r>
            <a:endParaRPr lang="en-US" sz="1100" dirty="0"/>
          </a:p>
        </p:txBody>
      </p:sp>
      <p:sp>
        <p:nvSpPr>
          <p:cNvPr id="4" name="Shape 2"/>
          <p:cNvSpPr/>
          <p:nvPr/>
        </p:nvSpPr>
        <p:spPr>
          <a:xfrm>
            <a:off x="2089404" y="548640"/>
            <a:ext cx="1600200" cy="292608"/>
          </a:xfrm>
          <a:prstGeom prst="roundRect">
            <a:avLst>
              <a:gd name="adj" fmla="val 50000"/>
            </a:avLst>
          </a:prstGeom>
          <a:solidFill>
            <a:schemeClr val="accent1"/>
          </a:solidFill>
          <a:ln/>
        </p:spPr>
      </p:sp>
      <p:sp>
        <p:nvSpPr>
          <p:cNvPr id="5" name="Text 3"/>
          <p:cNvSpPr txBox="1"/>
          <p:nvPr/>
        </p:nvSpPr>
        <p:spPr>
          <a:xfrm>
            <a:off x="2089404" y="548640"/>
            <a:ext cx="1600200" cy="292608"/>
          </a:xfrm>
          <a:prstGeom prst="rect">
            <a:avLst/>
          </a:prstGeom>
          <a:noFill/>
          <a:ln/>
        </p:spPr>
        <p:txBody>
          <a:bodyPr wrap="square" lIns="0" tIns="0" rIns="0" bIns="0" rtlCol="0" anchor="ctr"/>
          <a:lstStyle/>
          <a:p>
            <a:pPr algn="ctr" indent="0" marL="0">
              <a:lnSpc>
                <a:spcPct val="100000"/>
              </a:lnSpc>
              <a:buNone/>
            </a:pPr>
            <a:r>
              <a:rPr lang="en-US" sz="1100" b="1" spc="100" kern="0" dirty="0">
                <a:solidFill>
                  <a:schemeClr val="tx1"/>
                </a:solidFill>
              </a:rPr>
              <a:t>BAU &amp; HANDWERK</a:t>
            </a:r>
            <a:endParaRPr lang="en-US" sz="1100" dirty="0"/>
          </a:p>
        </p:txBody>
      </p:sp>
      <p:sp>
        <p:nvSpPr>
          <p:cNvPr id="6" name="Text 4"/>
          <p:cNvSpPr txBox="1"/>
          <p:nvPr/>
        </p:nvSpPr>
        <p:spPr>
          <a:xfrm>
            <a:off x="640080" y="1097280"/>
            <a:ext cx="5257800" cy="1051560"/>
          </a:xfrm>
          <a:prstGeom prst="rect">
            <a:avLst/>
          </a:prstGeom>
          <a:noFill/>
          <a:ln/>
        </p:spPr>
        <p:txBody>
          <a:bodyPr wrap="square" lIns="0" tIns="0" rIns="0" bIns="0" rtlCol="0" anchor="t"/>
          <a:lstStyle/>
          <a:p>
            <a:pPr indent="0" marL="0">
              <a:lnSpc>
                <a:spcPct val="95000"/>
              </a:lnSpc>
              <a:buNone/>
            </a:pPr>
            <a:r>
              <a:rPr lang="en-US" sz="3800" b="1" dirty="0">
                <a:solidFill>
                  <a:schemeClr val="tx1"/>
                </a:solidFill>
              </a:rPr>
              <a:t>Nachtrag anzeigen</a:t>
            </a:r>
            <a:endParaRPr lang="en-US" sz="3800" dirty="0"/>
          </a:p>
        </p:txBody>
      </p:sp>
      <p:sp>
        <p:nvSpPr>
          <p:cNvPr id="7" name="Text 5"/>
          <p:cNvSpPr txBox="1"/>
          <p:nvPr/>
        </p:nvSpPr>
        <p:spPr>
          <a:xfrm>
            <a:off x="640080" y="2068093"/>
            <a:ext cx="5257800" cy="256032"/>
          </a:xfrm>
          <a:prstGeom prst="rect">
            <a:avLst/>
          </a:prstGeom>
          <a:noFill/>
          <a:ln/>
        </p:spPr>
        <p:txBody>
          <a:bodyPr wrap="square" lIns="0" tIns="0" rIns="0" bIns="0" rtlCol="0" anchor="t"/>
          <a:lstStyle/>
          <a:p>
            <a:pPr indent="0" marL="0">
              <a:lnSpc>
                <a:spcPct val="100000"/>
              </a:lnSpc>
              <a:buNone/>
            </a:pPr>
            <a:r>
              <a:rPr lang="en-US" sz="1100" b="1" spc="100" kern="0" dirty="0">
                <a:solidFill>
                  <a:schemeClr val="accent5"/>
                </a:solidFill>
              </a:rPr>
              <a:t>DU SAGST</a:t>
            </a:r>
            <a:endParaRPr lang="en-US" sz="1100" dirty="0"/>
          </a:p>
        </p:txBody>
      </p:sp>
      <p:sp>
        <p:nvSpPr>
          <p:cNvPr id="8" name="Shape 6"/>
          <p:cNvSpPr/>
          <p:nvPr/>
        </p:nvSpPr>
        <p:spPr>
          <a:xfrm>
            <a:off x="640080" y="2397277"/>
            <a:ext cx="5257800" cy="1434846"/>
          </a:xfrm>
          <a:prstGeom prst="roundRect">
            <a:avLst>
              <a:gd name="adj" fmla="val 15295"/>
            </a:avLst>
          </a:prstGeom>
          <a:solidFill>
            <a:schemeClr val="tx1"/>
          </a:solidFill>
          <a:ln/>
        </p:spPr>
      </p:sp>
      <p:sp>
        <p:nvSpPr>
          <p:cNvPr id="9" name="Shape 7"/>
          <p:cNvSpPr/>
          <p:nvPr/>
        </p:nvSpPr>
        <p:spPr>
          <a:xfrm flipV="1">
            <a:off x="960120" y="3822979"/>
            <a:ext cx="292608" cy="237744"/>
          </a:xfrm>
          <a:prstGeom prst="rtTriangle">
            <a:avLst/>
          </a:prstGeom>
          <a:solidFill>
            <a:srgbClr val="16181D"/>
          </a:solidFill>
          <a:ln/>
        </p:spPr>
      </p:sp>
      <p:sp>
        <p:nvSpPr>
          <p:cNvPr id="10" name="Text 8"/>
          <p:cNvSpPr txBox="1"/>
          <p:nvPr/>
        </p:nvSpPr>
        <p:spPr>
          <a:xfrm>
            <a:off x="896112" y="2397277"/>
            <a:ext cx="4745736" cy="1434846"/>
          </a:xfrm>
          <a:prstGeom prst="rect">
            <a:avLst/>
          </a:prstGeom>
          <a:noFill/>
          <a:ln/>
        </p:spPr>
        <p:txBody>
          <a:bodyPr wrap="square" lIns="0" tIns="0" rIns="0" bIns="0" rtlCol="0" anchor="ctr"/>
          <a:lstStyle/>
          <a:p>
            <a:pPr indent="0" marL="0">
              <a:lnSpc>
                <a:spcPct val="100000"/>
              </a:lnSpc>
              <a:buNone/>
            </a:pPr>
            <a:r>
              <a:rPr lang="en-US" sz="2300" b="1" dirty="0">
                <a:solidFill>
                  <a:schemeClr val="bg1"/>
                </a:solidFill>
              </a:rPr>
              <a:t>„Neue Nachtragsanzeige für die Schulstraße: zusätzliche Dämmung Dach.“</a:t>
            </a:r>
            <a:endParaRPr lang="en-US" sz="2300" dirty="0"/>
          </a:p>
        </p:txBody>
      </p:sp>
      <p:sp>
        <p:nvSpPr>
          <p:cNvPr id="11" name="Text 9"/>
          <p:cNvSpPr txBox="1"/>
          <p:nvPr/>
        </p:nvSpPr>
        <p:spPr>
          <a:xfrm>
            <a:off x="640080" y="4207027"/>
            <a:ext cx="5257800" cy="256032"/>
          </a:xfrm>
          <a:prstGeom prst="rect">
            <a:avLst/>
          </a:prstGeom>
          <a:noFill/>
          <a:ln/>
        </p:spPr>
        <p:txBody>
          <a:bodyPr wrap="square" lIns="0" tIns="0" rIns="0" bIns="0" rtlCol="0" anchor="t"/>
          <a:lstStyle/>
          <a:p>
            <a:pPr indent="0" marL="0">
              <a:lnSpc>
                <a:spcPct val="100000"/>
              </a:lnSpc>
              <a:buNone/>
            </a:pPr>
            <a:r>
              <a:rPr lang="en-US" sz="1100" b="1" spc="100" kern="0" dirty="0">
                <a:solidFill>
                  <a:schemeClr val="accent5"/>
                </a:solidFill>
              </a:rPr>
              <a:t>DER BUTLER</a:t>
            </a:r>
            <a:endParaRPr lang="en-US" sz="1100" dirty="0"/>
          </a:p>
        </p:txBody>
      </p:sp>
      <p:sp>
        <p:nvSpPr>
          <p:cNvPr id="12" name="Shape 10"/>
          <p:cNvSpPr/>
          <p:nvPr/>
        </p:nvSpPr>
        <p:spPr>
          <a:xfrm>
            <a:off x="640080" y="4606061"/>
            <a:ext cx="274320" cy="274320"/>
          </a:xfrm>
          <a:prstGeom prst="ellipse">
            <a:avLst/>
          </a:prstGeom>
          <a:solidFill>
            <a:schemeClr val="accent1"/>
          </a:solidFill>
          <a:ln/>
        </p:spPr>
      </p:sp>
      <p:pic>
        <p:nvPicPr>
          <p:cNvPr id="13" name="Image 0" descr="C:\Users\stella\AppData\Local\Temp\claude\C--Users-stella-Desktop-erledigt\43329c91-2f5f-4919-bcab-c0957ad438dc\scratchpad\decks\icons\check-ink.png">    </p:cNvPr>
          <p:cNvPicPr>
            <a:picLocks noChangeAspect="1"/>
          </p:cNvPicPr>
          <p:nvPr/>
        </p:nvPicPr>
        <p:blipFill>
          <a:blip r:embed="rId1"/>
          <a:stretch>
            <a:fillRect/>
          </a:stretch>
        </p:blipFill>
        <p:spPr>
          <a:xfrm>
            <a:off x="708660" y="4674641"/>
            <a:ext cx="137160" cy="137160"/>
          </a:xfrm>
          <a:prstGeom prst="rect">
            <a:avLst/>
          </a:prstGeom>
        </p:spPr>
      </p:pic>
      <p:sp>
        <p:nvSpPr>
          <p:cNvPr id="14" name="Text 11"/>
          <p:cNvSpPr txBox="1"/>
          <p:nvPr/>
        </p:nvSpPr>
        <p:spPr>
          <a:xfrm>
            <a:off x="1097280" y="4572787"/>
            <a:ext cx="4800600" cy="386588"/>
          </a:xfrm>
          <a:prstGeom prst="rect">
            <a:avLst/>
          </a:prstGeom>
          <a:noFill/>
          <a:ln/>
        </p:spPr>
        <p:txBody>
          <a:bodyPr wrap="square" lIns="0" tIns="0" rIns="0" bIns="0" rtlCol="0" anchor="t"/>
          <a:lstStyle/>
          <a:p>
            <a:pPr indent="0" marL="0">
              <a:lnSpc>
                <a:spcPct val="100000"/>
              </a:lnSpc>
              <a:buNone/>
            </a:pPr>
            <a:r>
              <a:rPr lang="en-US" sz="2200" dirty="0">
                <a:solidFill>
                  <a:schemeClr val="tx1"/>
                </a:solidFill>
              </a:rPr>
              <a:t>Formular vorausgefüllt mit Projekt</a:t>
            </a:r>
            <a:endParaRPr lang="en-US" sz="2200" dirty="0"/>
          </a:p>
        </p:txBody>
      </p:sp>
      <p:sp>
        <p:nvSpPr>
          <p:cNvPr id="15" name="Shape 12"/>
          <p:cNvSpPr/>
          <p:nvPr/>
        </p:nvSpPr>
        <p:spPr>
          <a:xfrm>
            <a:off x="640080" y="5148097"/>
            <a:ext cx="274320" cy="274320"/>
          </a:xfrm>
          <a:prstGeom prst="ellipse">
            <a:avLst/>
          </a:prstGeom>
          <a:solidFill>
            <a:schemeClr val="accent1"/>
          </a:solidFill>
          <a:ln/>
        </p:spPr>
      </p:sp>
      <p:pic>
        <p:nvPicPr>
          <p:cNvPr id="16" name="Image 1" descr="C:\Users\stella\AppData\Local\Temp\claude\C--Users-stella-Desktop-erledigt\43329c91-2f5f-4919-bcab-c0957ad438dc\scratchpad\decks\icons\check-ink.png">    </p:cNvPr>
          <p:cNvPicPr>
            <a:picLocks noChangeAspect="1"/>
          </p:cNvPicPr>
          <p:nvPr/>
        </p:nvPicPr>
        <p:blipFill>
          <a:blip r:embed="rId2"/>
          <a:stretch>
            <a:fillRect/>
          </a:stretch>
        </p:blipFill>
        <p:spPr>
          <a:xfrm>
            <a:off x="708660" y="5216677"/>
            <a:ext cx="137160" cy="137160"/>
          </a:xfrm>
          <a:prstGeom prst="rect">
            <a:avLst/>
          </a:prstGeom>
        </p:spPr>
      </p:pic>
      <p:sp>
        <p:nvSpPr>
          <p:cNvPr id="17" name="Text 13"/>
          <p:cNvSpPr txBox="1"/>
          <p:nvPr/>
        </p:nvSpPr>
        <p:spPr>
          <a:xfrm>
            <a:off x="1097280" y="5114823"/>
            <a:ext cx="4800600" cy="386588"/>
          </a:xfrm>
          <a:prstGeom prst="rect">
            <a:avLst/>
          </a:prstGeom>
          <a:noFill/>
          <a:ln/>
        </p:spPr>
        <p:txBody>
          <a:bodyPr wrap="square" lIns="0" tIns="0" rIns="0" bIns="0" rtlCol="0" anchor="t"/>
          <a:lstStyle/>
          <a:p>
            <a:pPr indent="0" marL="0">
              <a:lnSpc>
                <a:spcPct val="100000"/>
              </a:lnSpc>
              <a:buNone/>
            </a:pPr>
            <a:r>
              <a:rPr lang="en-US" sz="2200" dirty="0">
                <a:solidFill>
                  <a:schemeClr val="tx1"/>
                </a:solidFill>
              </a:rPr>
              <a:t>Ablauf: Klärung vor Ausführung</a:t>
            </a:r>
            <a:endParaRPr lang="en-US" sz="2200" dirty="0"/>
          </a:p>
        </p:txBody>
      </p:sp>
      <p:sp>
        <p:nvSpPr>
          <p:cNvPr id="18" name="Shape 14"/>
          <p:cNvSpPr/>
          <p:nvPr/>
        </p:nvSpPr>
        <p:spPr>
          <a:xfrm>
            <a:off x="640080" y="5690133"/>
            <a:ext cx="274320" cy="274320"/>
          </a:xfrm>
          <a:prstGeom prst="ellipse">
            <a:avLst/>
          </a:prstGeom>
          <a:solidFill>
            <a:schemeClr val="accent1"/>
          </a:solidFill>
          <a:ln/>
        </p:spPr>
      </p:sp>
      <p:pic>
        <p:nvPicPr>
          <p:cNvPr id="19" name="Image 2" descr="C:\Users\stella\AppData\Local\Temp\claude\C--Users-stella-Desktop-erledigt\43329c91-2f5f-4919-bcab-c0957ad438dc\scratchpad\decks\icons\check-ink.png">    </p:cNvPr>
          <p:cNvPicPr>
            <a:picLocks noChangeAspect="1"/>
          </p:cNvPicPr>
          <p:nvPr/>
        </p:nvPicPr>
        <p:blipFill>
          <a:blip r:embed="rId3"/>
          <a:stretch>
            <a:fillRect/>
          </a:stretch>
        </p:blipFill>
        <p:spPr>
          <a:xfrm>
            <a:off x="708660" y="5758713"/>
            <a:ext cx="137160" cy="137160"/>
          </a:xfrm>
          <a:prstGeom prst="rect">
            <a:avLst/>
          </a:prstGeom>
        </p:spPr>
      </p:pic>
      <p:sp>
        <p:nvSpPr>
          <p:cNvPr id="20" name="Text 15"/>
          <p:cNvSpPr txBox="1"/>
          <p:nvPr/>
        </p:nvSpPr>
        <p:spPr>
          <a:xfrm>
            <a:off x="1097280" y="5656859"/>
            <a:ext cx="4800600" cy="386588"/>
          </a:xfrm>
          <a:prstGeom prst="rect">
            <a:avLst/>
          </a:prstGeom>
          <a:noFill/>
          <a:ln/>
        </p:spPr>
        <p:txBody>
          <a:bodyPr wrap="square" lIns="0" tIns="0" rIns="0" bIns="0" rtlCol="0" anchor="t"/>
          <a:lstStyle/>
          <a:p>
            <a:pPr indent="0" marL="0">
              <a:lnSpc>
                <a:spcPct val="100000"/>
              </a:lnSpc>
              <a:buNone/>
            </a:pPr>
            <a:r>
              <a:rPr lang="en-US" sz="2200" dirty="0">
                <a:solidFill>
                  <a:schemeClr val="tx1"/>
                </a:solidFill>
              </a:rPr>
              <a:t>Frist 30 Tage zur Einigung</a:t>
            </a:r>
            <a:endParaRPr lang="en-US" sz="2200" dirty="0"/>
          </a:p>
        </p:txBody>
      </p:sp>
      <p:sp>
        <p:nvSpPr>
          <p:cNvPr id="21" name="Bildschirmfoto Rahmen"/>
          <p:cNvSpPr/>
          <p:nvPr/>
        </p:nvSpPr>
        <p:spPr>
          <a:xfrm>
            <a:off x="6355080" y="881439"/>
            <a:ext cx="5196535" cy="4866522"/>
          </a:xfrm>
          <a:prstGeom prst="roundRect">
            <a:avLst>
              <a:gd name="adj" fmla="val 3382"/>
            </a:avLst>
          </a:prstGeom>
          <a:solidFill>
            <a:schemeClr val="bg2"/>
          </a:solidFill>
          <a:ln w="9525">
            <a:solidFill>
              <a:schemeClr val="accent2"/>
            </a:solidFill>
            <a:prstDash val="solid"/>
          </a:ln>
          <a:effectLst>
            <a:outerShdw sx="100000" sy="100000" kx="0" ky="0" algn="bl" rotWithShape="0" blurRad="127000" dist="38100" dir="5400000">
              <a:srgbClr val="000000">
                <a:alpha val="14000"/>
              </a:srgbClr>
            </a:outerShdw>
          </a:effectLst>
        </p:spPr>
      </p:sp>
      <p:pic>
        <p:nvPicPr>
          <p:cNvPr id="22" name="Bildschirmfoto" descr="Bildschirmfoto aus HeyButler: architektur-formular">    </p:cNvPr>
          <p:cNvPicPr>
            <a:picLocks noChangeAspect="1"/>
          </p:cNvPicPr>
          <p:nvPr/>
        </p:nvPicPr>
        <p:blipFill>
          <a:blip r:embed="rId4"/>
          <a:stretch>
            <a:fillRect/>
          </a:stretch>
        </p:blipFill>
        <p:spPr>
          <a:xfrm>
            <a:off x="6446520" y="972879"/>
            <a:ext cx="5013655" cy="4683642"/>
          </a:xfrm>
          <a:prstGeom prst="rect">
            <a:avLst/>
          </a:prstGeom>
        </p:spPr>
      </p:pic>
      <p:pic>
        <p:nvPicPr>
          <p:cNvPr id="23" name="Image 4" descr="C:\Users\stella\AppData\Local\Temp\claude\C--Users-stella-Desktop-erledigt\43329c91-2f5f-4919-bcab-c0957ad438dc\scratchpad\decks\brand\butler-96.png">    </p:cNvPr>
          <p:cNvPicPr>
            <a:picLocks noChangeAspect="1"/>
          </p:cNvPicPr>
          <p:nvPr/>
        </p:nvPicPr>
        <p:blipFill>
          <a:blip r:embed="rId5"/>
          <a:stretch>
            <a:fillRect/>
          </a:stretch>
        </p:blipFill>
        <p:spPr>
          <a:xfrm>
            <a:off x="640080" y="6358573"/>
            <a:ext cx="174625" cy="174625"/>
          </a:xfrm>
          <a:prstGeom prst="rect">
            <a:avLst/>
          </a:prstGeom>
        </p:spPr>
      </p:pic>
      <p:sp>
        <p:nvSpPr>
          <p:cNvPr id="24" name="Text 17"/>
          <p:cNvSpPr txBox="1"/>
          <p:nvPr/>
        </p:nvSpPr>
        <p:spPr>
          <a:xfrm>
            <a:off x="887857" y="6355080"/>
            <a:ext cx="3657600" cy="181610"/>
          </a:xfrm>
          <a:prstGeom prst="rect">
            <a:avLst/>
          </a:prstGeom>
          <a:noFill/>
          <a:ln/>
        </p:spPr>
        <p:txBody>
          <a:bodyPr wrap="square" lIns="0" tIns="0" rIns="0" bIns="0" rtlCol="0" anchor="ctr"/>
          <a:lstStyle/>
          <a:p>
            <a:pPr indent="0" marL="0">
              <a:lnSpc>
                <a:spcPct val="100000"/>
              </a:lnSpc>
              <a:buNone/>
            </a:pPr>
            <a:r>
              <a:rPr lang="en-US" sz="1100" dirty="0">
                <a:solidFill>
                  <a:schemeClr val="tx1"/>
                </a:solidFill>
              </a:rPr>
              <a:t>Hey</a:t>
            </a:r>
            <a:pPr indent="0" marL="0">
              <a:lnSpc>
                <a:spcPct val="100000"/>
              </a:lnSpc>
              <a:buNone/>
            </a:pPr>
            <a:r>
              <a:rPr lang="en-US" sz="1100" b="1" dirty="0">
                <a:solidFill>
                  <a:schemeClr val="tx1"/>
                </a:solidFill>
              </a:rPr>
              <a:t>Butler</a:t>
            </a:r>
            <a:endParaRPr lang="en-US" sz="1100" dirty="0"/>
          </a:p>
        </p:txBody>
      </p:sp>
      <p:sp>
        <p:nvSpPr>
          <p:cNvPr id="25" name="Text 18"/>
          <p:cNvSpPr txBox="1"/>
          <p:nvPr/>
        </p:nvSpPr>
        <p:spPr>
          <a:xfrm>
            <a:off x="1874520" y="6355080"/>
            <a:ext cx="6400800" cy="182880"/>
          </a:xfrm>
          <a:prstGeom prst="rect">
            <a:avLst/>
          </a:prstGeom>
          <a:noFill/>
          <a:ln/>
        </p:spPr>
        <p:txBody>
          <a:bodyPr wrap="square" lIns="0" tIns="0" rIns="0" bIns="0" rtlCol="0" anchor="ctr"/>
          <a:lstStyle/>
          <a:p>
            <a:pPr indent="0" marL="0">
              <a:lnSpc>
                <a:spcPct val="100000"/>
              </a:lnSpc>
              <a:buNone/>
            </a:pPr>
            <a:r>
              <a:rPr lang="en-US" sz="1000" dirty="0">
                <a:solidFill>
                  <a:schemeClr val="accent5"/>
                </a:solidFill>
              </a:rPr>
              <a:t>HeyButler im Alltag</a:t>
            </a:r>
            <a:endParaRPr lang="en-US" sz="1000" dirty="0"/>
          </a:p>
        </p:txBody>
      </p:sp>
      <p:sp>
        <p:nvSpPr>
          <p:cNvPr id="26" name="Text 19"/>
          <p:cNvSpPr txBox="1"/>
          <p:nvPr/>
        </p:nvSpPr>
        <p:spPr>
          <a:xfrm>
            <a:off x="10637215" y="6355080"/>
            <a:ext cx="914400" cy="182880"/>
          </a:xfrm>
          <a:prstGeom prst="rect">
            <a:avLst/>
          </a:prstGeom>
          <a:noFill/>
          <a:ln/>
        </p:spPr>
        <p:txBody>
          <a:bodyPr wrap="square" lIns="0" tIns="0" rIns="0" bIns="0" rtlCol="0" anchor="ctr"/>
          <a:lstStyle/>
          <a:p>
            <a:pPr algn="r" indent="0" marL="0">
              <a:lnSpc>
                <a:spcPct val="100000"/>
              </a:lnSpc>
              <a:buNone/>
            </a:pPr>
            <a:r>
              <a:rPr lang="en-US" sz="1000" dirty="0">
                <a:solidFill>
                  <a:schemeClr val="accent5"/>
                </a:solidFill>
              </a:rPr>
              <a:t>35</a:t>
            </a:r>
            <a:endParaRPr lang="en-US" sz="1000"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name="Slide 36">
    <p:spTree>
      <p:nvGrpSpPr>
        <p:cNvPr id="1" name=""/>
        <p:cNvGrpSpPr/>
        <p:nvPr/>
      </p:nvGrpSpPr>
      <p:grpSpPr>
        <a:xfrm>
          <a:off x="0" y="0"/>
          <a:ext cx="0" cy="0"/>
          <a:chOff x="0" y="0"/>
          <a:chExt cx="0" cy="0"/>
        </a:xfrm>
      </p:grpSpPr>
      <p:sp>
        <p:nvSpPr>
          <p:cNvPr id="2" name="Shape 0"/>
          <p:cNvSpPr/>
          <p:nvPr/>
        </p:nvSpPr>
        <p:spPr>
          <a:xfrm>
            <a:off x="640080" y="548640"/>
            <a:ext cx="1600200" cy="292608"/>
          </a:xfrm>
          <a:prstGeom prst="roundRect">
            <a:avLst>
              <a:gd name="adj" fmla="val 50000"/>
            </a:avLst>
          </a:prstGeom>
          <a:solidFill>
            <a:schemeClr val="accent1"/>
          </a:solidFill>
          <a:ln/>
        </p:spPr>
      </p:sp>
      <p:sp>
        <p:nvSpPr>
          <p:cNvPr id="3" name="Text 1"/>
          <p:cNvSpPr txBox="1"/>
          <p:nvPr/>
        </p:nvSpPr>
        <p:spPr>
          <a:xfrm>
            <a:off x="640080" y="548640"/>
            <a:ext cx="1600200" cy="292608"/>
          </a:xfrm>
          <a:prstGeom prst="rect">
            <a:avLst/>
          </a:prstGeom>
          <a:noFill/>
          <a:ln/>
        </p:spPr>
        <p:txBody>
          <a:bodyPr wrap="square" lIns="0" tIns="0" rIns="0" bIns="0" rtlCol="0" anchor="ctr"/>
          <a:lstStyle/>
          <a:p>
            <a:pPr algn="ctr" indent="0" marL="0">
              <a:lnSpc>
                <a:spcPct val="100000"/>
              </a:lnSpc>
              <a:buNone/>
            </a:pPr>
            <a:r>
              <a:rPr lang="en-US" sz="1100" b="1" spc="100" kern="0" dirty="0">
                <a:solidFill>
                  <a:schemeClr val="tx1"/>
                </a:solidFill>
              </a:rPr>
              <a:t>KFZ &amp; AUTOHAUS</a:t>
            </a:r>
            <a:endParaRPr lang="en-US" sz="1100" dirty="0"/>
          </a:p>
        </p:txBody>
      </p:sp>
      <p:sp>
        <p:nvSpPr>
          <p:cNvPr id="4" name="Text 2"/>
          <p:cNvSpPr txBox="1"/>
          <p:nvPr/>
        </p:nvSpPr>
        <p:spPr>
          <a:xfrm>
            <a:off x="640080" y="1097280"/>
            <a:ext cx="5257800" cy="1051560"/>
          </a:xfrm>
          <a:prstGeom prst="rect">
            <a:avLst/>
          </a:prstGeom>
          <a:noFill/>
          <a:ln/>
        </p:spPr>
        <p:txBody>
          <a:bodyPr wrap="square" lIns="0" tIns="0" rIns="0" bIns="0" rtlCol="0" anchor="t"/>
          <a:lstStyle/>
          <a:p>
            <a:pPr indent="0" marL="0">
              <a:lnSpc>
                <a:spcPct val="95000"/>
              </a:lnSpc>
              <a:buNone/>
            </a:pPr>
            <a:r>
              <a:rPr lang="en-US" sz="3800" b="1" dirty="0">
                <a:solidFill>
                  <a:schemeClr val="tx1"/>
                </a:solidFill>
              </a:rPr>
              <a:t>Fahrzeughistorie</a:t>
            </a:r>
            <a:endParaRPr lang="en-US" sz="3800" dirty="0"/>
          </a:p>
        </p:txBody>
      </p:sp>
      <p:sp>
        <p:nvSpPr>
          <p:cNvPr id="5" name="Text 3"/>
          <p:cNvSpPr txBox="1"/>
          <p:nvPr/>
        </p:nvSpPr>
        <p:spPr>
          <a:xfrm>
            <a:off x="640080" y="2068093"/>
            <a:ext cx="5257800" cy="256032"/>
          </a:xfrm>
          <a:prstGeom prst="rect">
            <a:avLst/>
          </a:prstGeom>
          <a:noFill/>
          <a:ln/>
        </p:spPr>
        <p:txBody>
          <a:bodyPr wrap="square" lIns="0" tIns="0" rIns="0" bIns="0" rtlCol="0" anchor="t"/>
          <a:lstStyle/>
          <a:p>
            <a:pPr indent="0" marL="0">
              <a:lnSpc>
                <a:spcPct val="100000"/>
              </a:lnSpc>
              <a:buNone/>
            </a:pPr>
            <a:r>
              <a:rPr lang="en-US" sz="1100" b="1" spc="100" kern="0" dirty="0">
                <a:solidFill>
                  <a:schemeClr val="accent5"/>
                </a:solidFill>
              </a:rPr>
              <a:t>DU SAGST</a:t>
            </a:r>
            <a:endParaRPr lang="en-US" sz="1100" dirty="0"/>
          </a:p>
        </p:txBody>
      </p:sp>
      <p:sp>
        <p:nvSpPr>
          <p:cNvPr id="6" name="Shape 4"/>
          <p:cNvSpPr/>
          <p:nvPr/>
        </p:nvSpPr>
        <p:spPr>
          <a:xfrm>
            <a:off x="640080" y="2397277"/>
            <a:ext cx="5257800" cy="1140460"/>
          </a:xfrm>
          <a:prstGeom prst="roundRect">
            <a:avLst>
              <a:gd name="adj" fmla="val 19243"/>
            </a:avLst>
          </a:prstGeom>
          <a:solidFill>
            <a:schemeClr val="tx1"/>
          </a:solidFill>
          <a:ln/>
        </p:spPr>
      </p:sp>
      <p:sp>
        <p:nvSpPr>
          <p:cNvPr id="7" name="Shape 5"/>
          <p:cNvSpPr/>
          <p:nvPr/>
        </p:nvSpPr>
        <p:spPr>
          <a:xfrm flipV="1">
            <a:off x="960120" y="3528593"/>
            <a:ext cx="292608" cy="237744"/>
          </a:xfrm>
          <a:prstGeom prst="rtTriangle">
            <a:avLst/>
          </a:prstGeom>
          <a:solidFill>
            <a:srgbClr val="16181D"/>
          </a:solidFill>
          <a:ln/>
        </p:spPr>
      </p:sp>
      <p:sp>
        <p:nvSpPr>
          <p:cNvPr id="8" name="Text 6"/>
          <p:cNvSpPr txBox="1"/>
          <p:nvPr/>
        </p:nvSpPr>
        <p:spPr>
          <a:xfrm>
            <a:off x="896112" y="2397277"/>
            <a:ext cx="4745736" cy="1140460"/>
          </a:xfrm>
          <a:prstGeom prst="rect">
            <a:avLst/>
          </a:prstGeom>
          <a:noFill/>
          <a:ln/>
        </p:spPr>
        <p:txBody>
          <a:bodyPr wrap="square" lIns="0" tIns="0" rIns="0" bIns="0" rtlCol="0" anchor="ctr"/>
          <a:lstStyle/>
          <a:p>
            <a:pPr indent="0" marL="0">
              <a:lnSpc>
                <a:spcPct val="100000"/>
              </a:lnSpc>
              <a:buNone/>
            </a:pPr>
            <a:r>
              <a:rPr lang="en-US" sz="2500" b="1" dirty="0">
                <a:solidFill>
                  <a:schemeClr val="bg1"/>
                </a:solidFill>
              </a:rPr>
              <a:t>„Was war am Wagen B-AB 1234 zuletzt?“</a:t>
            </a:r>
            <a:endParaRPr lang="en-US" sz="2500" dirty="0"/>
          </a:p>
        </p:txBody>
      </p:sp>
      <p:sp>
        <p:nvSpPr>
          <p:cNvPr id="9" name="Text 7"/>
          <p:cNvSpPr txBox="1"/>
          <p:nvPr/>
        </p:nvSpPr>
        <p:spPr>
          <a:xfrm>
            <a:off x="640080" y="3912641"/>
            <a:ext cx="5257800" cy="256032"/>
          </a:xfrm>
          <a:prstGeom prst="rect">
            <a:avLst/>
          </a:prstGeom>
          <a:noFill/>
          <a:ln/>
        </p:spPr>
        <p:txBody>
          <a:bodyPr wrap="square" lIns="0" tIns="0" rIns="0" bIns="0" rtlCol="0" anchor="t"/>
          <a:lstStyle/>
          <a:p>
            <a:pPr indent="0" marL="0">
              <a:lnSpc>
                <a:spcPct val="100000"/>
              </a:lnSpc>
              <a:buNone/>
            </a:pPr>
            <a:r>
              <a:rPr lang="en-US" sz="1100" b="1" spc="100" kern="0" dirty="0">
                <a:solidFill>
                  <a:schemeClr val="accent5"/>
                </a:solidFill>
              </a:rPr>
              <a:t>DER BUTLER</a:t>
            </a:r>
            <a:endParaRPr lang="en-US" sz="1100" dirty="0"/>
          </a:p>
        </p:txBody>
      </p:sp>
      <p:sp>
        <p:nvSpPr>
          <p:cNvPr id="10" name="Shape 8"/>
          <p:cNvSpPr/>
          <p:nvPr/>
        </p:nvSpPr>
        <p:spPr>
          <a:xfrm>
            <a:off x="640080" y="4311675"/>
            <a:ext cx="274320" cy="274320"/>
          </a:xfrm>
          <a:prstGeom prst="ellipse">
            <a:avLst/>
          </a:prstGeom>
          <a:solidFill>
            <a:schemeClr val="accent1"/>
          </a:solidFill>
          <a:ln/>
        </p:spPr>
      </p:sp>
      <p:pic>
        <p:nvPicPr>
          <p:cNvPr id="11" name="Image 0" descr="C:\Users\stella\AppData\Local\Temp\claude\C--Users-stella-Desktop-erledigt\43329c91-2f5f-4919-bcab-c0957ad438dc\scratchpad\decks\icons\check-ink.png">    </p:cNvPr>
          <p:cNvPicPr>
            <a:picLocks noChangeAspect="1"/>
          </p:cNvPicPr>
          <p:nvPr/>
        </p:nvPicPr>
        <p:blipFill>
          <a:blip r:embed="rId1"/>
          <a:stretch>
            <a:fillRect/>
          </a:stretch>
        </p:blipFill>
        <p:spPr>
          <a:xfrm>
            <a:off x="708660" y="4380255"/>
            <a:ext cx="137160" cy="137160"/>
          </a:xfrm>
          <a:prstGeom prst="rect">
            <a:avLst/>
          </a:prstGeom>
        </p:spPr>
      </p:pic>
      <p:sp>
        <p:nvSpPr>
          <p:cNvPr id="12" name="Text 9"/>
          <p:cNvSpPr txBox="1"/>
          <p:nvPr/>
        </p:nvSpPr>
        <p:spPr>
          <a:xfrm>
            <a:off x="1097280" y="4278401"/>
            <a:ext cx="4800600" cy="386588"/>
          </a:xfrm>
          <a:prstGeom prst="rect">
            <a:avLst/>
          </a:prstGeom>
          <a:noFill/>
          <a:ln/>
        </p:spPr>
        <p:txBody>
          <a:bodyPr wrap="square" lIns="0" tIns="0" rIns="0" bIns="0" rtlCol="0" anchor="t"/>
          <a:lstStyle/>
          <a:p>
            <a:pPr indent="0" marL="0">
              <a:lnSpc>
                <a:spcPct val="100000"/>
              </a:lnSpc>
              <a:buNone/>
            </a:pPr>
            <a:r>
              <a:rPr lang="en-US" sz="2200" dirty="0">
                <a:solidFill>
                  <a:schemeClr val="tx1"/>
                </a:solidFill>
              </a:rPr>
              <a:t>Fahrzeugordner nach Kennzeichen</a:t>
            </a:r>
            <a:endParaRPr lang="en-US" sz="2200" dirty="0"/>
          </a:p>
        </p:txBody>
      </p:sp>
      <p:sp>
        <p:nvSpPr>
          <p:cNvPr id="13" name="Shape 10"/>
          <p:cNvSpPr/>
          <p:nvPr/>
        </p:nvSpPr>
        <p:spPr>
          <a:xfrm>
            <a:off x="640080" y="4853711"/>
            <a:ext cx="274320" cy="274320"/>
          </a:xfrm>
          <a:prstGeom prst="ellipse">
            <a:avLst/>
          </a:prstGeom>
          <a:solidFill>
            <a:schemeClr val="accent1"/>
          </a:solidFill>
          <a:ln/>
        </p:spPr>
      </p:sp>
      <p:pic>
        <p:nvPicPr>
          <p:cNvPr id="14" name="Image 1" descr="C:\Users\stella\AppData\Local\Temp\claude\C--Users-stella-Desktop-erledigt\43329c91-2f5f-4919-bcab-c0957ad438dc\scratchpad\decks\icons\check-ink.png">    </p:cNvPr>
          <p:cNvPicPr>
            <a:picLocks noChangeAspect="1"/>
          </p:cNvPicPr>
          <p:nvPr/>
        </p:nvPicPr>
        <p:blipFill>
          <a:blip r:embed="rId2"/>
          <a:stretch>
            <a:fillRect/>
          </a:stretch>
        </p:blipFill>
        <p:spPr>
          <a:xfrm>
            <a:off x="708660" y="4922291"/>
            <a:ext cx="137160" cy="137160"/>
          </a:xfrm>
          <a:prstGeom prst="rect">
            <a:avLst/>
          </a:prstGeom>
        </p:spPr>
      </p:pic>
      <p:sp>
        <p:nvSpPr>
          <p:cNvPr id="15" name="Text 11"/>
          <p:cNvSpPr txBox="1"/>
          <p:nvPr/>
        </p:nvSpPr>
        <p:spPr>
          <a:xfrm>
            <a:off x="1097280" y="4820437"/>
            <a:ext cx="4800600" cy="386588"/>
          </a:xfrm>
          <a:prstGeom prst="rect">
            <a:avLst/>
          </a:prstGeom>
          <a:noFill/>
          <a:ln/>
        </p:spPr>
        <p:txBody>
          <a:bodyPr wrap="square" lIns="0" tIns="0" rIns="0" bIns="0" rtlCol="0" anchor="t"/>
          <a:lstStyle/>
          <a:p>
            <a:pPr indent="0" marL="0">
              <a:lnSpc>
                <a:spcPct val="100000"/>
              </a:lnSpc>
              <a:buNone/>
            </a:pPr>
            <a:r>
              <a:rPr lang="en-US" sz="2200" dirty="0">
                <a:solidFill>
                  <a:schemeClr val="tx1"/>
                </a:solidFill>
              </a:rPr>
              <a:t>Letzte Aufträge, HU, Garantie</a:t>
            </a:r>
            <a:endParaRPr lang="en-US" sz="2200" dirty="0"/>
          </a:p>
        </p:txBody>
      </p:sp>
      <p:sp>
        <p:nvSpPr>
          <p:cNvPr id="16" name="Shape 12"/>
          <p:cNvSpPr/>
          <p:nvPr/>
        </p:nvSpPr>
        <p:spPr>
          <a:xfrm>
            <a:off x="640080" y="5395747"/>
            <a:ext cx="274320" cy="274320"/>
          </a:xfrm>
          <a:prstGeom prst="ellipse">
            <a:avLst/>
          </a:prstGeom>
          <a:solidFill>
            <a:schemeClr val="accent1"/>
          </a:solidFill>
          <a:ln/>
        </p:spPr>
      </p:sp>
      <p:pic>
        <p:nvPicPr>
          <p:cNvPr id="17" name="Image 2" descr="C:\Users\stella\AppData\Local\Temp\claude\C--Users-stella-Desktop-erledigt\43329c91-2f5f-4919-bcab-c0957ad438dc\scratchpad\decks\icons\check-ink.png">    </p:cNvPr>
          <p:cNvPicPr>
            <a:picLocks noChangeAspect="1"/>
          </p:cNvPicPr>
          <p:nvPr/>
        </p:nvPicPr>
        <p:blipFill>
          <a:blip r:embed="rId3"/>
          <a:stretch>
            <a:fillRect/>
          </a:stretch>
        </p:blipFill>
        <p:spPr>
          <a:xfrm>
            <a:off x="708660" y="5464327"/>
            <a:ext cx="137160" cy="137160"/>
          </a:xfrm>
          <a:prstGeom prst="rect">
            <a:avLst/>
          </a:prstGeom>
        </p:spPr>
      </p:pic>
      <p:sp>
        <p:nvSpPr>
          <p:cNvPr id="18" name="Text 13"/>
          <p:cNvSpPr txBox="1"/>
          <p:nvPr/>
        </p:nvSpPr>
        <p:spPr>
          <a:xfrm>
            <a:off x="1097280" y="5362473"/>
            <a:ext cx="4800600" cy="386588"/>
          </a:xfrm>
          <a:prstGeom prst="rect">
            <a:avLst/>
          </a:prstGeom>
          <a:noFill/>
          <a:ln/>
        </p:spPr>
        <p:txBody>
          <a:bodyPr wrap="square" lIns="0" tIns="0" rIns="0" bIns="0" rtlCol="0" anchor="t"/>
          <a:lstStyle/>
          <a:p>
            <a:pPr indent="0" marL="0">
              <a:lnSpc>
                <a:spcPct val="100000"/>
              </a:lnSpc>
              <a:buNone/>
            </a:pPr>
            <a:r>
              <a:rPr lang="en-US" sz="2200" dirty="0">
                <a:solidFill>
                  <a:schemeClr val="tx1"/>
                </a:solidFill>
              </a:rPr>
              <a:t>Jeder Eintrag mit Beleg</a:t>
            </a:r>
            <a:endParaRPr lang="en-US" sz="2200" dirty="0"/>
          </a:p>
        </p:txBody>
      </p:sp>
      <p:sp>
        <p:nvSpPr>
          <p:cNvPr id="19" name="Bildschirmfoto Rahmen"/>
          <p:cNvSpPr/>
          <p:nvPr/>
        </p:nvSpPr>
        <p:spPr>
          <a:xfrm>
            <a:off x="6355080" y="1427106"/>
            <a:ext cx="5196535" cy="3775188"/>
          </a:xfrm>
          <a:prstGeom prst="roundRect">
            <a:avLst>
              <a:gd name="adj" fmla="val 4360"/>
            </a:avLst>
          </a:prstGeom>
          <a:solidFill>
            <a:schemeClr val="bg2"/>
          </a:solidFill>
          <a:ln w="9525">
            <a:solidFill>
              <a:schemeClr val="accent2"/>
            </a:solidFill>
            <a:prstDash val="solid"/>
          </a:ln>
          <a:effectLst>
            <a:outerShdw sx="100000" sy="100000" kx="0" ky="0" algn="bl" rotWithShape="0" blurRad="127000" dist="38100" dir="5400000">
              <a:srgbClr val="000000">
                <a:alpha val="14000"/>
              </a:srgbClr>
            </a:outerShdw>
          </a:effectLst>
        </p:spPr>
      </p:sp>
      <p:pic>
        <p:nvPicPr>
          <p:cNvPr id="20" name="Bildschirmfoto" descr="Bildschirmfoto aus HeyButler: kfz-ablage">    </p:cNvPr>
          <p:cNvPicPr>
            <a:picLocks noChangeAspect="1"/>
          </p:cNvPicPr>
          <p:nvPr/>
        </p:nvPicPr>
        <p:blipFill>
          <a:blip r:embed="rId4"/>
          <a:stretch>
            <a:fillRect/>
          </a:stretch>
        </p:blipFill>
        <p:spPr>
          <a:xfrm>
            <a:off x="6446520" y="1518546"/>
            <a:ext cx="5013655" cy="3592308"/>
          </a:xfrm>
          <a:prstGeom prst="rect">
            <a:avLst/>
          </a:prstGeom>
        </p:spPr>
      </p:pic>
      <p:pic>
        <p:nvPicPr>
          <p:cNvPr id="21" name="Image 4" descr="C:\Users\stella\AppData\Local\Temp\claude\C--Users-stella-Desktop-erledigt\43329c91-2f5f-4919-bcab-c0957ad438dc\scratchpad\decks\brand\butler-96.png">    </p:cNvPr>
          <p:cNvPicPr>
            <a:picLocks noChangeAspect="1"/>
          </p:cNvPicPr>
          <p:nvPr/>
        </p:nvPicPr>
        <p:blipFill>
          <a:blip r:embed="rId5"/>
          <a:stretch>
            <a:fillRect/>
          </a:stretch>
        </p:blipFill>
        <p:spPr>
          <a:xfrm>
            <a:off x="640080" y="6358573"/>
            <a:ext cx="174625" cy="174625"/>
          </a:xfrm>
          <a:prstGeom prst="rect">
            <a:avLst/>
          </a:prstGeom>
        </p:spPr>
      </p:pic>
      <p:sp>
        <p:nvSpPr>
          <p:cNvPr id="22" name="Text 15"/>
          <p:cNvSpPr txBox="1"/>
          <p:nvPr/>
        </p:nvSpPr>
        <p:spPr>
          <a:xfrm>
            <a:off x="887857" y="6355080"/>
            <a:ext cx="3657600" cy="181610"/>
          </a:xfrm>
          <a:prstGeom prst="rect">
            <a:avLst/>
          </a:prstGeom>
          <a:noFill/>
          <a:ln/>
        </p:spPr>
        <p:txBody>
          <a:bodyPr wrap="square" lIns="0" tIns="0" rIns="0" bIns="0" rtlCol="0" anchor="ctr"/>
          <a:lstStyle/>
          <a:p>
            <a:pPr indent="0" marL="0">
              <a:lnSpc>
                <a:spcPct val="100000"/>
              </a:lnSpc>
              <a:buNone/>
            </a:pPr>
            <a:r>
              <a:rPr lang="en-US" sz="1100" dirty="0">
                <a:solidFill>
                  <a:schemeClr val="tx1"/>
                </a:solidFill>
              </a:rPr>
              <a:t>Hey</a:t>
            </a:r>
            <a:pPr indent="0" marL="0">
              <a:lnSpc>
                <a:spcPct val="100000"/>
              </a:lnSpc>
              <a:buNone/>
            </a:pPr>
            <a:r>
              <a:rPr lang="en-US" sz="1100" b="1" dirty="0">
                <a:solidFill>
                  <a:schemeClr val="tx1"/>
                </a:solidFill>
              </a:rPr>
              <a:t>Butler</a:t>
            </a:r>
            <a:endParaRPr lang="en-US" sz="1100" dirty="0"/>
          </a:p>
        </p:txBody>
      </p:sp>
      <p:sp>
        <p:nvSpPr>
          <p:cNvPr id="23" name="Text 16"/>
          <p:cNvSpPr txBox="1"/>
          <p:nvPr/>
        </p:nvSpPr>
        <p:spPr>
          <a:xfrm>
            <a:off x="1874520" y="6355080"/>
            <a:ext cx="6400800" cy="182880"/>
          </a:xfrm>
          <a:prstGeom prst="rect">
            <a:avLst/>
          </a:prstGeom>
          <a:noFill/>
          <a:ln/>
        </p:spPr>
        <p:txBody>
          <a:bodyPr wrap="square" lIns="0" tIns="0" rIns="0" bIns="0" rtlCol="0" anchor="ctr"/>
          <a:lstStyle/>
          <a:p>
            <a:pPr indent="0" marL="0">
              <a:lnSpc>
                <a:spcPct val="100000"/>
              </a:lnSpc>
              <a:buNone/>
            </a:pPr>
            <a:r>
              <a:rPr lang="en-US" sz="1000" dirty="0">
                <a:solidFill>
                  <a:schemeClr val="accent5"/>
                </a:solidFill>
              </a:rPr>
              <a:t>HeyButler im Alltag</a:t>
            </a:r>
            <a:endParaRPr lang="en-US" sz="1000" dirty="0"/>
          </a:p>
        </p:txBody>
      </p:sp>
      <p:sp>
        <p:nvSpPr>
          <p:cNvPr id="24" name="Text 17"/>
          <p:cNvSpPr txBox="1"/>
          <p:nvPr/>
        </p:nvSpPr>
        <p:spPr>
          <a:xfrm>
            <a:off x="10637215" y="6355080"/>
            <a:ext cx="914400" cy="182880"/>
          </a:xfrm>
          <a:prstGeom prst="rect">
            <a:avLst/>
          </a:prstGeom>
          <a:noFill/>
          <a:ln/>
        </p:spPr>
        <p:txBody>
          <a:bodyPr wrap="square" lIns="0" tIns="0" rIns="0" bIns="0" rtlCol="0" anchor="ctr"/>
          <a:lstStyle/>
          <a:p>
            <a:pPr algn="r" indent="0" marL="0">
              <a:lnSpc>
                <a:spcPct val="100000"/>
              </a:lnSpc>
              <a:buNone/>
            </a:pPr>
            <a:r>
              <a:rPr lang="en-US" sz="1000" dirty="0">
                <a:solidFill>
                  <a:schemeClr val="accent5"/>
                </a:solidFill>
              </a:rPr>
              <a:t>36</a:t>
            </a:r>
            <a:endParaRPr lang="en-US" sz="1000" dirty="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name="Slide 37">
    <p:spTree>
      <p:nvGrpSpPr>
        <p:cNvPr id="1" name=""/>
        <p:cNvGrpSpPr/>
        <p:nvPr/>
      </p:nvGrpSpPr>
      <p:grpSpPr>
        <a:xfrm>
          <a:off x="0" y="0"/>
          <a:ext cx="0" cy="0"/>
          <a:chOff x="0" y="0"/>
          <a:chExt cx="0" cy="0"/>
        </a:xfrm>
      </p:grpSpPr>
      <p:sp>
        <p:nvSpPr>
          <p:cNvPr id="2" name="Shape 0"/>
          <p:cNvSpPr/>
          <p:nvPr/>
        </p:nvSpPr>
        <p:spPr>
          <a:xfrm>
            <a:off x="640080" y="548640"/>
            <a:ext cx="1600200" cy="292608"/>
          </a:xfrm>
          <a:prstGeom prst="roundRect">
            <a:avLst>
              <a:gd name="adj" fmla="val 50000"/>
            </a:avLst>
          </a:prstGeom>
          <a:solidFill>
            <a:schemeClr val="accent1"/>
          </a:solidFill>
          <a:ln/>
        </p:spPr>
      </p:sp>
      <p:sp>
        <p:nvSpPr>
          <p:cNvPr id="3" name="Text 1"/>
          <p:cNvSpPr txBox="1"/>
          <p:nvPr/>
        </p:nvSpPr>
        <p:spPr>
          <a:xfrm>
            <a:off x="640080" y="548640"/>
            <a:ext cx="1600200" cy="292608"/>
          </a:xfrm>
          <a:prstGeom prst="rect">
            <a:avLst/>
          </a:prstGeom>
          <a:noFill/>
          <a:ln/>
        </p:spPr>
        <p:txBody>
          <a:bodyPr wrap="square" lIns="0" tIns="0" rIns="0" bIns="0" rtlCol="0" anchor="ctr"/>
          <a:lstStyle/>
          <a:p>
            <a:pPr algn="ctr" indent="0" marL="0">
              <a:lnSpc>
                <a:spcPct val="100000"/>
              </a:lnSpc>
              <a:buNone/>
            </a:pPr>
            <a:r>
              <a:rPr lang="en-US" sz="1100" b="1" spc="100" kern="0" dirty="0">
                <a:solidFill>
                  <a:schemeClr val="tx1"/>
                </a:solidFill>
              </a:rPr>
              <a:t>KFZ &amp; AUTOHAUS</a:t>
            </a:r>
            <a:endParaRPr lang="en-US" sz="1100" dirty="0"/>
          </a:p>
        </p:txBody>
      </p:sp>
      <p:sp>
        <p:nvSpPr>
          <p:cNvPr id="4" name="Text 2"/>
          <p:cNvSpPr txBox="1"/>
          <p:nvPr/>
        </p:nvSpPr>
        <p:spPr>
          <a:xfrm>
            <a:off x="640080" y="1097280"/>
            <a:ext cx="5257800" cy="1051560"/>
          </a:xfrm>
          <a:prstGeom prst="rect">
            <a:avLst/>
          </a:prstGeom>
          <a:noFill/>
          <a:ln/>
        </p:spPr>
        <p:txBody>
          <a:bodyPr wrap="square" lIns="0" tIns="0" rIns="0" bIns="0" rtlCol="0" anchor="t"/>
          <a:lstStyle/>
          <a:p>
            <a:pPr indent="0" marL="0">
              <a:lnSpc>
                <a:spcPct val="95000"/>
              </a:lnSpc>
              <a:buNone/>
            </a:pPr>
            <a:r>
              <a:rPr lang="en-US" sz="3500" b="1" dirty="0">
                <a:solidFill>
                  <a:schemeClr val="tx1"/>
                </a:solidFill>
              </a:rPr>
              <a:t>Rechnung gegen Voranschlag</a:t>
            </a:r>
            <a:endParaRPr lang="en-US" sz="3500" dirty="0"/>
          </a:p>
        </p:txBody>
      </p:sp>
      <p:sp>
        <p:nvSpPr>
          <p:cNvPr id="5" name="Text 3"/>
          <p:cNvSpPr txBox="1"/>
          <p:nvPr/>
        </p:nvSpPr>
        <p:spPr>
          <a:xfrm>
            <a:off x="640080" y="2539111"/>
            <a:ext cx="5257800" cy="256032"/>
          </a:xfrm>
          <a:prstGeom prst="rect">
            <a:avLst/>
          </a:prstGeom>
          <a:noFill/>
          <a:ln/>
        </p:spPr>
        <p:txBody>
          <a:bodyPr wrap="square" lIns="0" tIns="0" rIns="0" bIns="0" rtlCol="0" anchor="t"/>
          <a:lstStyle/>
          <a:p>
            <a:pPr indent="0" marL="0">
              <a:lnSpc>
                <a:spcPct val="100000"/>
              </a:lnSpc>
              <a:buNone/>
            </a:pPr>
            <a:r>
              <a:rPr lang="en-US" sz="1100" b="1" spc="100" kern="0" dirty="0">
                <a:solidFill>
                  <a:schemeClr val="accent5"/>
                </a:solidFill>
              </a:rPr>
              <a:t>DU SAGST</a:t>
            </a:r>
            <a:endParaRPr lang="en-US" sz="1100" dirty="0"/>
          </a:p>
        </p:txBody>
      </p:sp>
      <p:sp>
        <p:nvSpPr>
          <p:cNvPr id="6" name="Shape 4"/>
          <p:cNvSpPr/>
          <p:nvPr/>
        </p:nvSpPr>
        <p:spPr>
          <a:xfrm>
            <a:off x="640080" y="2868295"/>
            <a:ext cx="5257800" cy="1140460"/>
          </a:xfrm>
          <a:prstGeom prst="roundRect">
            <a:avLst>
              <a:gd name="adj" fmla="val 19243"/>
            </a:avLst>
          </a:prstGeom>
          <a:solidFill>
            <a:schemeClr val="tx1"/>
          </a:solidFill>
          <a:ln/>
        </p:spPr>
      </p:sp>
      <p:sp>
        <p:nvSpPr>
          <p:cNvPr id="7" name="Shape 5"/>
          <p:cNvSpPr/>
          <p:nvPr/>
        </p:nvSpPr>
        <p:spPr>
          <a:xfrm flipV="1">
            <a:off x="960120" y="3999611"/>
            <a:ext cx="292608" cy="237744"/>
          </a:xfrm>
          <a:prstGeom prst="rtTriangle">
            <a:avLst/>
          </a:prstGeom>
          <a:solidFill>
            <a:srgbClr val="16181D"/>
          </a:solidFill>
          <a:ln/>
        </p:spPr>
      </p:sp>
      <p:sp>
        <p:nvSpPr>
          <p:cNvPr id="8" name="Text 6"/>
          <p:cNvSpPr txBox="1"/>
          <p:nvPr/>
        </p:nvSpPr>
        <p:spPr>
          <a:xfrm>
            <a:off x="896112" y="2868295"/>
            <a:ext cx="4745736" cy="1140460"/>
          </a:xfrm>
          <a:prstGeom prst="rect">
            <a:avLst/>
          </a:prstGeom>
          <a:noFill/>
          <a:ln/>
        </p:spPr>
        <p:txBody>
          <a:bodyPr wrap="square" lIns="0" tIns="0" rIns="0" bIns="0" rtlCol="0" anchor="ctr"/>
          <a:lstStyle/>
          <a:p>
            <a:pPr indent="0" marL="0">
              <a:lnSpc>
                <a:spcPct val="100000"/>
              </a:lnSpc>
              <a:buNone/>
            </a:pPr>
            <a:r>
              <a:rPr lang="en-US" sz="2500" b="1" dirty="0">
                <a:solidFill>
                  <a:schemeClr val="bg1"/>
                </a:solidFill>
              </a:rPr>
              <a:t>„Ist die Rechnung für M-XY 77 teurer als der Voranschlag?“</a:t>
            </a:r>
            <a:endParaRPr lang="en-US" sz="2500" dirty="0"/>
          </a:p>
        </p:txBody>
      </p:sp>
      <p:sp>
        <p:nvSpPr>
          <p:cNvPr id="9" name="Text 7"/>
          <p:cNvSpPr txBox="1"/>
          <p:nvPr/>
        </p:nvSpPr>
        <p:spPr>
          <a:xfrm>
            <a:off x="640080" y="4383659"/>
            <a:ext cx="5257800" cy="256032"/>
          </a:xfrm>
          <a:prstGeom prst="rect">
            <a:avLst/>
          </a:prstGeom>
          <a:noFill/>
          <a:ln/>
        </p:spPr>
        <p:txBody>
          <a:bodyPr wrap="square" lIns="0" tIns="0" rIns="0" bIns="0" rtlCol="0" anchor="t"/>
          <a:lstStyle/>
          <a:p>
            <a:pPr indent="0" marL="0">
              <a:lnSpc>
                <a:spcPct val="100000"/>
              </a:lnSpc>
              <a:buNone/>
            </a:pPr>
            <a:r>
              <a:rPr lang="en-US" sz="1100" b="1" spc="100" kern="0" dirty="0">
                <a:solidFill>
                  <a:schemeClr val="accent5"/>
                </a:solidFill>
              </a:rPr>
              <a:t>DER BUTLER</a:t>
            </a:r>
            <a:endParaRPr lang="en-US" sz="1100" dirty="0"/>
          </a:p>
        </p:txBody>
      </p:sp>
      <p:sp>
        <p:nvSpPr>
          <p:cNvPr id="10" name="Shape 8"/>
          <p:cNvSpPr/>
          <p:nvPr/>
        </p:nvSpPr>
        <p:spPr>
          <a:xfrm>
            <a:off x="640080" y="4759452"/>
            <a:ext cx="274320" cy="274320"/>
          </a:xfrm>
          <a:prstGeom prst="ellipse">
            <a:avLst/>
          </a:prstGeom>
          <a:solidFill>
            <a:schemeClr val="accent1"/>
          </a:solidFill>
          <a:ln/>
        </p:spPr>
      </p:sp>
      <p:pic>
        <p:nvPicPr>
          <p:cNvPr id="11" name="Image 0" descr="C:\Users\stella\AppData\Local\Temp\claude\C--Users-stella-Desktop-erledigt\43329c91-2f5f-4919-bcab-c0957ad438dc\scratchpad\decks\icons\check-ink.png">    </p:cNvPr>
          <p:cNvPicPr>
            <a:picLocks noChangeAspect="1"/>
          </p:cNvPicPr>
          <p:nvPr/>
        </p:nvPicPr>
        <p:blipFill>
          <a:blip r:embed="rId1"/>
          <a:stretch>
            <a:fillRect/>
          </a:stretch>
        </p:blipFill>
        <p:spPr>
          <a:xfrm>
            <a:off x="708660" y="4828032"/>
            <a:ext cx="137160" cy="137160"/>
          </a:xfrm>
          <a:prstGeom prst="rect">
            <a:avLst/>
          </a:prstGeom>
        </p:spPr>
      </p:pic>
      <p:sp>
        <p:nvSpPr>
          <p:cNvPr id="12" name="Text 9"/>
          <p:cNvSpPr txBox="1"/>
          <p:nvPr/>
        </p:nvSpPr>
        <p:spPr>
          <a:xfrm>
            <a:off x="1097280" y="4749419"/>
            <a:ext cx="4800600" cy="340106"/>
          </a:xfrm>
          <a:prstGeom prst="rect">
            <a:avLst/>
          </a:prstGeom>
          <a:noFill/>
          <a:ln/>
        </p:spPr>
        <p:txBody>
          <a:bodyPr wrap="square" lIns="0" tIns="0" rIns="0" bIns="0" rtlCol="0" anchor="t"/>
          <a:lstStyle/>
          <a:p>
            <a:pPr indent="0" marL="0">
              <a:lnSpc>
                <a:spcPct val="100000"/>
              </a:lnSpc>
              <a:buNone/>
            </a:pPr>
            <a:r>
              <a:rPr lang="en-US" sz="1900" dirty="0">
                <a:solidFill>
                  <a:schemeClr val="tx1"/>
                </a:solidFill>
              </a:rPr>
              <a:t>Vergleicht Summe und Positionen</a:t>
            </a:r>
            <a:endParaRPr lang="en-US" sz="1900" dirty="0"/>
          </a:p>
        </p:txBody>
      </p:sp>
      <p:sp>
        <p:nvSpPr>
          <p:cNvPr id="13" name="Shape 10"/>
          <p:cNvSpPr/>
          <p:nvPr/>
        </p:nvSpPr>
        <p:spPr>
          <a:xfrm>
            <a:off x="640080" y="5255006"/>
            <a:ext cx="274320" cy="274320"/>
          </a:xfrm>
          <a:prstGeom prst="ellipse">
            <a:avLst/>
          </a:prstGeom>
          <a:solidFill>
            <a:schemeClr val="accent1"/>
          </a:solidFill>
          <a:ln/>
        </p:spPr>
      </p:sp>
      <p:pic>
        <p:nvPicPr>
          <p:cNvPr id="14" name="Image 1" descr="C:\Users\stella\AppData\Local\Temp\claude\C--Users-stella-Desktop-erledigt\43329c91-2f5f-4919-bcab-c0957ad438dc\scratchpad\decks\icons\check-ink.png">    </p:cNvPr>
          <p:cNvPicPr>
            <a:picLocks noChangeAspect="1"/>
          </p:cNvPicPr>
          <p:nvPr/>
        </p:nvPicPr>
        <p:blipFill>
          <a:blip r:embed="rId2"/>
          <a:stretch>
            <a:fillRect/>
          </a:stretch>
        </p:blipFill>
        <p:spPr>
          <a:xfrm>
            <a:off x="708660" y="5323586"/>
            <a:ext cx="137160" cy="137160"/>
          </a:xfrm>
          <a:prstGeom prst="rect">
            <a:avLst/>
          </a:prstGeom>
        </p:spPr>
      </p:pic>
      <p:sp>
        <p:nvSpPr>
          <p:cNvPr id="15" name="Text 11"/>
          <p:cNvSpPr txBox="1"/>
          <p:nvPr/>
        </p:nvSpPr>
        <p:spPr>
          <a:xfrm>
            <a:off x="1097280" y="5244973"/>
            <a:ext cx="4800600" cy="340106"/>
          </a:xfrm>
          <a:prstGeom prst="rect">
            <a:avLst/>
          </a:prstGeom>
          <a:noFill/>
          <a:ln/>
        </p:spPr>
        <p:txBody>
          <a:bodyPr wrap="square" lIns="0" tIns="0" rIns="0" bIns="0" rtlCol="0" anchor="t"/>
          <a:lstStyle/>
          <a:p>
            <a:pPr indent="0" marL="0">
              <a:lnSpc>
                <a:spcPct val="100000"/>
              </a:lnSpc>
              <a:buNone/>
            </a:pPr>
            <a:r>
              <a:rPr lang="en-US" sz="1900" dirty="0">
                <a:solidFill>
                  <a:schemeClr val="tx1"/>
                </a:solidFill>
              </a:rPr>
              <a:t>Zeigt die Differenz mit Quelle</a:t>
            </a:r>
            <a:endParaRPr lang="en-US" sz="1900" dirty="0"/>
          </a:p>
        </p:txBody>
      </p:sp>
      <p:sp>
        <p:nvSpPr>
          <p:cNvPr id="16" name="Shape 12"/>
          <p:cNvSpPr/>
          <p:nvPr/>
        </p:nvSpPr>
        <p:spPr>
          <a:xfrm>
            <a:off x="640080" y="5750560"/>
            <a:ext cx="274320" cy="274320"/>
          </a:xfrm>
          <a:prstGeom prst="ellipse">
            <a:avLst/>
          </a:prstGeom>
          <a:solidFill>
            <a:schemeClr val="accent1"/>
          </a:solidFill>
          <a:ln/>
        </p:spPr>
      </p:sp>
      <p:pic>
        <p:nvPicPr>
          <p:cNvPr id="17" name="Image 2" descr="C:\Users\stella\AppData\Local\Temp\claude\C--Users-stella-Desktop-erledigt\43329c91-2f5f-4919-bcab-c0957ad438dc\scratchpad\decks\icons\check-ink.png">    </p:cNvPr>
          <p:cNvPicPr>
            <a:picLocks noChangeAspect="1"/>
          </p:cNvPicPr>
          <p:nvPr/>
        </p:nvPicPr>
        <p:blipFill>
          <a:blip r:embed="rId3"/>
          <a:stretch>
            <a:fillRect/>
          </a:stretch>
        </p:blipFill>
        <p:spPr>
          <a:xfrm>
            <a:off x="708660" y="5819140"/>
            <a:ext cx="137160" cy="137160"/>
          </a:xfrm>
          <a:prstGeom prst="rect">
            <a:avLst/>
          </a:prstGeom>
        </p:spPr>
      </p:pic>
      <p:sp>
        <p:nvSpPr>
          <p:cNvPr id="18" name="Text 13"/>
          <p:cNvSpPr txBox="1"/>
          <p:nvPr/>
        </p:nvSpPr>
        <p:spPr>
          <a:xfrm>
            <a:off x="1097280" y="5740527"/>
            <a:ext cx="4800600" cy="340106"/>
          </a:xfrm>
          <a:prstGeom prst="rect">
            <a:avLst/>
          </a:prstGeom>
          <a:noFill/>
          <a:ln/>
        </p:spPr>
        <p:txBody>
          <a:bodyPr wrap="square" lIns="0" tIns="0" rIns="0" bIns="0" rtlCol="0" anchor="t"/>
          <a:lstStyle/>
          <a:p>
            <a:pPr indent="0" marL="0">
              <a:lnSpc>
                <a:spcPct val="100000"/>
              </a:lnSpc>
              <a:buNone/>
            </a:pPr>
            <a:r>
              <a:rPr lang="en-US" sz="1900" dirty="0">
                <a:solidFill>
                  <a:schemeClr val="tx1"/>
                </a:solidFill>
              </a:rPr>
              <a:t>Mehrkosten-Freigabe vorhanden?</a:t>
            </a:r>
            <a:endParaRPr lang="en-US" sz="1900" dirty="0"/>
          </a:p>
        </p:txBody>
      </p:sp>
      <p:sp>
        <p:nvSpPr>
          <p:cNvPr id="19" name="Bildschirmfoto Rahmen"/>
          <p:cNvSpPr/>
          <p:nvPr/>
        </p:nvSpPr>
        <p:spPr>
          <a:xfrm>
            <a:off x="6355080" y="881439"/>
            <a:ext cx="5196535" cy="4866522"/>
          </a:xfrm>
          <a:prstGeom prst="roundRect">
            <a:avLst>
              <a:gd name="adj" fmla="val 3382"/>
            </a:avLst>
          </a:prstGeom>
          <a:solidFill>
            <a:schemeClr val="bg2"/>
          </a:solidFill>
          <a:ln w="9525">
            <a:solidFill>
              <a:schemeClr val="accent2"/>
            </a:solidFill>
            <a:prstDash val="solid"/>
          </a:ln>
          <a:effectLst>
            <a:outerShdw sx="100000" sy="100000" kx="0" ky="0" algn="bl" rotWithShape="0" blurRad="127000" dist="38100" dir="5400000">
              <a:srgbClr val="000000">
                <a:alpha val="14000"/>
              </a:srgbClr>
            </a:outerShdw>
          </a:effectLst>
        </p:spPr>
      </p:sp>
      <p:pic>
        <p:nvPicPr>
          <p:cNvPr id="20" name="Bildschirmfoto" descr="Bildschirmfoto aus HeyButler: kfz-garantie">    </p:cNvPr>
          <p:cNvPicPr>
            <a:picLocks noChangeAspect="1"/>
          </p:cNvPicPr>
          <p:nvPr/>
        </p:nvPicPr>
        <p:blipFill>
          <a:blip r:embed="rId4"/>
          <a:stretch>
            <a:fillRect/>
          </a:stretch>
        </p:blipFill>
        <p:spPr>
          <a:xfrm>
            <a:off x="6446520" y="972879"/>
            <a:ext cx="5013655" cy="4683642"/>
          </a:xfrm>
          <a:prstGeom prst="rect">
            <a:avLst/>
          </a:prstGeom>
        </p:spPr>
      </p:pic>
      <p:pic>
        <p:nvPicPr>
          <p:cNvPr id="21" name="Image 4" descr="C:\Users\stella\AppData\Local\Temp\claude\C--Users-stella-Desktop-erledigt\43329c91-2f5f-4919-bcab-c0957ad438dc\scratchpad\decks\brand\butler-96.png">    </p:cNvPr>
          <p:cNvPicPr>
            <a:picLocks noChangeAspect="1"/>
          </p:cNvPicPr>
          <p:nvPr/>
        </p:nvPicPr>
        <p:blipFill>
          <a:blip r:embed="rId5"/>
          <a:stretch>
            <a:fillRect/>
          </a:stretch>
        </p:blipFill>
        <p:spPr>
          <a:xfrm>
            <a:off x="640080" y="6358573"/>
            <a:ext cx="174625" cy="174625"/>
          </a:xfrm>
          <a:prstGeom prst="rect">
            <a:avLst/>
          </a:prstGeom>
        </p:spPr>
      </p:pic>
      <p:sp>
        <p:nvSpPr>
          <p:cNvPr id="22" name="Text 15"/>
          <p:cNvSpPr txBox="1"/>
          <p:nvPr/>
        </p:nvSpPr>
        <p:spPr>
          <a:xfrm>
            <a:off x="887857" y="6355080"/>
            <a:ext cx="3657600" cy="181610"/>
          </a:xfrm>
          <a:prstGeom prst="rect">
            <a:avLst/>
          </a:prstGeom>
          <a:noFill/>
          <a:ln/>
        </p:spPr>
        <p:txBody>
          <a:bodyPr wrap="square" lIns="0" tIns="0" rIns="0" bIns="0" rtlCol="0" anchor="ctr"/>
          <a:lstStyle/>
          <a:p>
            <a:pPr indent="0" marL="0">
              <a:lnSpc>
                <a:spcPct val="100000"/>
              </a:lnSpc>
              <a:buNone/>
            </a:pPr>
            <a:r>
              <a:rPr lang="en-US" sz="1100" dirty="0">
                <a:solidFill>
                  <a:schemeClr val="tx1"/>
                </a:solidFill>
              </a:rPr>
              <a:t>Hey</a:t>
            </a:r>
            <a:pPr indent="0" marL="0">
              <a:lnSpc>
                <a:spcPct val="100000"/>
              </a:lnSpc>
              <a:buNone/>
            </a:pPr>
            <a:r>
              <a:rPr lang="en-US" sz="1100" b="1" dirty="0">
                <a:solidFill>
                  <a:schemeClr val="tx1"/>
                </a:solidFill>
              </a:rPr>
              <a:t>Butler</a:t>
            </a:r>
            <a:endParaRPr lang="en-US" sz="1100" dirty="0"/>
          </a:p>
        </p:txBody>
      </p:sp>
      <p:sp>
        <p:nvSpPr>
          <p:cNvPr id="23" name="Text 16"/>
          <p:cNvSpPr txBox="1"/>
          <p:nvPr/>
        </p:nvSpPr>
        <p:spPr>
          <a:xfrm>
            <a:off x="1874520" y="6355080"/>
            <a:ext cx="6400800" cy="182880"/>
          </a:xfrm>
          <a:prstGeom prst="rect">
            <a:avLst/>
          </a:prstGeom>
          <a:noFill/>
          <a:ln/>
        </p:spPr>
        <p:txBody>
          <a:bodyPr wrap="square" lIns="0" tIns="0" rIns="0" bIns="0" rtlCol="0" anchor="ctr"/>
          <a:lstStyle/>
          <a:p>
            <a:pPr indent="0" marL="0">
              <a:lnSpc>
                <a:spcPct val="100000"/>
              </a:lnSpc>
              <a:buNone/>
            </a:pPr>
            <a:r>
              <a:rPr lang="en-US" sz="1000" dirty="0">
                <a:solidFill>
                  <a:schemeClr val="accent5"/>
                </a:solidFill>
              </a:rPr>
              <a:t>HeyButler im Alltag</a:t>
            </a:r>
            <a:endParaRPr lang="en-US" sz="1000" dirty="0"/>
          </a:p>
        </p:txBody>
      </p:sp>
      <p:sp>
        <p:nvSpPr>
          <p:cNvPr id="24" name="Text 17"/>
          <p:cNvSpPr txBox="1"/>
          <p:nvPr/>
        </p:nvSpPr>
        <p:spPr>
          <a:xfrm>
            <a:off x="10637215" y="6355080"/>
            <a:ext cx="914400" cy="182880"/>
          </a:xfrm>
          <a:prstGeom prst="rect">
            <a:avLst/>
          </a:prstGeom>
          <a:noFill/>
          <a:ln/>
        </p:spPr>
        <p:txBody>
          <a:bodyPr wrap="square" lIns="0" tIns="0" rIns="0" bIns="0" rtlCol="0" anchor="ctr"/>
          <a:lstStyle/>
          <a:p>
            <a:pPr algn="r" indent="0" marL="0">
              <a:lnSpc>
                <a:spcPct val="100000"/>
              </a:lnSpc>
              <a:buNone/>
            </a:pPr>
            <a:r>
              <a:rPr lang="en-US" sz="1000" dirty="0">
                <a:solidFill>
                  <a:schemeClr val="accent5"/>
                </a:solidFill>
              </a:rPr>
              <a:t>37</a:t>
            </a:r>
            <a:endParaRPr lang="en-US" sz="1000" dirty="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name="Slide 38">
    <p:spTree>
      <p:nvGrpSpPr>
        <p:cNvPr id="1" name=""/>
        <p:cNvGrpSpPr/>
        <p:nvPr/>
      </p:nvGrpSpPr>
      <p:grpSpPr>
        <a:xfrm>
          <a:off x="0" y="0"/>
          <a:ext cx="0" cy="0"/>
          <a:chOff x="0" y="0"/>
          <a:chExt cx="0" cy="0"/>
        </a:xfrm>
      </p:grpSpPr>
      <p:sp>
        <p:nvSpPr>
          <p:cNvPr id="2" name="Shape 0"/>
          <p:cNvSpPr/>
          <p:nvPr/>
        </p:nvSpPr>
        <p:spPr>
          <a:xfrm>
            <a:off x="640080" y="548640"/>
            <a:ext cx="1600200" cy="292608"/>
          </a:xfrm>
          <a:prstGeom prst="roundRect">
            <a:avLst>
              <a:gd name="adj" fmla="val 50000"/>
            </a:avLst>
          </a:prstGeom>
          <a:solidFill>
            <a:schemeClr val="accent1"/>
          </a:solidFill>
          <a:ln/>
        </p:spPr>
      </p:sp>
      <p:sp>
        <p:nvSpPr>
          <p:cNvPr id="3" name="Text 1"/>
          <p:cNvSpPr txBox="1"/>
          <p:nvPr/>
        </p:nvSpPr>
        <p:spPr>
          <a:xfrm>
            <a:off x="640080" y="548640"/>
            <a:ext cx="1600200" cy="292608"/>
          </a:xfrm>
          <a:prstGeom prst="rect">
            <a:avLst/>
          </a:prstGeom>
          <a:noFill/>
          <a:ln/>
        </p:spPr>
        <p:txBody>
          <a:bodyPr wrap="square" lIns="0" tIns="0" rIns="0" bIns="0" rtlCol="0" anchor="ctr"/>
          <a:lstStyle/>
          <a:p>
            <a:pPr algn="ctr" indent="0" marL="0">
              <a:lnSpc>
                <a:spcPct val="100000"/>
              </a:lnSpc>
              <a:buNone/>
            </a:pPr>
            <a:r>
              <a:rPr lang="en-US" sz="1100" b="1" spc="100" kern="0" dirty="0">
                <a:solidFill>
                  <a:schemeClr val="tx1"/>
                </a:solidFill>
              </a:rPr>
              <a:t>KFZ &amp; AUTOHAUS</a:t>
            </a:r>
            <a:endParaRPr lang="en-US" sz="1100" dirty="0"/>
          </a:p>
        </p:txBody>
      </p:sp>
      <p:sp>
        <p:nvSpPr>
          <p:cNvPr id="4" name="Text 2"/>
          <p:cNvSpPr txBox="1"/>
          <p:nvPr/>
        </p:nvSpPr>
        <p:spPr>
          <a:xfrm>
            <a:off x="640080" y="1097280"/>
            <a:ext cx="5257800" cy="1051560"/>
          </a:xfrm>
          <a:prstGeom prst="rect">
            <a:avLst/>
          </a:prstGeom>
          <a:noFill/>
          <a:ln/>
        </p:spPr>
        <p:txBody>
          <a:bodyPr wrap="square" lIns="0" tIns="0" rIns="0" bIns="0" rtlCol="0" anchor="t"/>
          <a:lstStyle/>
          <a:p>
            <a:pPr indent="0" marL="0">
              <a:lnSpc>
                <a:spcPct val="95000"/>
              </a:lnSpc>
              <a:buNone/>
            </a:pPr>
            <a:r>
              <a:rPr lang="en-US" sz="3800" b="1" dirty="0">
                <a:solidFill>
                  <a:schemeClr val="tx1"/>
                </a:solidFill>
              </a:rPr>
              <a:t>HU-Erinnerungen</a:t>
            </a:r>
            <a:endParaRPr lang="en-US" sz="3800" dirty="0"/>
          </a:p>
        </p:txBody>
      </p:sp>
      <p:sp>
        <p:nvSpPr>
          <p:cNvPr id="5" name="Text 3"/>
          <p:cNvSpPr txBox="1"/>
          <p:nvPr/>
        </p:nvSpPr>
        <p:spPr>
          <a:xfrm>
            <a:off x="640080" y="2068093"/>
            <a:ext cx="5257800" cy="256032"/>
          </a:xfrm>
          <a:prstGeom prst="rect">
            <a:avLst/>
          </a:prstGeom>
          <a:noFill/>
          <a:ln/>
        </p:spPr>
        <p:txBody>
          <a:bodyPr wrap="square" lIns="0" tIns="0" rIns="0" bIns="0" rtlCol="0" anchor="t"/>
          <a:lstStyle/>
          <a:p>
            <a:pPr indent="0" marL="0">
              <a:lnSpc>
                <a:spcPct val="100000"/>
              </a:lnSpc>
              <a:buNone/>
            </a:pPr>
            <a:r>
              <a:rPr lang="en-US" sz="1100" b="1" spc="100" kern="0" dirty="0">
                <a:solidFill>
                  <a:schemeClr val="accent5"/>
                </a:solidFill>
              </a:rPr>
              <a:t>DU SAGST</a:t>
            </a:r>
            <a:endParaRPr lang="en-US" sz="1100" dirty="0"/>
          </a:p>
        </p:txBody>
      </p:sp>
      <p:sp>
        <p:nvSpPr>
          <p:cNvPr id="6" name="Shape 4"/>
          <p:cNvSpPr/>
          <p:nvPr/>
        </p:nvSpPr>
        <p:spPr>
          <a:xfrm>
            <a:off x="640080" y="2397277"/>
            <a:ext cx="5257800" cy="1140460"/>
          </a:xfrm>
          <a:prstGeom prst="roundRect">
            <a:avLst>
              <a:gd name="adj" fmla="val 19243"/>
            </a:avLst>
          </a:prstGeom>
          <a:solidFill>
            <a:schemeClr val="tx1"/>
          </a:solidFill>
          <a:ln/>
        </p:spPr>
      </p:sp>
      <p:sp>
        <p:nvSpPr>
          <p:cNvPr id="7" name="Shape 5"/>
          <p:cNvSpPr/>
          <p:nvPr/>
        </p:nvSpPr>
        <p:spPr>
          <a:xfrm flipV="1">
            <a:off x="960120" y="3528593"/>
            <a:ext cx="292608" cy="237744"/>
          </a:xfrm>
          <a:prstGeom prst="rtTriangle">
            <a:avLst/>
          </a:prstGeom>
          <a:solidFill>
            <a:srgbClr val="16181D"/>
          </a:solidFill>
          <a:ln/>
        </p:spPr>
      </p:sp>
      <p:sp>
        <p:nvSpPr>
          <p:cNvPr id="8" name="Text 6"/>
          <p:cNvSpPr txBox="1"/>
          <p:nvPr/>
        </p:nvSpPr>
        <p:spPr>
          <a:xfrm>
            <a:off x="896112" y="2397277"/>
            <a:ext cx="4745736" cy="1140460"/>
          </a:xfrm>
          <a:prstGeom prst="rect">
            <a:avLst/>
          </a:prstGeom>
          <a:noFill/>
          <a:ln/>
        </p:spPr>
        <p:txBody>
          <a:bodyPr wrap="square" lIns="0" tIns="0" rIns="0" bIns="0" rtlCol="0" anchor="ctr"/>
          <a:lstStyle/>
          <a:p>
            <a:pPr indent="0" marL="0">
              <a:lnSpc>
                <a:spcPct val="100000"/>
              </a:lnSpc>
              <a:buNone/>
            </a:pPr>
            <a:r>
              <a:rPr lang="en-US" sz="2500" b="1" dirty="0">
                <a:solidFill>
                  <a:schemeClr val="bg1"/>
                </a:solidFill>
              </a:rPr>
              <a:t>„Welche HU-Termine stehen nächsten Monat an?“</a:t>
            </a:r>
            <a:endParaRPr lang="en-US" sz="2500" dirty="0"/>
          </a:p>
        </p:txBody>
      </p:sp>
      <p:sp>
        <p:nvSpPr>
          <p:cNvPr id="9" name="Text 7"/>
          <p:cNvSpPr txBox="1"/>
          <p:nvPr/>
        </p:nvSpPr>
        <p:spPr>
          <a:xfrm>
            <a:off x="640080" y="3912641"/>
            <a:ext cx="5257800" cy="256032"/>
          </a:xfrm>
          <a:prstGeom prst="rect">
            <a:avLst/>
          </a:prstGeom>
          <a:noFill/>
          <a:ln/>
        </p:spPr>
        <p:txBody>
          <a:bodyPr wrap="square" lIns="0" tIns="0" rIns="0" bIns="0" rtlCol="0" anchor="t"/>
          <a:lstStyle/>
          <a:p>
            <a:pPr indent="0" marL="0">
              <a:lnSpc>
                <a:spcPct val="100000"/>
              </a:lnSpc>
              <a:buNone/>
            </a:pPr>
            <a:r>
              <a:rPr lang="en-US" sz="1100" b="1" spc="100" kern="0" dirty="0">
                <a:solidFill>
                  <a:schemeClr val="accent5"/>
                </a:solidFill>
              </a:rPr>
              <a:t>DER BUTLER</a:t>
            </a:r>
            <a:endParaRPr lang="en-US" sz="1100" dirty="0"/>
          </a:p>
        </p:txBody>
      </p:sp>
      <p:sp>
        <p:nvSpPr>
          <p:cNvPr id="10" name="Shape 8"/>
          <p:cNvSpPr/>
          <p:nvPr/>
        </p:nvSpPr>
        <p:spPr>
          <a:xfrm>
            <a:off x="640080" y="4311675"/>
            <a:ext cx="274320" cy="274320"/>
          </a:xfrm>
          <a:prstGeom prst="ellipse">
            <a:avLst/>
          </a:prstGeom>
          <a:solidFill>
            <a:schemeClr val="accent1"/>
          </a:solidFill>
          <a:ln/>
        </p:spPr>
      </p:sp>
      <p:pic>
        <p:nvPicPr>
          <p:cNvPr id="11" name="Image 0" descr="C:\Users\stella\AppData\Local\Temp\claude\C--Users-stella-Desktop-erledigt\43329c91-2f5f-4919-bcab-c0957ad438dc\scratchpad\decks\icons\check-ink.png">    </p:cNvPr>
          <p:cNvPicPr>
            <a:picLocks noChangeAspect="1"/>
          </p:cNvPicPr>
          <p:nvPr/>
        </p:nvPicPr>
        <p:blipFill>
          <a:blip r:embed="rId1"/>
          <a:stretch>
            <a:fillRect/>
          </a:stretch>
        </p:blipFill>
        <p:spPr>
          <a:xfrm>
            <a:off x="708660" y="4380255"/>
            <a:ext cx="137160" cy="137160"/>
          </a:xfrm>
          <a:prstGeom prst="rect">
            <a:avLst/>
          </a:prstGeom>
        </p:spPr>
      </p:pic>
      <p:sp>
        <p:nvSpPr>
          <p:cNvPr id="12" name="Text 9"/>
          <p:cNvSpPr txBox="1"/>
          <p:nvPr/>
        </p:nvSpPr>
        <p:spPr>
          <a:xfrm>
            <a:off x="1097280" y="4278401"/>
            <a:ext cx="4800600" cy="386588"/>
          </a:xfrm>
          <a:prstGeom prst="rect">
            <a:avLst/>
          </a:prstGeom>
          <a:noFill/>
          <a:ln/>
        </p:spPr>
        <p:txBody>
          <a:bodyPr wrap="square" lIns="0" tIns="0" rIns="0" bIns="0" rtlCol="0" anchor="t"/>
          <a:lstStyle/>
          <a:p>
            <a:pPr indent="0" marL="0">
              <a:lnSpc>
                <a:spcPct val="100000"/>
              </a:lnSpc>
              <a:buNone/>
            </a:pPr>
            <a:r>
              <a:rPr lang="en-US" sz="2200" dirty="0">
                <a:solidFill>
                  <a:schemeClr val="tx1"/>
                </a:solidFill>
              </a:rPr>
              <a:t>Liste nach Kennzeichen und Kunde</a:t>
            </a:r>
            <a:endParaRPr lang="en-US" sz="2200" dirty="0"/>
          </a:p>
        </p:txBody>
      </p:sp>
      <p:sp>
        <p:nvSpPr>
          <p:cNvPr id="13" name="Shape 10"/>
          <p:cNvSpPr/>
          <p:nvPr/>
        </p:nvSpPr>
        <p:spPr>
          <a:xfrm>
            <a:off x="640080" y="4853711"/>
            <a:ext cx="274320" cy="274320"/>
          </a:xfrm>
          <a:prstGeom prst="ellipse">
            <a:avLst/>
          </a:prstGeom>
          <a:solidFill>
            <a:schemeClr val="accent1"/>
          </a:solidFill>
          <a:ln/>
        </p:spPr>
      </p:sp>
      <p:pic>
        <p:nvPicPr>
          <p:cNvPr id="14" name="Image 1" descr="C:\Users\stella\AppData\Local\Temp\claude\C--Users-stella-Desktop-erledigt\43329c91-2f5f-4919-bcab-c0957ad438dc\scratchpad\decks\icons\check-ink.png">    </p:cNvPr>
          <p:cNvPicPr>
            <a:picLocks noChangeAspect="1"/>
          </p:cNvPicPr>
          <p:nvPr/>
        </p:nvPicPr>
        <p:blipFill>
          <a:blip r:embed="rId2"/>
          <a:stretch>
            <a:fillRect/>
          </a:stretch>
        </p:blipFill>
        <p:spPr>
          <a:xfrm>
            <a:off x="708660" y="4922291"/>
            <a:ext cx="137160" cy="137160"/>
          </a:xfrm>
          <a:prstGeom prst="rect">
            <a:avLst/>
          </a:prstGeom>
        </p:spPr>
      </p:pic>
      <p:sp>
        <p:nvSpPr>
          <p:cNvPr id="15" name="Text 11"/>
          <p:cNvSpPr txBox="1"/>
          <p:nvPr/>
        </p:nvSpPr>
        <p:spPr>
          <a:xfrm>
            <a:off x="1097280" y="4820437"/>
            <a:ext cx="4800600" cy="386588"/>
          </a:xfrm>
          <a:prstGeom prst="rect">
            <a:avLst/>
          </a:prstGeom>
          <a:noFill/>
          <a:ln/>
        </p:spPr>
        <p:txBody>
          <a:bodyPr wrap="square" lIns="0" tIns="0" rIns="0" bIns="0" rtlCol="0" anchor="t"/>
          <a:lstStyle/>
          <a:p>
            <a:pPr indent="0" marL="0">
              <a:lnSpc>
                <a:spcPct val="100000"/>
              </a:lnSpc>
              <a:buNone/>
            </a:pPr>
            <a:r>
              <a:rPr lang="en-US" sz="2200" dirty="0">
                <a:solidFill>
                  <a:schemeClr val="tx1"/>
                </a:solidFill>
              </a:rPr>
              <a:t>Erinnerung an Kunden als Entwurf</a:t>
            </a:r>
            <a:endParaRPr lang="en-US" sz="2200" dirty="0"/>
          </a:p>
        </p:txBody>
      </p:sp>
      <p:sp>
        <p:nvSpPr>
          <p:cNvPr id="16" name="Shape 12"/>
          <p:cNvSpPr/>
          <p:nvPr/>
        </p:nvSpPr>
        <p:spPr>
          <a:xfrm>
            <a:off x="640080" y="5395747"/>
            <a:ext cx="274320" cy="274320"/>
          </a:xfrm>
          <a:prstGeom prst="ellipse">
            <a:avLst/>
          </a:prstGeom>
          <a:solidFill>
            <a:schemeClr val="accent1"/>
          </a:solidFill>
          <a:ln/>
        </p:spPr>
      </p:sp>
      <p:pic>
        <p:nvPicPr>
          <p:cNvPr id="17" name="Image 2" descr="C:\Users\stella\AppData\Local\Temp\claude\C--Users-stella-Desktop-erledigt\43329c91-2f5f-4919-bcab-c0957ad438dc\scratchpad\decks\icons\check-ink.png">    </p:cNvPr>
          <p:cNvPicPr>
            <a:picLocks noChangeAspect="1"/>
          </p:cNvPicPr>
          <p:nvPr/>
        </p:nvPicPr>
        <p:blipFill>
          <a:blip r:embed="rId3"/>
          <a:stretch>
            <a:fillRect/>
          </a:stretch>
        </p:blipFill>
        <p:spPr>
          <a:xfrm>
            <a:off x="708660" y="5464327"/>
            <a:ext cx="137160" cy="137160"/>
          </a:xfrm>
          <a:prstGeom prst="rect">
            <a:avLst/>
          </a:prstGeom>
        </p:spPr>
      </p:pic>
      <p:sp>
        <p:nvSpPr>
          <p:cNvPr id="18" name="Text 13"/>
          <p:cNvSpPr txBox="1"/>
          <p:nvPr/>
        </p:nvSpPr>
        <p:spPr>
          <a:xfrm>
            <a:off x="1097280" y="5362473"/>
            <a:ext cx="4800600" cy="386588"/>
          </a:xfrm>
          <a:prstGeom prst="rect">
            <a:avLst/>
          </a:prstGeom>
          <a:noFill/>
          <a:ln/>
        </p:spPr>
        <p:txBody>
          <a:bodyPr wrap="square" lIns="0" tIns="0" rIns="0" bIns="0" rtlCol="0" anchor="t"/>
          <a:lstStyle/>
          <a:p>
            <a:pPr indent="0" marL="0">
              <a:lnSpc>
                <a:spcPct val="100000"/>
              </a:lnSpc>
              <a:buNone/>
            </a:pPr>
            <a:r>
              <a:rPr lang="en-US" sz="2200" dirty="0">
                <a:solidFill>
                  <a:schemeClr val="tx1"/>
                </a:solidFill>
              </a:rPr>
              <a:t>Serienbrief möglich</a:t>
            </a:r>
            <a:endParaRPr lang="en-US" sz="2200" dirty="0"/>
          </a:p>
        </p:txBody>
      </p:sp>
      <p:sp>
        <p:nvSpPr>
          <p:cNvPr id="19" name="Bildschirmfoto Rahmen"/>
          <p:cNvSpPr/>
          <p:nvPr/>
        </p:nvSpPr>
        <p:spPr>
          <a:xfrm>
            <a:off x="6355080" y="1427106"/>
            <a:ext cx="5196535" cy="3775188"/>
          </a:xfrm>
          <a:prstGeom prst="roundRect">
            <a:avLst>
              <a:gd name="adj" fmla="val 4360"/>
            </a:avLst>
          </a:prstGeom>
          <a:solidFill>
            <a:schemeClr val="bg2"/>
          </a:solidFill>
          <a:ln w="9525">
            <a:solidFill>
              <a:schemeClr val="accent2"/>
            </a:solidFill>
            <a:prstDash val="solid"/>
          </a:ln>
          <a:effectLst>
            <a:outerShdw sx="100000" sy="100000" kx="0" ky="0" algn="bl" rotWithShape="0" blurRad="127000" dist="38100" dir="5400000">
              <a:srgbClr val="000000">
                <a:alpha val="14000"/>
              </a:srgbClr>
            </a:outerShdw>
          </a:effectLst>
        </p:spPr>
      </p:sp>
      <p:pic>
        <p:nvPicPr>
          <p:cNvPr id="20" name="Bildschirmfoto" descr="Bildschirmfoto aus HeyButler: kfz-ablage">    </p:cNvPr>
          <p:cNvPicPr>
            <a:picLocks noChangeAspect="1"/>
          </p:cNvPicPr>
          <p:nvPr/>
        </p:nvPicPr>
        <p:blipFill>
          <a:blip r:embed="rId4"/>
          <a:stretch>
            <a:fillRect/>
          </a:stretch>
        </p:blipFill>
        <p:spPr>
          <a:xfrm>
            <a:off x="6446520" y="1518546"/>
            <a:ext cx="5013655" cy="3592308"/>
          </a:xfrm>
          <a:prstGeom prst="rect">
            <a:avLst/>
          </a:prstGeom>
        </p:spPr>
      </p:pic>
      <p:pic>
        <p:nvPicPr>
          <p:cNvPr id="21" name="Image 4" descr="C:\Users\stella\AppData\Local\Temp\claude\C--Users-stella-Desktop-erledigt\43329c91-2f5f-4919-bcab-c0957ad438dc\scratchpad\decks\brand\butler-96.png">    </p:cNvPr>
          <p:cNvPicPr>
            <a:picLocks noChangeAspect="1"/>
          </p:cNvPicPr>
          <p:nvPr/>
        </p:nvPicPr>
        <p:blipFill>
          <a:blip r:embed="rId5"/>
          <a:stretch>
            <a:fillRect/>
          </a:stretch>
        </p:blipFill>
        <p:spPr>
          <a:xfrm>
            <a:off x="640080" y="6358573"/>
            <a:ext cx="174625" cy="174625"/>
          </a:xfrm>
          <a:prstGeom prst="rect">
            <a:avLst/>
          </a:prstGeom>
        </p:spPr>
      </p:pic>
      <p:sp>
        <p:nvSpPr>
          <p:cNvPr id="22" name="Text 15"/>
          <p:cNvSpPr txBox="1"/>
          <p:nvPr/>
        </p:nvSpPr>
        <p:spPr>
          <a:xfrm>
            <a:off x="887857" y="6355080"/>
            <a:ext cx="3657600" cy="181610"/>
          </a:xfrm>
          <a:prstGeom prst="rect">
            <a:avLst/>
          </a:prstGeom>
          <a:noFill/>
          <a:ln/>
        </p:spPr>
        <p:txBody>
          <a:bodyPr wrap="square" lIns="0" tIns="0" rIns="0" bIns="0" rtlCol="0" anchor="ctr"/>
          <a:lstStyle/>
          <a:p>
            <a:pPr indent="0" marL="0">
              <a:lnSpc>
                <a:spcPct val="100000"/>
              </a:lnSpc>
              <a:buNone/>
            </a:pPr>
            <a:r>
              <a:rPr lang="en-US" sz="1100" dirty="0">
                <a:solidFill>
                  <a:schemeClr val="tx1"/>
                </a:solidFill>
              </a:rPr>
              <a:t>Hey</a:t>
            </a:r>
            <a:pPr indent="0" marL="0">
              <a:lnSpc>
                <a:spcPct val="100000"/>
              </a:lnSpc>
              <a:buNone/>
            </a:pPr>
            <a:r>
              <a:rPr lang="en-US" sz="1100" b="1" dirty="0">
                <a:solidFill>
                  <a:schemeClr val="tx1"/>
                </a:solidFill>
              </a:rPr>
              <a:t>Butler</a:t>
            </a:r>
            <a:endParaRPr lang="en-US" sz="1100" dirty="0"/>
          </a:p>
        </p:txBody>
      </p:sp>
      <p:sp>
        <p:nvSpPr>
          <p:cNvPr id="23" name="Text 16"/>
          <p:cNvSpPr txBox="1"/>
          <p:nvPr/>
        </p:nvSpPr>
        <p:spPr>
          <a:xfrm>
            <a:off x="1874520" y="6355080"/>
            <a:ext cx="6400800" cy="182880"/>
          </a:xfrm>
          <a:prstGeom prst="rect">
            <a:avLst/>
          </a:prstGeom>
          <a:noFill/>
          <a:ln/>
        </p:spPr>
        <p:txBody>
          <a:bodyPr wrap="square" lIns="0" tIns="0" rIns="0" bIns="0" rtlCol="0" anchor="ctr"/>
          <a:lstStyle/>
          <a:p>
            <a:pPr indent="0" marL="0">
              <a:lnSpc>
                <a:spcPct val="100000"/>
              </a:lnSpc>
              <a:buNone/>
            </a:pPr>
            <a:r>
              <a:rPr lang="en-US" sz="1000" dirty="0">
                <a:solidFill>
                  <a:schemeClr val="accent5"/>
                </a:solidFill>
              </a:rPr>
              <a:t>HeyButler im Alltag</a:t>
            </a:r>
            <a:endParaRPr lang="en-US" sz="1000" dirty="0"/>
          </a:p>
        </p:txBody>
      </p:sp>
      <p:sp>
        <p:nvSpPr>
          <p:cNvPr id="24" name="Text 17"/>
          <p:cNvSpPr txBox="1"/>
          <p:nvPr/>
        </p:nvSpPr>
        <p:spPr>
          <a:xfrm>
            <a:off x="10637215" y="6355080"/>
            <a:ext cx="914400" cy="182880"/>
          </a:xfrm>
          <a:prstGeom prst="rect">
            <a:avLst/>
          </a:prstGeom>
          <a:noFill/>
          <a:ln/>
        </p:spPr>
        <p:txBody>
          <a:bodyPr wrap="square" lIns="0" tIns="0" rIns="0" bIns="0" rtlCol="0" anchor="ctr"/>
          <a:lstStyle/>
          <a:p>
            <a:pPr algn="r" indent="0" marL="0">
              <a:lnSpc>
                <a:spcPct val="100000"/>
              </a:lnSpc>
              <a:buNone/>
            </a:pPr>
            <a:r>
              <a:rPr lang="en-US" sz="1000" dirty="0">
                <a:solidFill>
                  <a:schemeClr val="accent5"/>
                </a:solidFill>
              </a:rPr>
              <a:t>38</a:t>
            </a:r>
            <a:endParaRPr lang="en-US" sz="1000" dirty="0"/>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name="Slide 39">
    <p:spTree>
      <p:nvGrpSpPr>
        <p:cNvPr id="1" name=""/>
        <p:cNvGrpSpPr/>
        <p:nvPr/>
      </p:nvGrpSpPr>
      <p:grpSpPr>
        <a:xfrm>
          <a:off x="0" y="0"/>
          <a:ext cx="0" cy="0"/>
          <a:chOff x="0" y="0"/>
          <a:chExt cx="0" cy="0"/>
        </a:xfrm>
      </p:grpSpPr>
      <p:sp>
        <p:nvSpPr>
          <p:cNvPr id="2" name="Shape 0"/>
          <p:cNvSpPr/>
          <p:nvPr/>
        </p:nvSpPr>
        <p:spPr>
          <a:xfrm>
            <a:off x="640080" y="1828800"/>
            <a:ext cx="1165860" cy="292608"/>
          </a:xfrm>
          <a:prstGeom prst="roundRect">
            <a:avLst>
              <a:gd name="adj" fmla="val 50000"/>
            </a:avLst>
          </a:prstGeom>
          <a:solidFill>
            <a:schemeClr val="accent1"/>
          </a:solidFill>
          <a:ln/>
        </p:spPr>
      </p:sp>
      <p:sp>
        <p:nvSpPr>
          <p:cNvPr id="3" name="Text 1"/>
          <p:cNvSpPr txBox="1"/>
          <p:nvPr/>
        </p:nvSpPr>
        <p:spPr>
          <a:xfrm>
            <a:off x="640080" y="1828800"/>
            <a:ext cx="1165860" cy="292608"/>
          </a:xfrm>
          <a:prstGeom prst="rect">
            <a:avLst/>
          </a:prstGeom>
          <a:noFill/>
          <a:ln/>
        </p:spPr>
        <p:txBody>
          <a:bodyPr wrap="square" lIns="0" tIns="0" rIns="0" bIns="0" rtlCol="0" anchor="ctr"/>
          <a:lstStyle/>
          <a:p>
            <a:pPr algn="ctr" indent="0" marL="0">
              <a:lnSpc>
                <a:spcPct val="100000"/>
              </a:lnSpc>
              <a:buNone/>
            </a:pPr>
            <a:r>
              <a:rPr lang="en-US" sz="1100" b="1" spc="100" kern="0" dirty="0">
                <a:solidFill>
                  <a:schemeClr val="tx1"/>
                </a:solidFill>
              </a:rPr>
              <a:t>ABSCHNITT</a:t>
            </a:r>
            <a:endParaRPr lang="en-US" sz="1100" dirty="0"/>
          </a:p>
        </p:txBody>
      </p:sp>
      <p:sp>
        <p:nvSpPr>
          <p:cNvPr id="4" name="Text 2"/>
          <p:cNvSpPr txBox="1"/>
          <p:nvPr/>
        </p:nvSpPr>
        <p:spPr>
          <a:xfrm>
            <a:off x="640080" y="2331720"/>
            <a:ext cx="6949440" cy="1737360"/>
          </a:xfrm>
          <a:prstGeom prst="rect">
            <a:avLst/>
          </a:prstGeom>
          <a:noFill/>
          <a:ln/>
        </p:spPr>
        <p:txBody>
          <a:bodyPr wrap="square" lIns="0" tIns="0" rIns="0" bIns="0" rtlCol="0" anchor="t"/>
          <a:lstStyle/>
          <a:p>
            <a:pPr indent="0" marL="0">
              <a:lnSpc>
                <a:spcPct val="95000"/>
              </a:lnSpc>
              <a:buNone/>
            </a:pPr>
            <a:r>
              <a:rPr lang="en-US" sz="4800" b="1" dirty="0">
                <a:solidFill>
                  <a:schemeClr val="bg1"/>
                </a:solidFill>
              </a:rPr>
              <a:t>Büro, Recht &amp; Immobilien</a:t>
            </a:r>
            <a:endParaRPr lang="en-US" sz="4800" dirty="0"/>
          </a:p>
        </p:txBody>
      </p:sp>
      <p:sp>
        <p:nvSpPr>
          <p:cNvPr id="5" name="Text 3"/>
          <p:cNvSpPr txBox="1"/>
          <p:nvPr/>
        </p:nvSpPr>
        <p:spPr>
          <a:xfrm>
            <a:off x="640080" y="4114800"/>
            <a:ext cx="6949440" cy="914400"/>
          </a:xfrm>
          <a:prstGeom prst="rect">
            <a:avLst/>
          </a:prstGeom>
          <a:noFill/>
          <a:ln/>
        </p:spPr>
        <p:txBody>
          <a:bodyPr wrap="square" lIns="0" tIns="0" rIns="0" bIns="0" rtlCol="0" anchor="t"/>
          <a:lstStyle/>
          <a:p>
            <a:pPr indent="0" marL="0">
              <a:lnSpc>
                <a:spcPct val="100000"/>
              </a:lnSpc>
              <a:buNone/>
            </a:pPr>
            <a:r>
              <a:rPr lang="en-US" sz="2200" dirty="0">
                <a:solidFill>
                  <a:schemeClr val="accent6"/>
                </a:solidFill>
              </a:rPr>
              <a:t>Büro &amp; Steuerberater · Kanzlei · Hausverwaltung · Vermieter · Makler</a:t>
            </a:r>
            <a:endParaRPr lang="en-US" sz="2200" dirty="0"/>
          </a:p>
        </p:txBody>
      </p:sp>
      <p:sp>
        <p:nvSpPr>
          <p:cNvPr id="6" name="Shape 4"/>
          <p:cNvSpPr/>
          <p:nvPr/>
        </p:nvSpPr>
        <p:spPr>
          <a:xfrm>
            <a:off x="8138160" y="1828800"/>
            <a:ext cx="1920240" cy="1920240"/>
          </a:xfrm>
          <a:prstGeom prst="ellipse">
            <a:avLst/>
          </a:prstGeom>
          <a:solidFill>
            <a:schemeClr val="accent1"/>
          </a:solidFill>
          <a:ln/>
        </p:spPr>
      </p:sp>
      <p:pic>
        <p:nvPicPr>
          <p:cNvPr id="7" name="Image 0" descr="C:\Users\stella\AppData\Local\Temp\claude\C--Users-stella-Desktop-erledigt\43329c91-2f5f-4919-bcab-c0957ad438dc\scratchpad\decks\icons\folder-ink.png">    </p:cNvPr>
          <p:cNvPicPr>
            <a:picLocks noChangeAspect="1"/>
          </p:cNvPicPr>
          <p:nvPr/>
        </p:nvPicPr>
        <p:blipFill>
          <a:blip r:embed="rId1"/>
          <a:stretch>
            <a:fillRect/>
          </a:stretch>
        </p:blipFill>
        <p:spPr>
          <a:xfrm>
            <a:off x="8656625" y="2347265"/>
            <a:ext cx="883310" cy="883310"/>
          </a:xfrm>
          <a:prstGeom prst="rect">
            <a:avLst/>
          </a:prstGeom>
        </p:spPr>
      </p:pic>
      <p:sp>
        <p:nvSpPr>
          <p:cNvPr id="8" name="Shape 5"/>
          <p:cNvSpPr/>
          <p:nvPr/>
        </p:nvSpPr>
        <p:spPr>
          <a:xfrm>
            <a:off x="9738360" y="3246120"/>
            <a:ext cx="1920240" cy="1920240"/>
          </a:xfrm>
          <a:prstGeom prst="ellipse">
            <a:avLst/>
          </a:prstGeom>
          <a:solidFill>
            <a:schemeClr val="accent1"/>
          </a:solidFill>
          <a:ln/>
        </p:spPr>
      </p:sp>
      <p:pic>
        <p:nvPicPr>
          <p:cNvPr id="9" name="Image 1" descr="C:\Users\stella\AppData\Local\Temp\claude\C--Users-stella-Desktop-erledigt\43329c91-2f5f-4919-bcab-c0957ad438dc\scratchpad\decks\icons\house-ink.png">    </p:cNvPr>
          <p:cNvPicPr>
            <a:picLocks noChangeAspect="1"/>
          </p:cNvPicPr>
          <p:nvPr/>
        </p:nvPicPr>
        <p:blipFill>
          <a:blip r:embed="rId2"/>
          <a:stretch>
            <a:fillRect/>
          </a:stretch>
        </p:blipFill>
        <p:spPr>
          <a:xfrm>
            <a:off x="10256825" y="3764585"/>
            <a:ext cx="883310" cy="883310"/>
          </a:xfrm>
          <a:prstGeom prst="rect">
            <a:avLst/>
          </a:prstGeom>
        </p:spPr>
      </p:pic>
      <p:pic>
        <p:nvPicPr>
          <p:cNvPr id="10" name="Image 2" descr="C:\Users\stella\AppData\Local\Temp\claude\C--Users-stella-Desktop-erledigt\43329c91-2f5f-4919-bcab-c0957ad438dc\scratchpad\decks\brand\butler-96.png">    </p:cNvPr>
          <p:cNvPicPr>
            <a:picLocks noChangeAspect="1"/>
          </p:cNvPicPr>
          <p:nvPr/>
        </p:nvPicPr>
        <p:blipFill>
          <a:blip r:embed="rId3"/>
          <a:stretch>
            <a:fillRect/>
          </a:stretch>
        </p:blipFill>
        <p:spPr>
          <a:xfrm>
            <a:off x="640080" y="6358573"/>
            <a:ext cx="174625" cy="174625"/>
          </a:xfrm>
          <a:prstGeom prst="rect">
            <a:avLst/>
          </a:prstGeom>
        </p:spPr>
      </p:pic>
      <p:sp>
        <p:nvSpPr>
          <p:cNvPr id="11" name="Text 6"/>
          <p:cNvSpPr txBox="1"/>
          <p:nvPr/>
        </p:nvSpPr>
        <p:spPr>
          <a:xfrm>
            <a:off x="887857" y="6355080"/>
            <a:ext cx="3657600" cy="181610"/>
          </a:xfrm>
          <a:prstGeom prst="rect">
            <a:avLst/>
          </a:prstGeom>
          <a:noFill/>
          <a:ln/>
        </p:spPr>
        <p:txBody>
          <a:bodyPr wrap="square" lIns="0" tIns="0" rIns="0" bIns="0" rtlCol="0" anchor="ctr"/>
          <a:lstStyle/>
          <a:p>
            <a:pPr indent="0" marL="0">
              <a:lnSpc>
                <a:spcPct val="100000"/>
              </a:lnSpc>
              <a:buNone/>
            </a:pPr>
            <a:r>
              <a:rPr lang="en-US" sz="1100" dirty="0">
                <a:solidFill>
                  <a:schemeClr val="bg1"/>
                </a:solidFill>
              </a:rPr>
              <a:t>Hey</a:t>
            </a:r>
            <a:pPr indent="0" marL="0">
              <a:lnSpc>
                <a:spcPct val="100000"/>
              </a:lnSpc>
              <a:buNone/>
            </a:pPr>
            <a:r>
              <a:rPr lang="en-US" sz="1100" b="1" dirty="0">
                <a:solidFill>
                  <a:schemeClr val="bg1"/>
                </a:solidFill>
              </a:rPr>
              <a:t>Butler</a:t>
            </a:r>
            <a:endParaRPr lang="en-US" sz="1100" dirty="0"/>
          </a:p>
        </p:txBody>
      </p:sp>
      <p:sp>
        <p:nvSpPr>
          <p:cNvPr id="12" name="Text 7"/>
          <p:cNvSpPr txBox="1"/>
          <p:nvPr/>
        </p:nvSpPr>
        <p:spPr>
          <a:xfrm>
            <a:off x="1874520" y="6355080"/>
            <a:ext cx="6400800" cy="182880"/>
          </a:xfrm>
          <a:prstGeom prst="rect">
            <a:avLst/>
          </a:prstGeom>
          <a:noFill/>
          <a:ln/>
        </p:spPr>
        <p:txBody>
          <a:bodyPr wrap="square" lIns="0" tIns="0" rIns="0" bIns="0" rtlCol="0" anchor="ctr"/>
          <a:lstStyle/>
          <a:p>
            <a:pPr indent="0" marL="0">
              <a:lnSpc>
                <a:spcPct val="100000"/>
              </a:lnSpc>
              <a:buNone/>
            </a:pPr>
            <a:r>
              <a:rPr lang="en-US" sz="1000" dirty="0">
                <a:solidFill>
                  <a:schemeClr val="accent6"/>
                </a:solidFill>
              </a:rPr>
              <a:t>HeyButler im Alltag</a:t>
            </a:r>
            <a:endParaRPr lang="en-US" sz="1000" dirty="0"/>
          </a:p>
        </p:txBody>
      </p:sp>
      <p:sp>
        <p:nvSpPr>
          <p:cNvPr id="13" name="Text 8"/>
          <p:cNvSpPr txBox="1"/>
          <p:nvPr/>
        </p:nvSpPr>
        <p:spPr>
          <a:xfrm>
            <a:off x="10637215" y="6355080"/>
            <a:ext cx="914400" cy="182880"/>
          </a:xfrm>
          <a:prstGeom prst="rect">
            <a:avLst/>
          </a:prstGeom>
          <a:noFill/>
          <a:ln/>
        </p:spPr>
        <p:txBody>
          <a:bodyPr wrap="square" lIns="0" tIns="0" rIns="0" bIns="0" rtlCol="0" anchor="ctr"/>
          <a:lstStyle/>
          <a:p>
            <a:pPr algn="r" indent="0" marL="0">
              <a:lnSpc>
                <a:spcPct val="100000"/>
              </a:lnSpc>
              <a:buNone/>
            </a:pPr>
            <a:r>
              <a:rPr lang="en-US" sz="1000" dirty="0">
                <a:solidFill>
                  <a:schemeClr val="accent6"/>
                </a:solidFill>
              </a:rPr>
              <a:t>39</a:t>
            </a:r>
            <a:endParaRPr lang="en-US" sz="1000" dirty="0"/>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name="Slide 40">
    <p:spTree>
      <p:nvGrpSpPr>
        <p:cNvPr id="1" name=""/>
        <p:cNvGrpSpPr/>
        <p:nvPr/>
      </p:nvGrpSpPr>
      <p:grpSpPr>
        <a:xfrm>
          <a:off x="0" y="0"/>
          <a:ext cx="0" cy="0"/>
          <a:chOff x="0" y="0"/>
          <a:chExt cx="0" cy="0"/>
        </a:xfrm>
      </p:grpSpPr>
      <p:sp>
        <p:nvSpPr>
          <p:cNvPr id="2" name="Shape 0"/>
          <p:cNvSpPr/>
          <p:nvPr/>
        </p:nvSpPr>
        <p:spPr>
          <a:xfrm>
            <a:off x="640080" y="548640"/>
            <a:ext cx="2121408" cy="292608"/>
          </a:xfrm>
          <a:prstGeom prst="roundRect">
            <a:avLst>
              <a:gd name="adj" fmla="val 50000"/>
            </a:avLst>
          </a:prstGeom>
          <a:solidFill>
            <a:schemeClr val="accent1"/>
          </a:solidFill>
          <a:ln/>
        </p:spPr>
      </p:sp>
      <p:sp>
        <p:nvSpPr>
          <p:cNvPr id="3" name="Text 1"/>
          <p:cNvSpPr txBox="1"/>
          <p:nvPr/>
        </p:nvSpPr>
        <p:spPr>
          <a:xfrm>
            <a:off x="640080" y="548640"/>
            <a:ext cx="2121408" cy="292608"/>
          </a:xfrm>
          <a:prstGeom prst="rect">
            <a:avLst/>
          </a:prstGeom>
          <a:noFill/>
          <a:ln/>
        </p:spPr>
        <p:txBody>
          <a:bodyPr wrap="square" lIns="0" tIns="0" rIns="0" bIns="0" rtlCol="0" anchor="ctr"/>
          <a:lstStyle/>
          <a:p>
            <a:pPr algn="ctr" indent="0" marL="0">
              <a:lnSpc>
                <a:spcPct val="100000"/>
              </a:lnSpc>
              <a:buNone/>
            </a:pPr>
            <a:r>
              <a:rPr lang="en-US" sz="1100" b="1" spc="100" kern="0" dirty="0">
                <a:solidFill>
                  <a:schemeClr val="tx1"/>
                </a:solidFill>
              </a:rPr>
              <a:t>BÜRO &amp; STEUERBERATER</a:t>
            </a:r>
            <a:endParaRPr lang="en-US" sz="1100" dirty="0"/>
          </a:p>
        </p:txBody>
      </p:sp>
      <p:sp>
        <p:nvSpPr>
          <p:cNvPr id="4" name="Shape 2"/>
          <p:cNvSpPr/>
          <p:nvPr/>
        </p:nvSpPr>
        <p:spPr>
          <a:xfrm>
            <a:off x="2871216" y="548640"/>
            <a:ext cx="1513332" cy="292608"/>
          </a:xfrm>
          <a:prstGeom prst="roundRect">
            <a:avLst>
              <a:gd name="adj" fmla="val 50000"/>
            </a:avLst>
          </a:prstGeom>
          <a:solidFill>
            <a:schemeClr val="accent4"/>
          </a:solidFill>
          <a:ln/>
        </p:spPr>
      </p:sp>
      <p:sp>
        <p:nvSpPr>
          <p:cNvPr id="5" name="Text 3"/>
          <p:cNvSpPr txBox="1"/>
          <p:nvPr/>
        </p:nvSpPr>
        <p:spPr>
          <a:xfrm>
            <a:off x="2871216" y="548640"/>
            <a:ext cx="1513332" cy="292608"/>
          </a:xfrm>
          <a:prstGeom prst="rect">
            <a:avLst/>
          </a:prstGeom>
          <a:noFill/>
          <a:ln/>
        </p:spPr>
        <p:txBody>
          <a:bodyPr wrap="square" lIns="0" tIns="0" rIns="0" bIns="0" rtlCol="0" anchor="ctr"/>
          <a:lstStyle/>
          <a:p>
            <a:pPr algn="ctr" indent="0" marL="0">
              <a:lnSpc>
                <a:spcPct val="100000"/>
              </a:lnSpc>
              <a:buNone/>
            </a:pPr>
            <a:r>
              <a:rPr lang="en-US" sz="1100" b="1" spc="100" kern="0" dirty="0">
                <a:solidFill>
                  <a:schemeClr val="tx1"/>
                </a:solidFill>
              </a:rPr>
              <a:t>ALLE BRANCHEN</a:t>
            </a:r>
            <a:endParaRPr lang="en-US" sz="1100" dirty="0"/>
          </a:p>
        </p:txBody>
      </p:sp>
      <p:sp>
        <p:nvSpPr>
          <p:cNvPr id="6" name="Text 4"/>
          <p:cNvSpPr txBox="1"/>
          <p:nvPr/>
        </p:nvSpPr>
        <p:spPr>
          <a:xfrm>
            <a:off x="640080" y="1097280"/>
            <a:ext cx="5257800" cy="1051560"/>
          </a:xfrm>
          <a:prstGeom prst="rect">
            <a:avLst/>
          </a:prstGeom>
          <a:noFill/>
          <a:ln/>
        </p:spPr>
        <p:txBody>
          <a:bodyPr wrap="square" lIns="0" tIns="0" rIns="0" bIns="0" rtlCol="0" anchor="t"/>
          <a:lstStyle/>
          <a:p>
            <a:pPr indent="0" marL="0">
              <a:lnSpc>
                <a:spcPct val="95000"/>
              </a:lnSpc>
              <a:buNone/>
            </a:pPr>
            <a:r>
              <a:rPr lang="en-US" sz="3500" b="1" dirty="0">
                <a:solidFill>
                  <a:schemeClr val="tx1"/>
                </a:solidFill>
              </a:rPr>
              <a:t>Belege an den Steuerberater</a:t>
            </a:r>
            <a:endParaRPr lang="en-US" sz="3500" dirty="0"/>
          </a:p>
        </p:txBody>
      </p:sp>
      <p:sp>
        <p:nvSpPr>
          <p:cNvPr id="7" name="Text 5"/>
          <p:cNvSpPr txBox="1"/>
          <p:nvPr/>
        </p:nvSpPr>
        <p:spPr>
          <a:xfrm>
            <a:off x="640080" y="2539111"/>
            <a:ext cx="5257800" cy="256032"/>
          </a:xfrm>
          <a:prstGeom prst="rect">
            <a:avLst/>
          </a:prstGeom>
          <a:noFill/>
          <a:ln/>
        </p:spPr>
        <p:txBody>
          <a:bodyPr wrap="square" lIns="0" tIns="0" rIns="0" bIns="0" rtlCol="0" anchor="t"/>
          <a:lstStyle/>
          <a:p>
            <a:pPr indent="0" marL="0">
              <a:lnSpc>
                <a:spcPct val="100000"/>
              </a:lnSpc>
              <a:buNone/>
            </a:pPr>
            <a:r>
              <a:rPr lang="en-US" sz="1100" b="1" spc="100" kern="0" dirty="0">
                <a:solidFill>
                  <a:schemeClr val="accent5"/>
                </a:solidFill>
              </a:rPr>
              <a:t>DU SAGST</a:t>
            </a:r>
            <a:endParaRPr lang="en-US" sz="1100" dirty="0"/>
          </a:p>
        </p:txBody>
      </p:sp>
      <p:sp>
        <p:nvSpPr>
          <p:cNvPr id="8" name="Shape 6"/>
          <p:cNvSpPr/>
          <p:nvPr/>
        </p:nvSpPr>
        <p:spPr>
          <a:xfrm>
            <a:off x="640080" y="2868295"/>
            <a:ext cx="5257800" cy="1140460"/>
          </a:xfrm>
          <a:prstGeom prst="roundRect">
            <a:avLst>
              <a:gd name="adj" fmla="val 19243"/>
            </a:avLst>
          </a:prstGeom>
          <a:solidFill>
            <a:schemeClr val="tx1"/>
          </a:solidFill>
          <a:ln/>
        </p:spPr>
      </p:sp>
      <p:sp>
        <p:nvSpPr>
          <p:cNvPr id="9" name="Shape 7"/>
          <p:cNvSpPr/>
          <p:nvPr/>
        </p:nvSpPr>
        <p:spPr>
          <a:xfrm flipV="1">
            <a:off x="960120" y="3999611"/>
            <a:ext cx="292608" cy="237744"/>
          </a:xfrm>
          <a:prstGeom prst="rtTriangle">
            <a:avLst/>
          </a:prstGeom>
          <a:solidFill>
            <a:srgbClr val="16181D"/>
          </a:solidFill>
          <a:ln/>
        </p:spPr>
      </p:sp>
      <p:sp>
        <p:nvSpPr>
          <p:cNvPr id="10" name="Text 8"/>
          <p:cNvSpPr txBox="1"/>
          <p:nvPr/>
        </p:nvSpPr>
        <p:spPr>
          <a:xfrm>
            <a:off x="896112" y="2868295"/>
            <a:ext cx="4745736" cy="1140460"/>
          </a:xfrm>
          <a:prstGeom prst="rect">
            <a:avLst/>
          </a:prstGeom>
          <a:noFill/>
          <a:ln/>
        </p:spPr>
        <p:txBody>
          <a:bodyPr wrap="square" lIns="0" tIns="0" rIns="0" bIns="0" rtlCol="0" anchor="ctr"/>
          <a:lstStyle/>
          <a:p>
            <a:pPr indent="0" marL="0">
              <a:lnSpc>
                <a:spcPct val="100000"/>
              </a:lnSpc>
              <a:buNone/>
            </a:pPr>
            <a:r>
              <a:rPr lang="en-US" sz="2500" b="1" dirty="0">
                <a:solidFill>
                  <a:schemeClr val="bg1"/>
                </a:solidFill>
              </a:rPr>
              <a:t>„Belege des Monats an den Steuerberater.“</a:t>
            </a:r>
            <a:endParaRPr lang="en-US" sz="2500" dirty="0"/>
          </a:p>
        </p:txBody>
      </p:sp>
      <p:sp>
        <p:nvSpPr>
          <p:cNvPr id="11" name="Text 9"/>
          <p:cNvSpPr txBox="1"/>
          <p:nvPr/>
        </p:nvSpPr>
        <p:spPr>
          <a:xfrm>
            <a:off x="640080" y="4383659"/>
            <a:ext cx="5257800" cy="256032"/>
          </a:xfrm>
          <a:prstGeom prst="rect">
            <a:avLst/>
          </a:prstGeom>
          <a:noFill/>
          <a:ln/>
        </p:spPr>
        <p:txBody>
          <a:bodyPr wrap="square" lIns="0" tIns="0" rIns="0" bIns="0" rtlCol="0" anchor="t"/>
          <a:lstStyle/>
          <a:p>
            <a:pPr indent="0" marL="0">
              <a:lnSpc>
                <a:spcPct val="100000"/>
              </a:lnSpc>
              <a:buNone/>
            </a:pPr>
            <a:r>
              <a:rPr lang="en-US" sz="1100" b="1" spc="100" kern="0" dirty="0">
                <a:solidFill>
                  <a:schemeClr val="accent5"/>
                </a:solidFill>
              </a:rPr>
              <a:t>DER BUTLER</a:t>
            </a:r>
            <a:endParaRPr lang="en-US" sz="1100" dirty="0"/>
          </a:p>
        </p:txBody>
      </p:sp>
      <p:sp>
        <p:nvSpPr>
          <p:cNvPr id="12" name="Shape 10"/>
          <p:cNvSpPr/>
          <p:nvPr/>
        </p:nvSpPr>
        <p:spPr>
          <a:xfrm>
            <a:off x="640080" y="4759452"/>
            <a:ext cx="274320" cy="274320"/>
          </a:xfrm>
          <a:prstGeom prst="ellipse">
            <a:avLst/>
          </a:prstGeom>
          <a:solidFill>
            <a:schemeClr val="accent1"/>
          </a:solidFill>
          <a:ln/>
        </p:spPr>
      </p:sp>
      <p:pic>
        <p:nvPicPr>
          <p:cNvPr id="13" name="Image 0" descr="C:\Users\stella\AppData\Local\Temp\claude\C--Users-stella-Desktop-erledigt\43329c91-2f5f-4919-bcab-c0957ad438dc\scratchpad\decks\icons\check-ink.png">    </p:cNvPr>
          <p:cNvPicPr>
            <a:picLocks noChangeAspect="1"/>
          </p:cNvPicPr>
          <p:nvPr/>
        </p:nvPicPr>
        <p:blipFill>
          <a:blip r:embed="rId1"/>
          <a:stretch>
            <a:fillRect/>
          </a:stretch>
        </p:blipFill>
        <p:spPr>
          <a:xfrm>
            <a:off x="708660" y="4828032"/>
            <a:ext cx="137160" cy="137160"/>
          </a:xfrm>
          <a:prstGeom prst="rect">
            <a:avLst/>
          </a:prstGeom>
        </p:spPr>
      </p:pic>
      <p:sp>
        <p:nvSpPr>
          <p:cNvPr id="14" name="Text 11"/>
          <p:cNvSpPr txBox="1"/>
          <p:nvPr/>
        </p:nvSpPr>
        <p:spPr>
          <a:xfrm>
            <a:off x="1097280" y="4749419"/>
            <a:ext cx="4800600" cy="340106"/>
          </a:xfrm>
          <a:prstGeom prst="rect">
            <a:avLst/>
          </a:prstGeom>
          <a:noFill/>
          <a:ln/>
        </p:spPr>
        <p:txBody>
          <a:bodyPr wrap="square" lIns="0" tIns="0" rIns="0" bIns="0" rtlCol="0" anchor="t"/>
          <a:lstStyle/>
          <a:p>
            <a:pPr indent="0" marL="0">
              <a:lnSpc>
                <a:spcPct val="100000"/>
              </a:lnSpc>
              <a:buNone/>
            </a:pPr>
            <a:r>
              <a:rPr lang="en-US" sz="1900" dirty="0">
                <a:solidFill>
                  <a:schemeClr val="tx1"/>
                </a:solidFill>
              </a:rPr>
              <a:t>DATEV-Export als ZIP vorbereiten</a:t>
            </a:r>
            <a:endParaRPr lang="en-US" sz="1900" dirty="0"/>
          </a:p>
        </p:txBody>
      </p:sp>
      <p:sp>
        <p:nvSpPr>
          <p:cNvPr id="15" name="Shape 12"/>
          <p:cNvSpPr/>
          <p:nvPr/>
        </p:nvSpPr>
        <p:spPr>
          <a:xfrm>
            <a:off x="640080" y="5255006"/>
            <a:ext cx="274320" cy="274320"/>
          </a:xfrm>
          <a:prstGeom prst="ellipse">
            <a:avLst/>
          </a:prstGeom>
          <a:solidFill>
            <a:schemeClr val="accent1"/>
          </a:solidFill>
          <a:ln/>
        </p:spPr>
      </p:sp>
      <p:pic>
        <p:nvPicPr>
          <p:cNvPr id="16" name="Image 1" descr="C:\Users\stella\AppData\Local\Temp\claude\C--Users-stella-Desktop-erledigt\43329c91-2f5f-4919-bcab-c0957ad438dc\scratchpad\decks\icons\check-ink.png">    </p:cNvPr>
          <p:cNvPicPr>
            <a:picLocks noChangeAspect="1"/>
          </p:cNvPicPr>
          <p:nvPr/>
        </p:nvPicPr>
        <p:blipFill>
          <a:blip r:embed="rId2"/>
          <a:stretch>
            <a:fillRect/>
          </a:stretch>
        </p:blipFill>
        <p:spPr>
          <a:xfrm>
            <a:off x="708660" y="5323586"/>
            <a:ext cx="137160" cy="137160"/>
          </a:xfrm>
          <a:prstGeom prst="rect">
            <a:avLst/>
          </a:prstGeom>
        </p:spPr>
      </p:pic>
      <p:sp>
        <p:nvSpPr>
          <p:cNvPr id="17" name="Text 13"/>
          <p:cNvSpPr txBox="1"/>
          <p:nvPr/>
        </p:nvSpPr>
        <p:spPr>
          <a:xfrm>
            <a:off x="1097280" y="5244973"/>
            <a:ext cx="4800600" cy="340106"/>
          </a:xfrm>
          <a:prstGeom prst="rect">
            <a:avLst/>
          </a:prstGeom>
          <a:noFill/>
          <a:ln/>
        </p:spPr>
        <p:txBody>
          <a:bodyPr wrap="square" lIns="0" tIns="0" rIns="0" bIns="0" rtlCol="0" anchor="t"/>
          <a:lstStyle/>
          <a:p>
            <a:pPr indent="0" marL="0">
              <a:lnSpc>
                <a:spcPct val="100000"/>
              </a:lnSpc>
              <a:buNone/>
            </a:pPr>
            <a:r>
              <a:rPr lang="en-US" sz="1900" dirty="0">
                <a:solidFill>
                  <a:schemeClr val="tx1"/>
                </a:solidFill>
              </a:rPr>
              <a:t>Vorschau: was fehlt noch?</a:t>
            </a:r>
            <a:endParaRPr lang="en-US" sz="1900" dirty="0"/>
          </a:p>
        </p:txBody>
      </p:sp>
      <p:sp>
        <p:nvSpPr>
          <p:cNvPr id="18" name="Shape 14"/>
          <p:cNvSpPr/>
          <p:nvPr/>
        </p:nvSpPr>
        <p:spPr>
          <a:xfrm>
            <a:off x="640080" y="5750560"/>
            <a:ext cx="274320" cy="274320"/>
          </a:xfrm>
          <a:prstGeom prst="ellipse">
            <a:avLst/>
          </a:prstGeom>
          <a:solidFill>
            <a:schemeClr val="accent1"/>
          </a:solidFill>
          <a:ln/>
        </p:spPr>
      </p:sp>
      <p:pic>
        <p:nvPicPr>
          <p:cNvPr id="19" name="Image 2" descr="C:\Users\stella\AppData\Local\Temp\claude\C--Users-stella-Desktop-erledigt\43329c91-2f5f-4919-bcab-c0957ad438dc\scratchpad\decks\icons\check-ink.png">    </p:cNvPr>
          <p:cNvPicPr>
            <a:picLocks noChangeAspect="1"/>
          </p:cNvPicPr>
          <p:nvPr/>
        </p:nvPicPr>
        <p:blipFill>
          <a:blip r:embed="rId3"/>
          <a:stretch>
            <a:fillRect/>
          </a:stretch>
        </p:blipFill>
        <p:spPr>
          <a:xfrm>
            <a:off x="708660" y="5819140"/>
            <a:ext cx="137160" cy="137160"/>
          </a:xfrm>
          <a:prstGeom prst="rect">
            <a:avLst/>
          </a:prstGeom>
        </p:spPr>
      </p:pic>
      <p:sp>
        <p:nvSpPr>
          <p:cNvPr id="20" name="Text 15"/>
          <p:cNvSpPr txBox="1"/>
          <p:nvPr/>
        </p:nvSpPr>
        <p:spPr>
          <a:xfrm>
            <a:off x="1097280" y="5740527"/>
            <a:ext cx="4800600" cy="340106"/>
          </a:xfrm>
          <a:prstGeom prst="rect">
            <a:avLst/>
          </a:prstGeom>
          <a:noFill/>
          <a:ln/>
        </p:spPr>
        <p:txBody>
          <a:bodyPr wrap="square" lIns="0" tIns="0" rIns="0" bIns="0" rtlCol="0" anchor="t"/>
          <a:lstStyle/>
          <a:p>
            <a:pPr indent="0" marL="0">
              <a:lnSpc>
                <a:spcPct val="100000"/>
              </a:lnSpc>
              <a:buNone/>
            </a:pPr>
            <a:r>
              <a:rPr lang="en-US" sz="1900" dirty="0">
                <a:solidFill>
                  <a:schemeClr val="tx1"/>
                </a:solidFill>
              </a:rPr>
              <a:t>Oder an Lexware Office / sevDesk</a:t>
            </a:r>
            <a:endParaRPr lang="en-US" sz="1900" dirty="0"/>
          </a:p>
        </p:txBody>
      </p:sp>
      <p:sp>
        <p:nvSpPr>
          <p:cNvPr id="21" name="Bildschirmfoto Rahmen"/>
          <p:cNvSpPr/>
          <p:nvPr/>
        </p:nvSpPr>
        <p:spPr>
          <a:xfrm>
            <a:off x="6355080" y="1427106"/>
            <a:ext cx="5196535" cy="3775188"/>
          </a:xfrm>
          <a:prstGeom prst="roundRect">
            <a:avLst>
              <a:gd name="adj" fmla="val 4360"/>
            </a:avLst>
          </a:prstGeom>
          <a:solidFill>
            <a:schemeClr val="bg2"/>
          </a:solidFill>
          <a:ln w="9525">
            <a:solidFill>
              <a:schemeClr val="accent2"/>
            </a:solidFill>
            <a:prstDash val="solid"/>
          </a:ln>
          <a:effectLst>
            <a:outerShdw sx="100000" sy="100000" kx="0" ky="0" algn="bl" rotWithShape="0" blurRad="127000" dist="38100" dir="5400000">
              <a:srgbClr val="000000">
                <a:alpha val="14000"/>
              </a:srgbClr>
            </a:outerShdw>
          </a:effectLst>
        </p:spPr>
      </p:sp>
      <p:pic>
        <p:nvPicPr>
          <p:cNvPr id="22" name="Bildschirmfoto" descr="Bildschirmfoto aus HeyButler: buero-ablage">    </p:cNvPr>
          <p:cNvPicPr>
            <a:picLocks noChangeAspect="1"/>
          </p:cNvPicPr>
          <p:nvPr/>
        </p:nvPicPr>
        <p:blipFill>
          <a:blip r:embed="rId4"/>
          <a:stretch>
            <a:fillRect/>
          </a:stretch>
        </p:blipFill>
        <p:spPr>
          <a:xfrm>
            <a:off x="6446520" y="1518546"/>
            <a:ext cx="5013655" cy="3592308"/>
          </a:xfrm>
          <a:prstGeom prst="rect">
            <a:avLst/>
          </a:prstGeom>
        </p:spPr>
      </p:pic>
      <p:pic>
        <p:nvPicPr>
          <p:cNvPr id="23" name="Image 4" descr="C:\Users\stella\AppData\Local\Temp\claude\C--Users-stella-Desktop-erledigt\43329c91-2f5f-4919-bcab-c0957ad438dc\scratchpad\decks\brand\butler-96.png">    </p:cNvPr>
          <p:cNvPicPr>
            <a:picLocks noChangeAspect="1"/>
          </p:cNvPicPr>
          <p:nvPr/>
        </p:nvPicPr>
        <p:blipFill>
          <a:blip r:embed="rId5"/>
          <a:stretch>
            <a:fillRect/>
          </a:stretch>
        </p:blipFill>
        <p:spPr>
          <a:xfrm>
            <a:off x="640080" y="6358573"/>
            <a:ext cx="174625" cy="174625"/>
          </a:xfrm>
          <a:prstGeom prst="rect">
            <a:avLst/>
          </a:prstGeom>
        </p:spPr>
      </p:pic>
      <p:sp>
        <p:nvSpPr>
          <p:cNvPr id="24" name="Text 17"/>
          <p:cNvSpPr txBox="1"/>
          <p:nvPr/>
        </p:nvSpPr>
        <p:spPr>
          <a:xfrm>
            <a:off x="887857" y="6355080"/>
            <a:ext cx="3657600" cy="181610"/>
          </a:xfrm>
          <a:prstGeom prst="rect">
            <a:avLst/>
          </a:prstGeom>
          <a:noFill/>
          <a:ln/>
        </p:spPr>
        <p:txBody>
          <a:bodyPr wrap="square" lIns="0" tIns="0" rIns="0" bIns="0" rtlCol="0" anchor="ctr"/>
          <a:lstStyle/>
          <a:p>
            <a:pPr indent="0" marL="0">
              <a:lnSpc>
                <a:spcPct val="100000"/>
              </a:lnSpc>
              <a:buNone/>
            </a:pPr>
            <a:r>
              <a:rPr lang="en-US" sz="1100" dirty="0">
                <a:solidFill>
                  <a:schemeClr val="tx1"/>
                </a:solidFill>
              </a:rPr>
              <a:t>Hey</a:t>
            </a:r>
            <a:pPr indent="0" marL="0">
              <a:lnSpc>
                <a:spcPct val="100000"/>
              </a:lnSpc>
              <a:buNone/>
            </a:pPr>
            <a:r>
              <a:rPr lang="en-US" sz="1100" b="1" dirty="0">
                <a:solidFill>
                  <a:schemeClr val="tx1"/>
                </a:solidFill>
              </a:rPr>
              <a:t>Butler</a:t>
            </a:r>
            <a:endParaRPr lang="en-US" sz="1100" dirty="0"/>
          </a:p>
        </p:txBody>
      </p:sp>
      <p:sp>
        <p:nvSpPr>
          <p:cNvPr id="25" name="Text 18"/>
          <p:cNvSpPr txBox="1"/>
          <p:nvPr/>
        </p:nvSpPr>
        <p:spPr>
          <a:xfrm>
            <a:off x="1874520" y="6355080"/>
            <a:ext cx="6400800" cy="182880"/>
          </a:xfrm>
          <a:prstGeom prst="rect">
            <a:avLst/>
          </a:prstGeom>
          <a:noFill/>
          <a:ln/>
        </p:spPr>
        <p:txBody>
          <a:bodyPr wrap="square" lIns="0" tIns="0" rIns="0" bIns="0" rtlCol="0" anchor="ctr"/>
          <a:lstStyle/>
          <a:p>
            <a:pPr indent="0" marL="0">
              <a:lnSpc>
                <a:spcPct val="100000"/>
              </a:lnSpc>
              <a:buNone/>
            </a:pPr>
            <a:r>
              <a:rPr lang="en-US" sz="1000" dirty="0">
                <a:solidFill>
                  <a:schemeClr val="accent5"/>
                </a:solidFill>
              </a:rPr>
              <a:t>HeyButler im Alltag</a:t>
            </a:r>
            <a:endParaRPr lang="en-US" sz="1000" dirty="0"/>
          </a:p>
        </p:txBody>
      </p:sp>
      <p:sp>
        <p:nvSpPr>
          <p:cNvPr id="26" name="Text 19"/>
          <p:cNvSpPr txBox="1"/>
          <p:nvPr/>
        </p:nvSpPr>
        <p:spPr>
          <a:xfrm>
            <a:off x="10637215" y="6355080"/>
            <a:ext cx="914400" cy="182880"/>
          </a:xfrm>
          <a:prstGeom prst="rect">
            <a:avLst/>
          </a:prstGeom>
          <a:noFill/>
          <a:ln/>
        </p:spPr>
        <p:txBody>
          <a:bodyPr wrap="square" lIns="0" tIns="0" rIns="0" bIns="0" rtlCol="0" anchor="ctr"/>
          <a:lstStyle/>
          <a:p>
            <a:pPr algn="r" indent="0" marL="0">
              <a:lnSpc>
                <a:spcPct val="100000"/>
              </a:lnSpc>
              <a:buNone/>
            </a:pPr>
            <a:r>
              <a:rPr lang="en-US" sz="1000" dirty="0">
                <a:solidFill>
                  <a:schemeClr val="accent5"/>
                </a:solidFill>
              </a:rPr>
              <a:t>40</a:t>
            </a:r>
            <a:endParaRPr lang="en-US" sz="1000" dirty="0"/>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name="Slide 41">
    <p:spTree>
      <p:nvGrpSpPr>
        <p:cNvPr id="1" name=""/>
        <p:cNvGrpSpPr/>
        <p:nvPr/>
      </p:nvGrpSpPr>
      <p:grpSpPr>
        <a:xfrm>
          <a:off x="0" y="0"/>
          <a:ext cx="0" cy="0"/>
          <a:chOff x="0" y="0"/>
          <a:chExt cx="0" cy="0"/>
        </a:xfrm>
      </p:grpSpPr>
      <p:sp>
        <p:nvSpPr>
          <p:cNvPr id="2" name="Shape 0"/>
          <p:cNvSpPr/>
          <p:nvPr/>
        </p:nvSpPr>
        <p:spPr>
          <a:xfrm>
            <a:off x="640080" y="548640"/>
            <a:ext cx="2121408" cy="292608"/>
          </a:xfrm>
          <a:prstGeom prst="roundRect">
            <a:avLst>
              <a:gd name="adj" fmla="val 50000"/>
            </a:avLst>
          </a:prstGeom>
          <a:solidFill>
            <a:schemeClr val="accent1"/>
          </a:solidFill>
          <a:ln/>
        </p:spPr>
      </p:sp>
      <p:sp>
        <p:nvSpPr>
          <p:cNvPr id="3" name="Text 1"/>
          <p:cNvSpPr txBox="1"/>
          <p:nvPr/>
        </p:nvSpPr>
        <p:spPr>
          <a:xfrm>
            <a:off x="640080" y="548640"/>
            <a:ext cx="2121408" cy="292608"/>
          </a:xfrm>
          <a:prstGeom prst="rect">
            <a:avLst/>
          </a:prstGeom>
          <a:noFill/>
          <a:ln/>
        </p:spPr>
        <p:txBody>
          <a:bodyPr wrap="square" lIns="0" tIns="0" rIns="0" bIns="0" rtlCol="0" anchor="ctr"/>
          <a:lstStyle/>
          <a:p>
            <a:pPr algn="ctr" indent="0" marL="0">
              <a:lnSpc>
                <a:spcPct val="100000"/>
              </a:lnSpc>
              <a:buNone/>
            </a:pPr>
            <a:r>
              <a:rPr lang="en-US" sz="1100" b="1" spc="100" kern="0" dirty="0">
                <a:solidFill>
                  <a:schemeClr val="tx1"/>
                </a:solidFill>
              </a:rPr>
              <a:t>BÜRO &amp; STEUERBERATER</a:t>
            </a:r>
            <a:endParaRPr lang="en-US" sz="1100" dirty="0"/>
          </a:p>
        </p:txBody>
      </p:sp>
      <p:sp>
        <p:nvSpPr>
          <p:cNvPr id="4" name="Text 2"/>
          <p:cNvSpPr txBox="1"/>
          <p:nvPr/>
        </p:nvSpPr>
        <p:spPr>
          <a:xfrm>
            <a:off x="640080" y="1097280"/>
            <a:ext cx="5257800" cy="1051560"/>
          </a:xfrm>
          <a:prstGeom prst="rect">
            <a:avLst/>
          </a:prstGeom>
          <a:noFill/>
          <a:ln/>
        </p:spPr>
        <p:txBody>
          <a:bodyPr wrap="square" lIns="0" tIns="0" rIns="0" bIns="0" rtlCol="0" anchor="t"/>
          <a:lstStyle/>
          <a:p>
            <a:pPr indent="0" marL="0">
              <a:lnSpc>
                <a:spcPct val="95000"/>
              </a:lnSpc>
              <a:buNone/>
            </a:pPr>
            <a:r>
              <a:rPr lang="en-US" sz="3500" b="1" dirty="0">
                <a:solidFill>
                  <a:schemeClr val="tx1"/>
                </a:solidFill>
              </a:rPr>
              <a:t>Rückfragen vom Steuerberater</a:t>
            </a:r>
            <a:endParaRPr lang="en-US" sz="3500" dirty="0"/>
          </a:p>
        </p:txBody>
      </p:sp>
      <p:sp>
        <p:nvSpPr>
          <p:cNvPr id="5" name="Text 3"/>
          <p:cNvSpPr txBox="1"/>
          <p:nvPr/>
        </p:nvSpPr>
        <p:spPr>
          <a:xfrm>
            <a:off x="640080" y="2539111"/>
            <a:ext cx="5257800" cy="256032"/>
          </a:xfrm>
          <a:prstGeom prst="rect">
            <a:avLst/>
          </a:prstGeom>
          <a:noFill/>
          <a:ln/>
        </p:spPr>
        <p:txBody>
          <a:bodyPr wrap="square" lIns="0" tIns="0" rIns="0" bIns="0" rtlCol="0" anchor="t"/>
          <a:lstStyle/>
          <a:p>
            <a:pPr indent="0" marL="0">
              <a:lnSpc>
                <a:spcPct val="100000"/>
              </a:lnSpc>
              <a:buNone/>
            </a:pPr>
            <a:r>
              <a:rPr lang="en-US" sz="1100" b="1" spc="100" kern="0" dirty="0">
                <a:solidFill>
                  <a:schemeClr val="accent5"/>
                </a:solidFill>
              </a:rPr>
              <a:t>DU SAGST</a:t>
            </a:r>
            <a:endParaRPr lang="en-US" sz="1100" dirty="0"/>
          </a:p>
        </p:txBody>
      </p:sp>
      <p:sp>
        <p:nvSpPr>
          <p:cNvPr id="6" name="Shape 4"/>
          <p:cNvSpPr/>
          <p:nvPr/>
        </p:nvSpPr>
        <p:spPr>
          <a:xfrm>
            <a:off x="640080" y="2868295"/>
            <a:ext cx="5257800" cy="1140460"/>
          </a:xfrm>
          <a:prstGeom prst="roundRect">
            <a:avLst>
              <a:gd name="adj" fmla="val 19243"/>
            </a:avLst>
          </a:prstGeom>
          <a:solidFill>
            <a:schemeClr val="tx1"/>
          </a:solidFill>
          <a:ln/>
        </p:spPr>
      </p:sp>
      <p:sp>
        <p:nvSpPr>
          <p:cNvPr id="7" name="Shape 5"/>
          <p:cNvSpPr/>
          <p:nvPr/>
        </p:nvSpPr>
        <p:spPr>
          <a:xfrm flipV="1">
            <a:off x="960120" y="3999611"/>
            <a:ext cx="292608" cy="237744"/>
          </a:xfrm>
          <a:prstGeom prst="rtTriangle">
            <a:avLst/>
          </a:prstGeom>
          <a:solidFill>
            <a:srgbClr val="16181D"/>
          </a:solidFill>
          <a:ln/>
        </p:spPr>
      </p:sp>
      <p:sp>
        <p:nvSpPr>
          <p:cNvPr id="8" name="Text 6"/>
          <p:cNvSpPr txBox="1"/>
          <p:nvPr/>
        </p:nvSpPr>
        <p:spPr>
          <a:xfrm>
            <a:off x="896112" y="2868295"/>
            <a:ext cx="4745736" cy="1140460"/>
          </a:xfrm>
          <a:prstGeom prst="rect">
            <a:avLst/>
          </a:prstGeom>
          <a:noFill/>
          <a:ln/>
        </p:spPr>
        <p:txBody>
          <a:bodyPr wrap="square" lIns="0" tIns="0" rIns="0" bIns="0" rtlCol="0" anchor="ctr"/>
          <a:lstStyle/>
          <a:p>
            <a:pPr indent="0" marL="0">
              <a:lnSpc>
                <a:spcPct val="100000"/>
              </a:lnSpc>
              <a:buNone/>
            </a:pPr>
            <a:r>
              <a:rPr lang="en-US" sz="2500" b="1" dirty="0">
                <a:solidFill>
                  <a:schemeClr val="bg1"/>
                </a:solidFill>
              </a:rPr>
              <a:t>„Welche Rückfragen vom Steuerberater sind offen?“</a:t>
            </a:r>
            <a:endParaRPr lang="en-US" sz="2500" dirty="0"/>
          </a:p>
        </p:txBody>
      </p:sp>
      <p:sp>
        <p:nvSpPr>
          <p:cNvPr id="9" name="Text 7"/>
          <p:cNvSpPr txBox="1"/>
          <p:nvPr/>
        </p:nvSpPr>
        <p:spPr>
          <a:xfrm>
            <a:off x="640080" y="4383659"/>
            <a:ext cx="5257800" cy="256032"/>
          </a:xfrm>
          <a:prstGeom prst="rect">
            <a:avLst/>
          </a:prstGeom>
          <a:noFill/>
          <a:ln/>
        </p:spPr>
        <p:txBody>
          <a:bodyPr wrap="square" lIns="0" tIns="0" rIns="0" bIns="0" rtlCol="0" anchor="t"/>
          <a:lstStyle/>
          <a:p>
            <a:pPr indent="0" marL="0">
              <a:lnSpc>
                <a:spcPct val="100000"/>
              </a:lnSpc>
              <a:buNone/>
            </a:pPr>
            <a:r>
              <a:rPr lang="en-US" sz="1100" b="1" spc="100" kern="0" dirty="0">
                <a:solidFill>
                  <a:schemeClr val="accent5"/>
                </a:solidFill>
              </a:rPr>
              <a:t>DER BUTLER</a:t>
            </a:r>
            <a:endParaRPr lang="en-US" sz="1100" dirty="0"/>
          </a:p>
        </p:txBody>
      </p:sp>
      <p:sp>
        <p:nvSpPr>
          <p:cNvPr id="10" name="Shape 8"/>
          <p:cNvSpPr/>
          <p:nvPr/>
        </p:nvSpPr>
        <p:spPr>
          <a:xfrm>
            <a:off x="640080" y="4759452"/>
            <a:ext cx="274320" cy="274320"/>
          </a:xfrm>
          <a:prstGeom prst="ellipse">
            <a:avLst/>
          </a:prstGeom>
          <a:solidFill>
            <a:schemeClr val="accent1"/>
          </a:solidFill>
          <a:ln/>
        </p:spPr>
      </p:sp>
      <p:pic>
        <p:nvPicPr>
          <p:cNvPr id="11" name="Image 0" descr="C:\Users\stella\AppData\Local\Temp\claude\C--Users-stella-Desktop-erledigt\43329c91-2f5f-4919-bcab-c0957ad438dc\scratchpad\decks\icons\check-ink.png">    </p:cNvPr>
          <p:cNvPicPr>
            <a:picLocks noChangeAspect="1"/>
          </p:cNvPicPr>
          <p:nvPr/>
        </p:nvPicPr>
        <p:blipFill>
          <a:blip r:embed="rId1"/>
          <a:stretch>
            <a:fillRect/>
          </a:stretch>
        </p:blipFill>
        <p:spPr>
          <a:xfrm>
            <a:off x="708660" y="4828032"/>
            <a:ext cx="137160" cy="137160"/>
          </a:xfrm>
          <a:prstGeom prst="rect">
            <a:avLst/>
          </a:prstGeom>
        </p:spPr>
      </p:pic>
      <p:sp>
        <p:nvSpPr>
          <p:cNvPr id="12" name="Text 9"/>
          <p:cNvSpPr txBox="1"/>
          <p:nvPr/>
        </p:nvSpPr>
        <p:spPr>
          <a:xfrm>
            <a:off x="1097280" y="4749419"/>
            <a:ext cx="4800600" cy="340106"/>
          </a:xfrm>
          <a:prstGeom prst="rect">
            <a:avLst/>
          </a:prstGeom>
          <a:noFill/>
          <a:ln/>
        </p:spPr>
        <p:txBody>
          <a:bodyPr wrap="square" lIns="0" tIns="0" rIns="0" bIns="0" rtlCol="0" anchor="t"/>
          <a:lstStyle/>
          <a:p>
            <a:pPr indent="0" marL="0">
              <a:lnSpc>
                <a:spcPct val="100000"/>
              </a:lnSpc>
              <a:buNone/>
            </a:pPr>
            <a:r>
              <a:rPr lang="en-US" sz="1900" dirty="0">
                <a:solidFill>
                  <a:schemeClr val="tx1"/>
                </a:solidFill>
              </a:rPr>
              <a:t>Liste mit Frist je Rückfrage</a:t>
            </a:r>
            <a:endParaRPr lang="en-US" sz="1900" dirty="0"/>
          </a:p>
        </p:txBody>
      </p:sp>
      <p:sp>
        <p:nvSpPr>
          <p:cNvPr id="13" name="Shape 10"/>
          <p:cNvSpPr/>
          <p:nvPr/>
        </p:nvSpPr>
        <p:spPr>
          <a:xfrm>
            <a:off x="640080" y="5255006"/>
            <a:ext cx="274320" cy="274320"/>
          </a:xfrm>
          <a:prstGeom prst="ellipse">
            <a:avLst/>
          </a:prstGeom>
          <a:solidFill>
            <a:schemeClr val="accent1"/>
          </a:solidFill>
          <a:ln/>
        </p:spPr>
      </p:sp>
      <p:pic>
        <p:nvPicPr>
          <p:cNvPr id="14" name="Image 1" descr="C:\Users\stella\AppData\Local\Temp\claude\C--Users-stella-Desktop-erledigt\43329c91-2f5f-4919-bcab-c0957ad438dc\scratchpad\decks\icons\check-ink.png">    </p:cNvPr>
          <p:cNvPicPr>
            <a:picLocks noChangeAspect="1"/>
          </p:cNvPicPr>
          <p:nvPr/>
        </p:nvPicPr>
        <p:blipFill>
          <a:blip r:embed="rId2"/>
          <a:stretch>
            <a:fillRect/>
          </a:stretch>
        </p:blipFill>
        <p:spPr>
          <a:xfrm>
            <a:off x="708660" y="5323586"/>
            <a:ext cx="137160" cy="137160"/>
          </a:xfrm>
          <a:prstGeom prst="rect">
            <a:avLst/>
          </a:prstGeom>
        </p:spPr>
      </p:pic>
      <p:sp>
        <p:nvSpPr>
          <p:cNvPr id="15" name="Text 11"/>
          <p:cNvSpPr txBox="1"/>
          <p:nvPr/>
        </p:nvSpPr>
        <p:spPr>
          <a:xfrm>
            <a:off x="1097280" y="5244973"/>
            <a:ext cx="4800600" cy="340106"/>
          </a:xfrm>
          <a:prstGeom prst="rect">
            <a:avLst/>
          </a:prstGeom>
          <a:noFill/>
          <a:ln/>
        </p:spPr>
        <p:txBody>
          <a:bodyPr wrap="square" lIns="0" tIns="0" rIns="0" bIns="0" rtlCol="0" anchor="t"/>
          <a:lstStyle/>
          <a:p>
            <a:pPr indent="0" marL="0">
              <a:lnSpc>
                <a:spcPct val="100000"/>
              </a:lnSpc>
              <a:buNone/>
            </a:pPr>
            <a:r>
              <a:rPr lang="en-US" sz="1900" dirty="0">
                <a:solidFill>
                  <a:schemeClr val="tx1"/>
                </a:solidFill>
              </a:rPr>
              <a:t>Findet passende Belege</a:t>
            </a:r>
            <a:endParaRPr lang="en-US" sz="1900" dirty="0"/>
          </a:p>
        </p:txBody>
      </p:sp>
      <p:sp>
        <p:nvSpPr>
          <p:cNvPr id="16" name="Shape 12"/>
          <p:cNvSpPr/>
          <p:nvPr/>
        </p:nvSpPr>
        <p:spPr>
          <a:xfrm>
            <a:off x="640080" y="5750560"/>
            <a:ext cx="274320" cy="274320"/>
          </a:xfrm>
          <a:prstGeom prst="ellipse">
            <a:avLst/>
          </a:prstGeom>
          <a:solidFill>
            <a:schemeClr val="accent1"/>
          </a:solidFill>
          <a:ln/>
        </p:spPr>
      </p:sp>
      <p:pic>
        <p:nvPicPr>
          <p:cNvPr id="17" name="Image 2" descr="C:\Users\stella\AppData\Local\Temp\claude\C--Users-stella-Desktop-erledigt\43329c91-2f5f-4919-bcab-c0957ad438dc\scratchpad\decks\icons\check-ink.png">    </p:cNvPr>
          <p:cNvPicPr>
            <a:picLocks noChangeAspect="1"/>
          </p:cNvPicPr>
          <p:nvPr/>
        </p:nvPicPr>
        <p:blipFill>
          <a:blip r:embed="rId3"/>
          <a:stretch>
            <a:fillRect/>
          </a:stretch>
        </p:blipFill>
        <p:spPr>
          <a:xfrm>
            <a:off x="708660" y="5819140"/>
            <a:ext cx="137160" cy="137160"/>
          </a:xfrm>
          <a:prstGeom prst="rect">
            <a:avLst/>
          </a:prstGeom>
        </p:spPr>
      </p:pic>
      <p:sp>
        <p:nvSpPr>
          <p:cNvPr id="18" name="Text 13"/>
          <p:cNvSpPr txBox="1"/>
          <p:nvPr/>
        </p:nvSpPr>
        <p:spPr>
          <a:xfrm>
            <a:off x="1097280" y="5740527"/>
            <a:ext cx="4800600" cy="340106"/>
          </a:xfrm>
          <a:prstGeom prst="rect">
            <a:avLst/>
          </a:prstGeom>
          <a:noFill/>
          <a:ln/>
        </p:spPr>
        <p:txBody>
          <a:bodyPr wrap="square" lIns="0" tIns="0" rIns="0" bIns="0" rtlCol="0" anchor="t"/>
          <a:lstStyle/>
          <a:p>
            <a:pPr indent="0" marL="0">
              <a:lnSpc>
                <a:spcPct val="100000"/>
              </a:lnSpc>
              <a:buNone/>
            </a:pPr>
            <a:r>
              <a:rPr lang="en-US" sz="1900" dirty="0">
                <a:solidFill>
                  <a:schemeClr val="tx1"/>
                </a:solidFill>
              </a:rPr>
              <a:t>Antwort als Entwurf</a:t>
            </a:r>
            <a:endParaRPr lang="en-US" sz="1900" dirty="0"/>
          </a:p>
        </p:txBody>
      </p:sp>
      <p:sp>
        <p:nvSpPr>
          <p:cNvPr id="19" name="Bildschirmfoto Rahmen"/>
          <p:cNvSpPr/>
          <p:nvPr/>
        </p:nvSpPr>
        <p:spPr>
          <a:xfrm>
            <a:off x="6355080" y="881439"/>
            <a:ext cx="5196535" cy="4866522"/>
          </a:xfrm>
          <a:prstGeom prst="roundRect">
            <a:avLst>
              <a:gd name="adj" fmla="val 3382"/>
            </a:avLst>
          </a:prstGeom>
          <a:solidFill>
            <a:schemeClr val="bg2"/>
          </a:solidFill>
          <a:ln w="9525">
            <a:solidFill>
              <a:schemeClr val="accent2"/>
            </a:solidFill>
            <a:prstDash val="solid"/>
          </a:ln>
          <a:effectLst>
            <a:outerShdw sx="100000" sy="100000" kx="0" ky="0" algn="bl" rotWithShape="0" blurRad="127000" dist="38100" dir="5400000">
              <a:srgbClr val="000000">
                <a:alpha val="14000"/>
              </a:srgbClr>
            </a:outerShdw>
          </a:effectLst>
        </p:spPr>
      </p:sp>
      <p:pic>
        <p:nvPicPr>
          <p:cNvPr id="20" name="Bildschirmfoto" descr="Bildschirmfoto aus HeyButler: buero-rueckfrage-steuerberater">    </p:cNvPr>
          <p:cNvPicPr>
            <a:picLocks noChangeAspect="1"/>
          </p:cNvPicPr>
          <p:nvPr/>
        </p:nvPicPr>
        <p:blipFill>
          <a:blip r:embed="rId4"/>
          <a:stretch>
            <a:fillRect/>
          </a:stretch>
        </p:blipFill>
        <p:spPr>
          <a:xfrm>
            <a:off x="6446520" y="972879"/>
            <a:ext cx="5013655" cy="4683642"/>
          </a:xfrm>
          <a:prstGeom prst="rect">
            <a:avLst/>
          </a:prstGeom>
        </p:spPr>
      </p:pic>
      <p:pic>
        <p:nvPicPr>
          <p:cNvPr id="21" name="Image 4" descr="C:\Users\stella\AppData\Local\Temp\claude\C--Users-stella-Desktop-erledigt\43329c91-2f5f-4919-bcab-c0957ad438dc\scratchpad\decks\brand\butler-96.png">    </p:cNvPr>
          <p:cNvPicPr>
            <a:picLocks noChangeAspect="1"/>
          </p:cNvPicPr>
          <p:nvPr/>
        </p:nvPicPr>
        <p:blipFill>
          <a:blip r:embed="rId5"/>
          <a:stretch>
            <a:fillRect/>
          </a:stretch>
        </p:blipFill>
        <p:spPr>
          <a:xfrm>
            <a:off x="640080" y="6358573"/>
            <a:ext cx="174625" cy="174625"/>
          </a:xfrm>
          <a:prstGeom prst="rect">
            <a:avLst/>
          </a:prstGeom>
        </p:spPr>
      </p:pic>
      <p:sp>
        <p:nvSpPr>
          <p:cNvPr id="22" name="Text 15"/>
          <p:cNvSpPr txBox="1"/>
          <p:nvPr/>
        </p:nvSpPr>
        <p:spPr>
          <a:xfrm>
            <a:off x="887857" y="6355080"/>
            <a:ext cx="3657600" cy="181610"/>
          </a:xfrm>
          <a:prstGeom prst="rect">
            <a:avLst/>
          </a:prstGeom>
          <a:noFill/>
          <a:ln/>
        </p:spPr>
        <p:txBody>
          <a:bodyPr wrap="square" lIns="0" tIns="0" rIns="0" bIns="0" rtlCol="0" anchor="ctr"/>
          <a:lstStyle/>
          <a:p>
            <a:pPr indent="0" marL="0">
              <a:lnSpc>
                <a:spcPct val="100000"/>
              </a:lnSpc>
              <a:buNone/>
            </a:pPr>
            <a:r>
              <a:rPr lang="en-US" sz="1100" dirty="0">
                <a:solidFill>
                  <a:schemeClr val="tx1"/>
                </a:solidFill>
              </a:rPr>
              <a:t>Hey</a:t>
            </a:r>
            <a:pPr indent="0" marL="0">
              <a:lnSpc>
                <a:spcPct val="100000"/>
              </a:lnSpc>
              <a:buNone/>
            </a:pPr>
            <a:r>
              <a:rPr lang="en-US" sz="1100" b="1" dirty="0">
                <a:solidFill>
                  <a:schemeClr val="tx1"/>
                </a:solidFill>
              </a:rPr>
              <a:t>Butler</a:t>
            </a:r>
            <a:endParaRPr lang="en-US" sz="1100" dirty="0"/>
          </a:p>
        </p:txBody>
      </p:sp>
      <p:sp>
        <p:nvSpPr>
          <p:cNvPr id="23" name="Text 16"/>
          <p:cNvSpPr txBox="1"/>
          <p:nvPr/>
        </p:nvSpPr>
        <p:spPr>
          <a:xfrm>
            <a:off x="1874520" y="6355080"/>
            <a:ext cx="6400800" cy="182880"/>
          </a:xfrm>
          <a:prstGeom prst="rect">
            <a:avLst/>
          </a:prstGeom>
          <a:noFill/>
          <a:ln/>
        </p:spPr>
        <p:txBody>
          <a:bodyPr wrap="square" lIns="0" tIns="0" rIns="0" bIns="0" rtlCol="0" anchor="ctr"/>
          <a:lstStyle/>
          <a:p>
            <a:pPr indent="0" marL="0">
              <a:lnSpc>
                <a:spcPct val="100000"/>
              </a:lnSpc>
              <a:buNone/>
            </a:pPr>
            <a:r>
              <a:rPr lang="en-US" sz="1000" dirty="0">
                <a:solidFill>
                  <a:schemeClr val="accent5"/>
                </a:solidFill>
              </a:rPr>
              <a:t>HeyButler im Alltag</a:t>
            </a:r>
            <a:endParaRPr lang="en-US" sz="1000" dirty="0"/>
          </a:p>
        </p:txBody>
      </p:sp>
      <p:sp>
        <p:nvSpPr>
          <p:cNvPr id="24" name="Text 17"/>
          <p:cNvSpPr txBox="1"/>
          <p:nvPr/>
        </p:nvSpPr>
        <p:spPr>
          <a:xfrm>
            <a:off x="10637215" y="6355080"/>
            <a:ext cx="914400" cy="182880"/>
          </a:xfrm>
          <a:prstGeom prst="rect">
            <a:avLst/>
          </a:prstGeom>
          <a:noFill/>
          <a:ln/>
        </p:spPr>
        <p:txBody>
          <a:bodyPr wrap="square" lIns="0" tIns="0" rIns="0" bIns="0" rtlCol="0" anchor="ctr"/>
          <a:lstStyle/>
          <a:p>
            <a:pPr algn="r" indent="0" marL="0">
              <a:lnSpc>
                <a:spcPct val="100000"/>
              </a:lnSpc>
              <a:buNone/>
            </a:pPr>
            <a:r>
              <a:rPr lang="en-US" sz="1000" dirty="0">
                <a:solidFill>
                  <a:schemeClr val="accent5"/>
                </a:solidFill>
              </a:rPr>
              <a:t>41</a:t>
            </a:r>
            <a:endParaRPr lang="en-US" sz="1000" dirty="0"/>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name="Slide 42">
    <p:spTree>
      <p:nvGrpSpPr>
        <p:cNvPr id="1" name=""/>
        <p:cNvGrpSpPr/>
        <p:nvPr/>
      </p:nvGrpSpPr>
      <p:grpSpPr>
        <a:xfrm>
          <a:off x="0" y="0"/>
          <a:ext cx="0" cy="0"/>
          <a:chOff x="0" y="0"/>
          <a:chExt cx="0" cy="0"/>
        </a:xfrm>
      </p:grpSpPr>
      <p:sp>
        <p:nvSpPr>
          <p:cNvPr id="2" name="Shape 0"/>
          <p:cNvSpPr/>
          <p:nvPr/>
        </p:nvSpPr>
        <p:spPr>
          <a:xfrm>
            <a:off x="640080" y="548640"/>
            <a:ext cx="2121408" cy="292608"/>
          </a:xfrm>
          <a:prstGeom prst="roundRect">
            <a:avLst>
              <a:gd name="adj" fmla="val 50000"/>
            </a:avLst>
          </a:prstGeom>
          <a:solidFill>
            <a:schemeClr val="accent1"/>
          </a:solidFill>
          <a:ln/>
        </p:spPr>
      </p:sp>
      <p:sp>
        <p:nvSpPr>
          <p:cNvPr id="3" name="Text 1"/>
          <p:cNvSpPr txBox="1"/>
          <p:nvPr/>
        </p:nvSpPr>
        <p:spPr>
          <a:xfrm>
            <a:off x="640080" y="548640"/>
            <a:ext cx="2121408" cy="292608"/>
          </a:xfrm>
          <a:prstGeom prst="rect">
            <a:avLst/>
          </a:prstGeom>
          <a:noFill/>
          <a:ln/>
        </p:spPr>
        <p:txBody>
          <a:bodyPr wrap="square" lIns="0" tIns="0" rIns="0" bIns="0" rtlCol="0" anchor="ctr"/>
          <a:lstStyle/>
          <a:p>
            <a:pPr algn="ctr" indent="0" marL="0">
              <a:lnSpc>
                <a:spcPct val="100000"/>
              </a:lnSpc>
              <a:buNone/>
            </a:pPr>
            <a:r>
              <a:rPr lang="en-US" sz="1100" b="1" spc="100" kern="0" dirty="0">
                <a:solidFill>
                  <a:schemeClr val="tx1"/>
                </a:solidFill>
              </a:rPr>
              <a:t>BÜRO &amp; STEUERBERATER</a:t>
            </a:r>
            <a:endParaRPr lang="en-US" sz="1100" dirty="0"/>
          </a:p>
        </p:txBody>
      </p:sp>
      <p:sp>
        <p:nvSpPr>
          <p:cNvPr id="4" name="Text 2"/>
          <p:cNvSpPr txBox="1"/>
          <p:nvPr/>
        </p:nvSpPr>
        <p:spPr>
          <a:xfrm>
            <a:off x="640080" y="1097280"/>
            <a:ext cx="5257800" cy="1051560"/>
          </a:xfrm>
          <a:prstGeom prst="rect">
            <a:avLst/>
          </a:prstGeom>
          <a:noFill/>
          <a:ln/>
        </p:spPr>
        <p:txBody>
          <a:bodyPr wrap="square" lIns="0" tIns="0" rIns="0" bIns="0" rtlCol="0" anchor="t"/>
          <a:lstStyle/>
          <a:p>
            <a:pPr indent="0" marL="0">
              <a:lnSpc>
                <a:spcPct val="95000"/>
              </a:lnSpc>
              <a:buNone/>
            </a:pPr>
            <a:r>
              <a:rPr lang="en-US" sz="3800" b="1" dirty="0">
                <a:solidFill>
                  <a:schemeClr val="tx1"/>
                </a:solidFill>
              </a:rPr>
              <a:t>Fristen der Mandanten</a:t>
            </a:r>
            <a:endParaRPr lang="en-US" sz="3800" dirty="0"/>
          </a:p>
        </p:txBody>
      </p:sp>
      <p:sp>
        <p:nvSpPr>
          <p:cNvPr id="5" name="Text 3"/>
          <p:cNvSpPr txBox="1"/>
          <p:nvPr/>
        </p:nvSpPr>
        <p:spPr>
          <a:xfrm>
            <a:off x="640080" y="2068093"/>
            <a:ext cx="5257800" cy="256032"/>
          </a:xfrm>
          <a:prstGeom prst="rect">
            <a:avLst/>
          </a:prstGeom>
          <a:noFill/>
          <a:ln/>
        </p:spPr>
        <p:txBody>
          <a:bodyPr wrap="square" lIns="0" tIns="0" rIns="0" bIns="0" rtlCol="0" anchor="t"/>
          <a:lstStyle/>
          <a:p>
            <a:pPr indent="0" marL="0">
              <a:lnSpc>
                <a:spcPct val="100000"/>
              </a:lnSpc>
              <a:buNone/>
            </a:pPr>
            <a:r>
              <a:rPr lang="en-US" sz="1100" b="1" spc="100" kern="0" dirty="0">
                <a:solidFill>
                  <a:schemeClr val="accent5"/>
                </a:solidFill>
              </a:rPr>
              <a:t>DU SAGST</a:t>
            </a:r>
            <a:endParaRPr lang="en-US" sz="1100" dirty="0"/>
          </a:p>
        </p:txBody>
      </p:sp>
      <p:sp>
        <p:nvSpPr>
          <p:cNvPr id="6" name="Shape 4"/>
          <p:cNvSpPr/>
          <p:nvPr/>
        </p:nvSpPr>
        <p:spPr>
          <a:xfrm>
            <a:off x="640080" y="2397277"/>
            <a:ext cx="5257800" cy="1434846"/>
          </a:xfrm>
          <a:prstGeom prst="roundRect">
            <a:avLst>
              <a:gd name="adj" fmla="val 15295"/>
            </a:avLst>
          </a:prstGeom>
          <a:solidFill>
            <a:schemeClr val="tx1"/>
          </a:solidFill>
          <a:ln/>
        </p:spPr>
      </p:sp>
      <p:sp>
        <p:nvSpPr>
          <p:cNvPr id="7" name="Shape 5"/>
          <p:cNvSpPr/>
          <p:nvPr/>
        </p:nvSpPr>
        <p:spPr>
          <a:xfrm flipV="1">
            <a:off x="960120" y="3822979"/>
            <a:ext cx="292608" cy="237744"/>
          </a:xfrm>
          <a:prstGeom prst="rtTriangle">
            <a:avLst/>
          </a:prstGeom>
          <a:solidFill>
            <a:srgbClr val="16181D"/>
          </a:solidFill>
          <a:ln/>
        </p:spPr>
      </p:sp>
      <p:sp>
        <p:nvSpPr>
          <p:cNvPr id="8" name="Text 6"/>
          <p:cNvSpPr txBox="1"/>
          <p:nvPr/>
        </p:nvSpPr>
        <p:spPr>
          <a:xfrm>
            <a:off x="896112" y="2397277"/>
            <a:ext cx="4745736" cy="1434846"/>
          </a:xfrm>
          <a:prstGeom prst="rect">
            <a:avLst/>
          </a:prstGeom>
          <a:noFill/>
          <a:ln/>
        </p:spPr>
        <p:txBody>
          <a:bodyPr wrap="square" lIns="0" tIns="0" rIns="0" bIns="0" rtlCol="0" anchor="ctr"/>
          <a:lstStyle/>
          <a:p>
            <a:pPr indent="0" marL="0">
              <a:lnSpc>
                <a:spcPct val="100000"/>
              </a:lnSpc>
              <a:buNone/>
            </a:pPr>
            <a:r>
              <a:rPr lang="en-US" sz="2300" b="1" dirty="0">
                <a:solidFill>
                  <a:schemeClr val="bg1"/>
                </a:solidFill>
              </a:rPr>
              <a:t>„Welche Umsatzsteuer-Voranmeldungen sind diesen Monat fällig?“</a:t>
            </a:r>
            <a:endParaRPr lang="en-US" sz="2300" dirty="0"/>
          </a:p>
        </p:txBody>
      </p:sp>
      <p:sp>
        <p:nvSpPr>
          <p:cNvPr id="9" name="Text 7"/>
          <p:cNvSpPr txBox="1"/>
          <p:nvPr/>
        </p:nvSpPr>
        <p:spPr>
          <a:xfrm>
            <a:off x="640080" y="4207027"/>
            <a:ext cx="5257800" cy="256032"/>
          </a:xfrm>
          <a:prstGeom prst="rect">
            <a:avLst/>
          </a:prstGeom>
          <a:noFill/>
          <a:ln/>
        </p:spPr>
        <p:txBody>
          <a:bodyPr wrap="square" lIns="0" tIns="0" rIns="0" bIns="0" rtlCol="0" anchor="t"/>
          <a:lstStyle/>
          <a:p>
            <a:pPr indent="0" marL="0">
              <a:lnSpc>
                <a:spcPct val="100000"/>
              </a:lnSpc>
              <a:buNone/>
            </a:pPr>
            <a:r>
              <a:rPr lang="en-US" sz="1100" b="1" spc="100" kern="0" dirty="0">
                <a:solidFill>
                  <a:schemeClr val="accent5"/>
                </a:solidFill>
              </a:rPr>
              <a:t>DER BUTLER</a:t>
            </a:r>
            <a:endParaRPr lang="en-US" sz="1100" dirty="0"/>
          </a:p>
        </p:txBody>
      </p:sp>
      <p:sp>
        <p:nvSpPr>
          <p:cNvPr id="10" name="Shape 8"/>
          <p:cNvSpPr/>
          <p:nvPr/>
        </p:nvSpPr>
        <p:spPr>
          <a:xfrm>
            <a:off x="640080" y="4606061"/>
            <a:ext cx="274320" cy="274320"/>
          </a:xfrm>
          <a:prstGeom prst="ellipse">
            <a:avLst/>
          </a:prstGeom>
          <a:solidFill>
            <a:schemeClr val="accent1"/>
          </a:solidFill>
          <a:ln/>
        </p:spPr>
      </p:sp>
      <p:pic>
        <p:nvPicPr>
          <p:cNvPr id="11" name="Image 0" descr="C:\Users\stella\AppData\Local\Temp\claude\C--Users-stella-Desktop-erledigt\43329c91-2f5f-4919-bcab-c0957ad438dc\scratchpad\decks\icons\check-ink.png">    </p:cNvPr>
          <p:cNvPicPr>
            <a:picLocks noChangeAspect="1"/>
          </p:cNvPicPr>
          <p:nvPr/>
        </p:nvPicPr>
        <p:blipFill>
          <a:blip r:embed="rId1"/>
          <a:stretch>
            <a:fillRect/>
          </a:stretch>
        </p:blipFill>
        <p:spPr>
          <a:xfrm>
            <a:off x="708660" y="4674641"/>
            <a:ext cx="137160" cy="137160"/>
          </a:xfrm>
          <a:prstGeom prst="rect">
            <a:avLst/>
          </a:prstGeom>
        </p:spPr>
      </p:pic>
      <p:sp>
        <p:nvSpPr>
          <p:cNvPr id="12" name="Text 9"/>
          <p:cNvSpPr txBox="1"/>
          <p:nvPr/>
        </p:nvSpPr>
        <p:spPr>
          <a:xfrm>
            <a:off x="1097280" y="4572787"/>
            <a:ext cx="4800600" cy="386588"/>
          </a:xfrm>
          <a:prstGeom prst="rect">
            <a:avLst/>
          </a:prstGeom>
          <a:noFill/>
          <a:ln/>
        </p:spPr>
        <p:txBody>
          <a:bodyPr wrap="square" lIns="0" tIns="0" rIns="0" bIns="0" rtlCol="0" anchor="t"/>
          <a:lstStyle/>
          <a:p>
            <a:pPr indent="0" marL="0">
              <a:lnSpc>
                <a:spcPct val="100000"/>
              </a:lnSpc>
              <a:buNone/>
            </a:pPr>
            <a:r>
              <a:rPr lang="en-US" sz="2200" dirty="0">
                <a:solidFill>
                  <a:schemeClr val="tx1"/>
                </a:solidFill>
              </a:rPr>
              <a:t>Fristenkalender je Mandant</a:t>
            </a:r>
            <a:endParaRPr lang="en-US" sz="2200" dirty="0"/>
          </a:p>
        </p:txBody>
      </p:sp>
      <p:sp>
        <p:nvSpPr>
          <p:cNvPr id="13" name="Shape 10"/>
          <p:cNvSpPr/>
          <p:nvPr/>
        </p:nvSpPr>
        <p:spPr>
          <a:xfrm>
            <a:off x="640080" y="5148097"/>
            <a:ext cx="274320" cy="274320"/>
          </a:xfrm>
          <a:prstGeom prst="ellipse">
            <a:avLst/>
          </a:prstGeom>
          <a:solidFill>
            <a:schemeClr val="accent1"/>
          </a:solidFill>
          <a:ln/>
        </p:spPr>
      </p:sp>
      <p:pic>
        <p:nvPicPr>
          <p:cNvPr id="14" name="Image 1" descr="C:\Users\stella\AppData\Local\Temp\claude\C--Users-stella-Desktop-erledigt\43329c91-2f5f-4919-bcab-c0957ad438dc\scratchpad\decks\icons\check-ink.png">    </p:cNvPr>
          <p:cNvPicPr>
            <a:picLocks noChangeAspect="1"/>
          </p:cNvPicPr>
          <p:nvPr/>
        </p:nvPicPr>
        <p:blipFill>
          <a:blip r:embed="rId2"/>
          <a:stretch>
            <a:fillRect/>
          </a:stretch>
        </p:blipFill>
        <p:spPr>
          <a:xfrm>
            <a:off x="708660" y="5216677"/>
            <a:ext cx="137160" cy="137160"/>
          </a:xfrm>
          <a:prstGeom prst="rect">
            <a:avLst/>
          </a:prstGeom>
        </p:spPr>
      </p:pic>
      <p:sp>
        <p:nvSpPr>
          <p:cNvPr id="15" name="Text 11"/>
          <p:cNvSpPr txBox="1"/>
          <p:nvPr/>
        </p:nvSpPr>
        <p:spPr>
          <a:xfrm>
            <a:off x="1097280" y="5114823"/>
            <a:ext cx="4800600" cy="386588"/>
          </a:xfrm>
          <a:prstGeom prst="rect">
            <a:avLst/>
          </a:prstGeom>
          <a:noFill/>
          <a:ln/>
        </p:spPr>
        <p:txBody>
          <a:bodyPr wrap="square" lIns="0" tIns="0" rIns="0" bIns="0" rtlCol="0" anchor="t"/>
          <a:lstStyle/>
          <a:p>
            <a:pPr indent="0" marL="0">
              <a:lnSpc>
                <a:spcPct val="100000"/>
              </a:lnSpc>
              <a:buNone/>
            </a:pPr>
            <a:r>
              <a:rPr lang="en-US" sz="2200" dirty="0">
                <a:solidFill>
                  <a:schemeClr val="tx1"/>
                </a:solidFill>
              </a:rPr>
              <a:t>Dauerfrist­verlängerung berücksichtigt</a:t>
            </a:r>
            <a:endParaRPr lang="en-US" sz="2200" dirty="0"/>
          </a:p>
        </p:txBody>
      </p:sp>
      <p:sp>
        <p:nvSpPr>
          <p:cNvPr id="16" name="Shape 12"/>
          <p:cNvSpPr/>
          <p:nvPr/>
        </p:nvSpPr>
        <p:spPr>
          <a:xfrm>
            <a:off x="640080" y="5690133"/>
            <a:ext cx="274320" cy="274320"/>
          </a:xfrm>
          <a:prstGeom prst="ellipse">
            <a:avLst/>
          </a:prstGeom>
          <a:solidFill>
            <a:schemeClr val="accent1"/>
          </a:solidFill>
          <a:ln/>
        </p:spPr>
      </p:sp>
      <p:pic>
        <p:nvPicPr>
          <p:cNvPr id="17" name="Image 2" descr="C:\Users\stella\AppData\Local\Temp\claude\C--Users-stella-Desktop-erledigt\43329c91-2f5f-4919-bcab-c0957ad438dc\scratchpad\decks\icons\check-ink.png">    </p:cNvPr>
          <p:cNvPicPr>
            <a:picLocks noChangeAspect="1"/>
          </p:cNvPicPr>
          <p:nvPr/>
        </p:nvPicPr>
        <p:blipFill>
          <a:blip r:embed="rId3"/>
          <a:stretch>
            <a:fillRect/>
          </a:stretch>
        </p:blipFill>
        <p:spPr>
          <a:xfrm>
            <a:off x="708660" y="5758713"/>
            <a:ext cx="137160" cy="137160"/>
          </a:xfrm>
          <a:prstGeom prst="rect">
            <a:avLst/>
          </a:prstGeom>
        </p:spPr>
      </p:pic>
      <p:sp>
        <p:nvSpPr>
          <p:cNvPr id="18" name="Text 13"/>
          <p:cNvSpPr txBox="1"/>
          <p:nvPr/>
        </p:nvSpPr>
        <p:spPr>
          <a:xfrm>
            <a:off x="1097280" y="5656859"/>
            <a:ext cx="4800600" cy="386588"/>
          </a:xfrm>
          <a:prstGeom prst="rect">
            <a:avLst/>
          </a:prstGeom>
          <a:noFill/>
          <a:ln/>
        </p:spPr>
        <p:txBody>
          <a:bodyPr wrap="square" lIns="0" tIns="0" rIns="0" bIns="0" rtlCol="0" anchor="t"/>
          <a:lstStyle/>
          <a:p>
            <a:pPr indent="0" marL="0">
              <a:lnSpc>
                <a:spcPct val="100000"/>
              </a:lnSpc>
              <a:buNone/>
            </a:pPr>
            <a:r>
              <a:rPr lang="en-US" sz="2200" dirty="0">
                <a:solidFill>
                  <a:schemeClr val="tx1"/>
                </a:solidFill>
              </a:rPr>
              <a:t>Beleg-Link für Mandanten ohne Konto</a:t>
            </a:r>
            <a:endParaRPr lang="en-US" sz="2200" dirty="0"/>
          </a:p>
        </p:txBody>
      </p:sp>
      <p:sp>
        <p:nvSpPr>
          <p:cNvPr id="19" name="Bildschirmfoto Rahmen"/>
          <p:cNvSpPr/>
          <p:nvPr/>
        </p:nvSpPr>
        <p:spPr>
          <a:xfrm>
            <a:off x="6355080" y="1427106"/>
            <a:ext cx="5196535" cy="3775188"/>
          </a:xfrm>
          <a:prstGeom prst="roundRect">
            <a:avLst>
              <a:gd name="adj" fmla="val 4360"/>
            </a:avLst>
          </a:prstGeom>
          <a:solidFill>
            <a:schemeClr val="bg2"/>
          </a:solidFill>
          <a:ln w="9525">
            <a:solidFill>
              <a:schemeClr val="accent2"/>
            </a:solidFill>
            <a:prstDash val="solid"/>
          </a:ln>
          <a:effectLst>
            <a:outerShdw sx="100000" sy="100000" kx="0" ky="0" algn="bl" rotWithShape="0" blurRad="127000" dist="38100" dir="5400000">
              <a:srgbClr val="000000">
                <a:alpha val="14000"/>
              </a:srgbClr>
            </a:outerShdw>
          </a:effectLst>
        </p:spPr>
      </p:sp>
      <p:pic>
        <p:nvPicPr>
          <p:cNvPr id="20" name="Bildschirmfoto" descr="Bildschirmfoto aus HeyButler: buero-ablage">    </p:cNvPr>
          <p:cNvPicPr>
            <a:picLocks noChangeAspect="1"/>
          </p:cNvPicPr>
          <p:nvPr/>
        </p:nvPicPr>
        <p:blipFill>
          <a:blip r:embed="rId4"/>
          <a:stretch>
            <a:fillRect/>
          </a:stretch>
        </p:blipFill>
        <p:spPr>
          <a:xfrm>
            <a:off x="6446520" y="1518546"/>
            <a:ext cx="5013655" cy="3592308"/>
          </a:xfrm>
          <a:prstGeom prst="rect">
            <a:avLst/>
          </a:prstGeom>
        </p:spPr>
      </p:pic>
      <p:pic>
        <p:nvPicPr>
          <p:cNvPr id="21" name="Image 4" descr="C:\Users\stella\AppData\Local\Temp\claude\C--Users-stella-Desktop-erledigt\43329c91-2f5f-4919-bcab-c0957ad438dc\scratchpad\decks\brand\butler-96.png">    </p:cNvPr>
          <p:cNvPicPr>
            <a:picLocks noChangeAspect="1"/>
          </p:cNvPicPr>
          <p:nvPr/>
        </p:nvPicPr>
        <p:blipFill>
          <a:blip r:embed="rId5"/>
          <a:stretch>
            <a:fillRect/>
          </a:stretch>
        </p:blipFill>
        <p:spPr>
          <a:xfrm>
            <a:off x="640080" y="6358573"/>
            <a:ext cx="174625" cy="174625"/>
          </a:xfrm>
          <a:prstGeom prst="rect">
            <a:avLst/>
          </a:prstGeom>
        </p:spPr>
      </p:pic>
      <p:sp>
        <p:nvSpPr>
          <p:cNvPr id="22" name="Text 15"/>
          <p:cNvSpPr txBox="1"/>
          <p:nvPr/>
        </p:nvSpPr>
        <p:spPr>
          <a:xfrm>
            <a:off x="887857" y="6355080"/>
            <a:ext cx="3657600" cy="181610"/>
          </a:xfrm>
          <a:prstGeom prst="rect">
            <a:avLst/>
          </a:prstGeom>
          <a:noFill/>
          <a:ln/>
        </p:spPr>
        <p:txBody>
          <a:bodyPr wrap="square" lIns="0" tIns="0" rIns="0" bIns="0" rtlCol="0" anchor="ctr"/>
          <a:lstStyle/>
          <a:p>
            <a:pPr indent="0" marL="0">
              <a:lnSpc>
                <a:spcPct val="100000"/>
              </a:lnSpc>
              <a:buNone/>
            </a:pPr>
            <a:r>
              <a:rPr lang="en-US" sz="1100" dirty="0">
                <a:solidFill>
                  <a:schemeClr val="tx1"/>
                </a:solidFill>
              </a:rPr>
              <a:t>Hey</a:t>
            </a:r>
            <a:pPr indent="0" marL="0">
              <a:lnSpc>
                <a:spcPct val="100000"/>
              </a:lnSpc>
              <a:buNone/>
            </a:pPr>
            <a:r>
              <a:rPr lang="en-US" sz="1100" b="1" dirty="0">
                <a:solidFill>
                  <a:schemeClr val="tx1"/>
                </a:solidFill>
              </a:rPr>
              <a:t>Butler</a:t>
            </a:r>
            <a:endParaRPr lang="en-US" sz="1100" dirty="0"/>
          </a:p>
        </p:txBody>
      </p:sp>
      <p:sp>
        <p:nvSpPr>
          <p:cNvPr id="23" name="Text 16"/>
          <p:cNvSpPr txBox="1"/>
          <p:nvPr/>
        </p:nvSpPr>
        <p:spPr>
          <a:xfrm>
            <a:off x="1874520" y="6355080"/>
            <a:ext cx="6400800" cy="182880"/>
          </a:xfrm>
          <a:prstGeom prst="rect">
            <a:avLst/>
          </a:prstGeom>
          <a:noFill/>
          <a:ln/>
        </p:spPr>
        <p:txBody>
          <a:bodyPr wrap="square" lIns="0" tIns="0" rIns="0" bIns="0" rtlCol="0" anchor="ctr"/>
          <a:lstStyle/>
          <a:p>
            <a:pPr indent="0" marL="0">
              <a:lnSpc>
                <a:spcPct val="100000"/>
              </a:lnSpc>
              <a:buNone/>
            </a:pPr>
            <a:r>
              <a:rPr lang="en-US" sz="1000" dirty="0">
                <a:solidFill>
                  <a:schemeClr val="accent5"/>
                </a:solidFill>
              </a:rPr>
              <a:t>HeyButler im Alltag</a:t>
            </a:r>
            <a:endParaRPr lang="en-US" sz="1000" dirty="0"/>
          </a:p>
        </p:txBody>
      </p:sp>
      <p:sp>
        <p:nvSpPr>
          <p:cNvPr id="24" name="Text 17"/>
          <p:cNvSpPr txBox="1"/>
          <p:nvPr/>
        </p:nvSpPr>
        <p:spPr>
          <a:xfrm>
            <a:off x="10637215" y="6355080"/>
            <a:ext cx="914400" cy="182880"/>
          </a:xfrm>
          <a:prstGeom prst="rect">
            <a:avLst/>
          </a:prstGeom>
          <a:noFill/>
          <a:ln/>
        </p:spPr>
        <p:txBody>
          <a:bodyPr wrap="square" lIns="0" tIns="0" rIns="0" bIns="0" rtlCol="0" anchor="ctr"/>
          <a:lstStyle/>
          <a:p>
            <a:pPr algn="r" indent="0" marL="0">
              <a:lnSpc>
                <a:spcPct val="100000"/>
              </a:lnSpc>
              <a:buNone/>
            </a:pPr>
            <a:r>
              <a:rPr lang="en-US" sz="1000" dirty="0">
                <a:solidFill>
                  <a:schemeClr val="accent5"/>
                </a:solidFill>
              </a:rPr>
              <a:t>42</a:t>
            </a:r>
            <a:endParaRPr lang="en-US" sz="1000" dirty="0"/>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name="Slide 43">
    <p:spTree>
      <p:nvGrpSpPr>
        <p:cNvPr id="1" name=""/>
        <p:cNvGrpSpPr/>
        <p:nvPr/>
      </p:nvGrpSpPr>
      <p:grpSpPr>
        <a:xfrm>
          <a:off x="0" y="0"/>
          <a:ext cx="0" cy="0"/>
          <a:chOff x="0" y="0"/>
          <a:chExt cx="0" cy="0"/>
        </a:xfrm>
      </p:grpSpPr>
      <p:sp>
        <p:nvSpPr>
          <p:cNvPr id="2" name="Shape 0"/>
          <p:cNvSpPr/>
          <p:nvPr/>
        </p:nvSpPr>
        <p:spPr>
          <a:xfrm>
            <a:off x="640080" y="548640"/>
            <a:ext cx="1600200" cy="292608"/>
          </a:xfrm>
          <a:prstGeom prst="roundRect">
            <a:avLst>
              <a:gd name="adj" fmla="val 50000"/>
            </a:avLst>
          </a:prstGeom>
          <a:solidFill>
            <a:schemeClr val="accent1"/>
          </a:solidFill>
          <a:ln/>
        </p:spPr>
      </p:sp>
      <p:sp>
        <p:nvSpPr>
          <p:cNvPr id="3" name="Text 1"/>
          <p:cNvSpPr txBox="1"/>
          <p:nvPr/>
        </p:nvSpPr>
        <p:spPr>
          <a:xfrm>
            <a:off x="640080" y="548640"/>
            <a:ext cx="1600200" cy="292608"/>
          </a:xfrm>
          <a:prstGeom prst="rect">
            <a:avLst/>
          </a:prstGeom>
          <a:noFill/>
          <a:ln/>
        </p:spPr>
        <p:txBody>
          <a:bodyPr wrap="square" lIns="0" tIns="0" rIns="0" bIns="0" rtlCol="0" anchor="ctr"/>
          <a:lstStyle/>
          <a:p>
            <a:pPr algn="ctr" indent="0" marL="0">
              <a:lnSpc>
                <a:spcPct val="100000"/>
              </a:lnSpc>
              <a:buNone/>
            </a:pPr>
            <a:r>
              <a:rPr lang="en-US" sz="1100" b="1" spc="100" kern="0" dirty="0">
                <a:solidFill>
                  <a:schemeClr val="tx1"/>
                </a:solidFill>
              </a:rPr>
              <a:t>ANWALTSKANZLEI</a:t>
            </a:r>
            <a:endParaRPr lang="en-US" sz="1100" dirty="0"/>
          </a:p>
        </p:txBody>
      </p:sp>
      <p:sp>
        <p:nvSpPr>
          <p:cNvPr id="4" name="Text 2"/>
          <p:cNvSpPr txBox="1"/>
          <p:nvPr/>
        </p:nvSpPr>
        <p:spPr>
          <a:xfrm>
            <a:off x="640080" y="1097280"/>
            <a:ext cx="5257800" cy="1051560"/>
          </a:xfrm>
          <a:prstGeom prst="rect">
            <a:avLst/>
          </a:prstGeom>
          <a:noFill/>
          <a:ln/>
        </p:spPr>
        <p:txBody>
          <a:bodyPr wrap="square" lIns="0" tIns="0" rIns="0" bIns="0" rtlCol="0" anchor="t"/>
          <a:lstStyle/>
          <a:p>
            <a:pPr indent="0" marL="0">
              <a:lnSpc>
                <a:spcPct val="95000"/>
              </a:lnSpc>
              <a:buNone/>
            </a:pPr>
            <a:r>
              <a:rPr lang="en-US" sz="3800" b="1" dirty="0">
                <a:solidFill>
                  <a:schemeClr val="tx1"/>
                </a:solidFill>
              </a:rPr>
              <a:t>Kollisionsprüfung</a:t>
            </a:r>
            <a:endParaRPr lang="en-US" sz="3800" dirty="0"/>
          </a:p>
        </p:txBody>
      </p:sp>
      <p:sp>
        <p:nvSpPr>
          <p:cNvPr id="5" name="Text 3"/>
          <p:cNvSpPr txBox="1"/>
          <p:nvPr/>
        </p:nvSpPr>
        <p:spPr>
          <a:xfrm>
            <a:off x="640080" y="2068093"/>
            <a:ext cx="5257800" cy="256032"/>
          </a:xfrm>
          <a:prstGeom prst="rect">
            <a:avLst/>
          </a:prstGeom>
          <a:noFill/>
          <a:ln/>
        </p:spPr>
        <p:txBody>
          <a:bodyPr wrap="square" lIns="0" tIns="0" rIns="0" bIns="0" rtlCol="0" anchor="t"/>
          <a:lstStyle/>
          <a:p>
            <a:pPr indent="0" marL="0">
              <a:lnSpc>
                <a:spcPct val="100000"/>
              </a:lnSpc>
              <a:buNone/>
            </a:pPr>
            <a:r>
              <a:rPr lang="en-US" sz="1100" b="1" spc="100" kern="0" dirty="0">
                <a:solidFill>
                  <a:schemeClr val="accent5"/>
                </a:solidFill>
              </a:rPr>
              <a:t>DU SAGST</a:t>
            </a:r>
            <a:endParaRPr lang="en-US" sz="1100" dirty="0"/>
          </a:p>
        </p:txBody>
      </p:sp>
      <p:sp>
        <p:nvSpPr>
          <p:cNvPr id="6" name="Shape 4"/>
          <p:cNvSpPr/>
          <p:nvPr/>
        </p:nvSpPr>
        <p:spPr>
          <a:xfrm>
            <a:off x="640080" y="2397277"/>
            <a:ext cx="5257800" cy="1140460"/>
          </a:xfrm>
          <a:prstGeom prst="roundRect">
            <a:avLst>
              <a:gd name="adj" fmla="val 19243"/>
            </a:avLst>
          </a:prstGeom>
          <a:solidFill>
            <a:schemeClr val="tx1"/>
          </a:solidFill>
          <a:ln/>
        </p:spPr>
      </p:sp>
      <p:sp>
        <p:nvSpPr>
          <p:cNvPr id="7" name="Shape 5"/>
          <p:cNvSpPr/>
          <p:nvPr/>
        </p:nvSpPr>
        <p:spPr>
          <a:xfrm flipV="1">
            <a:off x="960120" y="3528593"/>
            <a:ext cx="292608" cy="237744"/>
          </a:xfrm>
          <a:prstGeom prst="rtTriangle">
            <a:avLst/>
          </a:prstGeom>
          <a:solidFill>
            <a:srgbClr val="16181D"/>
          </a:solidFill>
          <a:ln/>
        </p:spPr>
      </p:sp>
      <p:sp>
        <p:nvSpPr>
          <p:cNvPr id="8" name="Text 6"/>
          <p:cNvSpPr txBox="1"/>
          <p:nvPr/>
        </p:nvSpPr>
        <p:spPr>
          <a:xfrm>
            <a:off x="896112" y="2397277"/>
            <a:ext cx="4745736" cy="1140460"/>
          </a:xfrm>
          <a:prstGeom prst="rect">
            <a:avLst/>
          </a:prstGeom>
          <a:noFill/>
          <a:ln/>
        </p:spPr>
        <p:txBody>
          <a:bodyPr wrap="square" lIns="0" tIns="0" rIns="0" bIns="0" rtlCol="0" anchor="ctr"/>
          <a:lstStyle/>
          <a:p>
            <a:pPr indent="0" marL="0">
              <a:lnSpc>
                <a:spcPct val="100000"/>
              </a:lnSpc>
              <a:buNone/>
            </a:pPr>
            <a:r>
              <a:rPr lang="en-US" sz="2500" b="1" dirty="0">
                <a:solidFill>
                  <a:schemeClr val="bg1"/>
                </a:solidFill>
              </a:rPr>
              <a:t>„Kollisions­prüfung für Müller gegen Schneider GmbH.“</a:t>
            </a:r>
            <a:endParaRPr lang="en-US" sz="2500" dirty="0"/>
          </a:p>
        </p:txBody>
      </p:sp>
      <p:sp>
        <p:nvSpPr>
          <p:cNvPr id="9" name="Text 7"/>
          <p:cNvSpPr txBox="1"/>
          <p:nvPr/>
        </p:nvSpPr>
        <p:spPr>
          <a:xfrm>
            <a:off x="640080" y="3912641"/>
            <a:ext cx="5257800" cy="256032"/>
          </a:xfrm>
          <a:prstGeom prst="rect">
            <a:avLst/>
          </a:prstGeom>
          <a:noFill/>
          <a:ln/>
        </p:spPr>
        <p:txBody>
          <a:bodyPr wrap="square" lIns="0" tIns="0" rIns="0" bIns="0" rtlCol="0" anchor="t"/>
          <a:lstStyle/>
          <a:p>
            <a:pPr indent="0" marL="0">
              <a:lnSpc>
                <a:spcPct val="100000"/>
              </a:lnSpc>
              <a:buNone/>
            </a:pPr>
            <a:r>
              <a:rPr lang="en-US" sz="1100" b="1" spc="100" kern="0" dirty="0">
                <a:solidFill>
                  <a:schemeClr val="accent5"/>
                </a:solidFill>
              </a:rPr>
              <a:t>DER BUTLER</a:t>
            </a:r>
            <a:endParaRPr lang="en-US" sz="1100" dirty="0"/>
          </a:p>
        </p:txBody>
      </p:sp>
      <p:sp>
        <p:nvSpPr>
          <p:cNvPr id="10" name="Shape 8"/>
          <p:cNvSpPr/>
          <p:nvPr/>
        </p:nvSpPr>
        <p:spPr>
          <a:xfrm>
            <a:off x="640080" y="4311675"/>
            <a:ext cx="274320" cy="274320"/>
          </a:xfrm>
          <a:prstGeom prst="ellipse">
            <a:avLst/>
          </a:prstGeom>
          <a:solidFill>
            <a:schemeClr val="accent1"/>
          </a:solidFill>
          <a:ln/>
        </p:spPr>
      </p:sp>
      <p:pic>
        <p:nvPicPr>
          <p:cNvPr id="11" name="Image 0" descr="C:\Users\stella\AppData\Local\Temp\claude\C--Users-stella-Desktop-erledigt\43329c91-2f5f-4919-bcab-c0957ad438dc\scratchpad\decks\icons\check-ink.png">    </p:cNvPr>
          <p:cNvPicPr>
            <a:picLocks noChangeAspect="1"/>
          </p:cNvPicPr>
          <p:nvPr/>
        </p:nvPicPr>
        <p:blipFill>
          <a:blip r:embed="rId1"/>
          <a:stretch>
            <a:fillRect/>
          </a:stretch>
        </p:blipFill>
        <p:spPr>
          <a:xfrm>
            <a:off x="708660" y="4380255"/>
            <a:ext cx="137160" cy="137160"/>
          </a:xfrm>
          <a:prstGeom prst="rect">
            <a:avLst/>
          </a:prstGeom>
        </p:spPr>
      </p:pic>
      <p:sp>
        <p:nvSpPr>
          <p:cNvPr id="12" name="Text 9"/>
          <p:cNvSpPr txBox="1"/>
          <p:nvPr/>
        </p:nvSpPr>
        <p:spPr>
          <a:xfrm>
            <a:off x="1097280" y="4278401"/>
            <a:ext cx="4800600" cy="386588"/>
          </a:xfrm>
          <a:prstGeom prst="rect">
            <a:avLst/>
          </a:prstGeom>
          <a:noFill/>
          <a:ln/>
        </p:spPr>
        <p:txBody>
          <a:bodyPr wrap="square" lIns="0" tIns="0" rIns="0" bIns="0" rtlCol="0" anchor="t"/>
          <a:lstStyle/>
          <a:p>
            <a:pPr indent="0" marL="0">
              <a:lnSpc>
                <a:spcPct val="100000"/>
              </a:lnSpc>
              <a:buNone/>
            </a:pPr>
            <a:r>
              <a:rPr lang="en-US" sz="2200" dirty="0">
                <a:solidFill>
                  <a:schemeClr val="tx1"/>
                </a:solidFill>
              </a:rPr>
              <a:t>Sucht Namen in allen Akten</a:t>
            </a:r>
            <a:endParaRPr lang="en-US" sz="2200" dirty="0"/>
          </a:p>
        </p:txBody>
      </p:sp>
      <p:sp>
        <p:nvSpPr>
          <p:cNvPr id="13" name="Shape 10"/>
          <p:cNvSpPr/>
          <p:nvPr/>
        </p:nvSpPr>
        <p:spPr>
          <a:xfrm>
            <a:off x="640080" y="4853711"/>
            <a:ext cx="274320" cy="274320"/>
          </a:xfrm>
          <a:prstGeom prst="ellipse">
            <a:avLst/>
          </a:prstGeom>
          <a:solidFill>
            <a:schemeClr val="accent1"/>
          </a:solidFill>
          <a:ln/>
        </p:spPr>
      </p:sp>
      <p:pic>
        <p:nvPicPr>
          <p:cNvPr id="14" name="Image 1" descr="C:\Users\stella\AppData\Local\Temp\claude\C--Users-stella-Desktop-erledigt\43329c91-2f5f-4919-bcab-c0957ad438dc\scratchpad\decks\icons\check-ink.png">    </p:cNvPr>
          <p:cNvPicPr>
            <a:picLocks noChangeAspect="1"/>
          </p:cNvPicPr>
          <p:nvPr/>
        </p:nvPicPr>
        <p:blipFill>
          <a:blip r:embed="rId2"/>
          <a:stretch>
            <a:fillRect/>
          </a:stretch>
        </p:blipFill>
        <p:spPr>
          <a:xfrm>
            <a:off x="708660" y="4922291"/>
            <a:ext cx="137160" cy="137160"/>
          </a:xfrm>
          <a:prstGeom prst="rect">
            <a:avLst/>
          </a:prstGeom>
        </p:spPr>
      </p:pic>
      <p:sp>
        <p:nvSpPr>
          <p:cNvPr id="15" name="Text 11"/>
          <p:cNvSpPr txBox="1"/>
          <p:nvPr/>
        </p:nvSpPr>
        <p:spPr>
          <a:xfrm>
            <a:off x="1097280" y="4820437"/>
            <a:ext cx="4800600" cy="386588"/>
          </a:xfrm>
          <a:prstGeom prst="rect">
            <a:avLst/>
          </a:prstGeom>
          <a:noFill/>
          <a:ln/>
        </p:spPr>
        <p:txBody>
          <a:bodyPr wrap="square" lIns="0" tIns="0" rIns="0" bIns="0" rtlCol="0" anchor="t"/>
          <a:lstStyle/>
          <a:p>
            <a:pPr indent="0" marL="0">
              <a:lnSpc>
                <a:spcPct val="100000"/>
              </a:lnSpc>
              <a:buNone/>
            </a:pPr>
            <a:r>
              <a:rPr lang="en-US" sz="2200" dirty="0">
                <a:solidFill>
                  <a:schemeClr val="tx1"/>
                </a:solidFill>
              </a:rPr>
              <a:t>Zeigt mögliche Konflikte mit Quelle</a:t>
            </a:r>
            <a:endParaRPr lang="en-US" sz="2200" dirty="0"/>
          </a:p>
        </p:txBody>
      </p:sp>
      <p:sp>
        <p:nvSpPr>
          <p:cNvPr id="16" name="Shape 12"/>
          <p:cNvSpPr/>
          <p:nvPr/>
        </p:nvSpPr>
        <p:spPr>
          <a:xfrm>
            <a:off x="640080" y="5395747"/>
            <a:ext cx="274320" cy="274320"/>
          </a:xfrm>
          <a:prstGeom prst="ellipse">
            <a:avLst/>
          </a:prstGeom>
          <a:solidFill>
            <a:schemeClr val="accent1"/>
          </a:solidFill>
          <a:ln/>
        </p:spPr>
      </p:sp>
      <p:pic>
        <p:nvPicPr>
          <p:cNvPr id="17" name="Image 2" descr="C:\Users\stella\AppData\Local\Temp\claude\C--Users-stella-Desktop-erledigt\43329c91-2f5f-4919-bcab-c0957ad438dc\scratchpad\decks\icons\check-ink.png">    </p:cNvPr>
          <p:cNvPicPr>
            <a:picLocks noChangeAspect="1"/>
          </p:cNvPicPr>
          <p:nvPr/>
        </p:nvPicPr>
        <p:blipFill>
          <a:blip r:embed="rId3"/>
          <a:stretch>
            <a:fillRect/>
          </a:stretch>
        </p:blipFill>
        <p:spPr>
          <a:xfrm>
            <a:off x="708660" y="5464327"/>
            <a:ext cx="137160" cy="137160"/>
          </a:xfrm>
          <a:prstGeom prst="rect">
            <a:avLst/>
          </a:prstGeom>
        </p:spPr>
      </p:pic>
      <p:sp>
        <p:nvSpPr>
          <p:cNvPr id="18" name="Text 13"/>
          <p:cNvSpPr txBox="1"/>
          <p:nvPr/>
        </p:nvSpPr>
        <p:spPr>
          <a:xfrm>
            <a:off x="1097280" y="5362473"/>
            <a:ext cx="4800600" cy="386588"/>
          </a:xfrm>
          <a:prstGeom prst="rect">
            <a:avLst/>
          </a:prstGeom>
          <a:noFill/>
          <a:ln/>
        </p:spPr>
        <p:txBody>
          <a:bodyPr wrap="square" lIns="0" tIns="0" rIns="0" bIns="0" rtlCol="0" anchor="t"/>
          <a:lstStyle/>
          <a:p>
            <a:pPr indent="0" marL="0">
              <a:lnSpc>
                <a:spcPct val="100000"/>
              </a:lnSpc>
              <a:buNone/>
            </a:pPr>
            <a:r>
              <a:rPr lang="en-US" sz="2200" dirty="0">
                <a:solidFill>
                  <a:schemeClr val="tx1"/>
                </a:solidFill>
              </a:rPr>
              <a:t>Entscheidung wird dokumentiert</a:t>
            </a:r>
            <a:endParaRPr lang="en-US" sz="2200" dirty="0"/>
          </a:p>
        </p:txBody>
      </p:sp>
      <p:sp>
        <p:nvSpPr>
          <p:cNvPr id="19" name="Bildschirmfoto Rahmen"/>
          <p:cNvSpPr/>
          <p:nvPr/>
        </p:nvSpPr>
        <p:spPr>
          <a:xfrm>
            <a:off x="6355080" y="881439"/>
            <a:ext cx="5196535" cy="4866522"/>
          </a:xfrm>
          <a:prstGeom prst="roundRect">
            <a:avLst>
              <a:gd name="adj" fmla="val 3382"/>
            </a:avLst>
          </a:prstGeom>
          <a:solidFill>
            <a:schemeClr val="bg2"/>
          </a:solidFill>
          <a:ln w="9525">
            <a:solidFill>
              <a:schemeClr val="accent2"/>
            </a:solidFill>
            <a:prstDash val="solid"/>
          </a:ln>
          <a:effectLst>
            <a:outerShdw sx="100000" sy="100000" kx="0" ky="0" algn="bl" rotWithShape="0" blurRad="127000" dist="38100" dir="5400000">
              <a:srgbClr val="000000">
                <a:alpha val="14000"/>
              </a:srgbClr>
            </a:outerShdw>
          </a:effectLst>
        </p:spPr>
      </p:sp>
      <p:pic>
        <p:nvPicPr>
          <p:cNvPr id="20" name="Bildschirmfoto" descr="Bildschirmfoto aus HeyButler: kanzlei-mahnbescheid">    </p:cNvPr>
          <p:cNvPicPr>
            <a:picLocks noChangeAspect="1"/>
          </p:cNvPicPr>
          <p:nvPr/>
        </p:nvPicPr>
        <p:blipFill>
          <a:blip r:embed="rId4"/>
          <a:stretch>
            <a:fillRect/>
          </a:stretch>
        </p:blipFill>
        <p:spPr>
          <a:xfrm>
            <a:off x="6446520" y="972879"/>
            <a:ext cx="5013655" cy="4683642"/>
          </a:xfrm>
          <a:prstGeom prst="rect">
            <a:avLst/>
          </a:prstGeom>
        </p:spPr>
      </p:pic>
      <p:pic>
        <p:nvPicPr>
          <p:cNvPr id="21" name="Image 4" descr="C:\Users\stella\AppData\Local\Temp\claude\C--Users-stella-Desktop-erledigt\43329c91-2f5f-4919-bcab-c0957ad438dc\scratchpad\decks\brand\butler-96.png">    </p:cNvPr>
          <p:cNvPicPr>
            <a:picLocks noChangeAspect="1"/>
          </p:cNvPicPr>
          <p:nvPr/>
        </p:nvPicPr>
        <p:blipFill>
          <a:blip r:embed="rId5"/>
          <a:stretch>
            <a:fillRect/>
          </a:stretch>
        </p:blipFill>
        <p:spPr>
          <a:xfrm>
            <a:off x="640080" y="6358573"/>
            <a:ext cx="174625" cy="174625"/>
          </a:xfrm>
          <a:prstGeom prst="rect">
            <a:avLst/>
          </a:prstGeom>
        </p:spPr>
      </p:pic>
      <p:sp>
        <p:nvSpPr>
          <p:cNvPr id="22" name="Text 15"/>
          <p:cNvSpPr txBox="1"/>
          <p:nvPr/>
        </p:nvSpPr>
        <p:spPr>
          <a:xfrm>
            <a:off x="887857" y="6355080"/>
            <a:ext cx="3657600" cy="181610"/>
          </a:xfrm>
          <a:prstGeom prst="rect">
            <a:avLst/>
          </a:prstGeom>
          <a:noFill/>
          <a:ln/>
        </p:spPr>
        <p:txBody>
          <a:bodyPr wrap="square" lIns="0" tIns="0" rIns="0" bIns="0" rtlCol="0" anchor="ctr"/>
          <a:lstStyle/>
          <a:p>
            <a:pPr indent="0" marL="0">
              <a:lnSpc>
                <a:spcPct val="100000"/>
              </a:lnSpc>
              <a:buNone/>
            </a:pPr>
            <a:r>
              <a:rPr lang="en-US" sz="1100" dirty="0">
                <a:solidFill>
                  <a:schemeClr val="tx1"/>
                </a:solidFill>
              </a:rPr>
              <a:t>Hey</a:t>
            </a:r>
            <a:pPr indent="0" marL="0">
              <a:lnSpc>
                <a:spcPct val="100000"/>
              </a:lnSpc>
              <a:buNone/>
            </a:pPr>
            <a:r>
              <a:rPr lang="en-US" sz="1100" b="1" dirty="0">
                <a:solidFill>
                  <a:schemeClr val="tx1"/>
                </a:solidFill>
              </a:rPr>
              <a:t>Butler</a:t>
            </a:r>
            <a:endParaRPr lang="en-US" sz="1100" dirty="0"/>
          </a:p>
        </p:txBody>
      </p:sp>
      <p:sp>
        <p:nvSpPr>
          <p:cNvPr id="23" name="Text 16"/>
          <p:cNvSpPr txBox="1"/>
          <p:nvPr/>
        </p:nvSpPr>
        <p:spPr>
          <a:xfrm>
            <a:off x="1874520" y="6355080"/>
            <a:ext cx="6400800" cy="182880"/>
          </a:xfrm>
          <a:prstGeom prst="rect">
            <a:avLst/>
          </a:prstGeom>
          <a:noFill/>
          <a:ln/>
        </p:spPr>
        <p:txBody>
          <a:bodyPr wrap="square" lIns="0" tIns="0" rIns="0" bIns="0" rtlCol="0" anchor="ctr"/>
          <a:lstStyle/>
          <a:p>
            <a:pPr indent="0" marL="0">
              <a:lnSpc>
                <a:spcPct val="100000"/>
              </a:lnSpc>
              <a:buNone/>
            </a:pPr>
            <a:r>
              <a:rPr lang="en-US" sz="1000" dirty="0">
                <a:solidFill>
                  <a:schemeClr val="accent5"/>
                </a:solidFill>
              </a:rPr>
              <a:t>HeyButler im Alltag</a:t>
            </a:r>
            <a:endParaRPr lang="en-US" sz="1000" dirty="0"/>
          </a:p>
        </p:txBody>
      </p:sp>
      <p:sp>
        <p:nvSpPr>
          <p:cNvPr id="24" name="Text 17"/>
          <p:cNvSpPr txBox="1"/>
          <p:nvPr/>
        </p:nvSpPr>
        <p:spPr>
          <a:xfrm>
            <a:off x="10637215" y="6355080"/>
            <a:ext cx="914400" cy="182880"/>
          </a:xfrm>
          <a:prstGeom prst="rect">
            <a:avLst/>
          </a:prstGeom>
          <a:noFill/>
          <a:ln/>
        </p:spPr>
        <p:txBody>
          <a:bodyPr wrap="square" lIns="0" tIns="0" rIns="0" bIns="0" rtlCol="0" anchor="ctr"/>
          <a:lstStyle/>
          <a:p>
            <a:pPr algn="r" indent="0" marL="0">
              <a:lnSpc>
                <a:spcPct val="100000"/>
              </a:lnSpc>
              <a:buNone/>
            </a:pPr>
            <a:r>
              <a:rPr lang="en-US" sz="1000" dirty="0">
                <a:solidFill>
                  <a:schemeClr val="accent5"/>
                </a:solidFill>
              </a:rPr>
              <a:t>43</a:t>
            </a:r>
            <a:endParaRPr lang="en-US" sz="1000" dirty="0"/>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name="Slide 44">
    <p:spTree>
      <p:nvGrpSpPr>
        <p:cNvPr id="1" name=""/>
        <p:cNvGrpSpPr/>
        <p:nvPr/>
      </p:nvGrpSpPr>
      <p:grpSpPr>
        <a:xfrm>
          <a:off x="0" y="0"/>
          <a:ext cx="0" cy="0"/>
          <a:chOff x="0" y="0"/>
          <a:chExt cx="0" cy="0"/>
        </a:xfrm>
      </p:grpSpPr>
      <p:sp>
        <p:nvSpPr>
          <p:cNvPr id="2" name="Shape 0"/>
          <p:cNvSpPr/>
          <p:nvPr/>
        </p:nvSpPr>
        <p:spPr>
          <a:xfrm>
            <a:off x="640080" y="548640"/>
            <a:ext cx="1600200" cy="292608"/>
          </a:xfrm>
          <a:prstGeom prst="roundRect">
            <a:avLst>
              <a:gd name="adj" fmla="val 50000"/>
            </a:avLst>
          </a:prstGeom>
          <a:solidFill>
            <a:schemeClr val="accent1"/>
          </a:solidFill>
          <a:ln/>
        </p:spPr>
      </p:sp>
      <p:sp>
        <p:nvSpPr>
          <p:cNvPr id="3" name="Text 1"/>
          <p:cNvSpPr txBox="1"/>
          <p:nvPr/>
        </p:nvSpPr>
        <p:spPr>
          <a:xfrm>
            <a:off x="640080" y="548640"/>
            <a:ext cx="1600200" cy="292608"/>
          </a:xfrm>
          <a:prstGeom prst="rect">
            <a:avLst/>
          </a:prstGeom>
          <a:noFill/>
          <a:ln/>
        </p:spPr>
        <p:txBody>
          <a:bodyPr wrap="square" lIns="0" tIns="0" rIns="0" bIns="0" rtlCol="0" anchor="ctr"/>
          <a:lstStyle/>
          <a:p>
            <a:pPr algn="ctr" indent="0" marL="0">
              <a:lnSpc>
                <a:spcPct val="100000"/>
              </a:lnSpc>
              <a:buNone/>
            </a:pPr>
            <a:r>
              <a:rPr lang="en-US" sz="1100" b="1" spc="100" kern="0" dirty="0">
                <a:solidFill>
                  <a:schemeClr val="tx1"/>
                </a:solidFill>
              </a:rPr>
              <a:t>ANWALTSKANZLEI</a:t>
            </a:r>
            <a:endParaRPr lang="en-US" sz="1100" dirty="0"/>
          </a:p>
        </p:txBody>
      </p:sp>
      <p:sp>
        <p:nvSpPr>
          <p:cNvPr id="4" name="Text 2"/>
          <p:cNvSpPr txBox="1"/>
          <p:nvPr/>
        </p:nvSpPr>
        <p:spPr>
          <a:xfrm>
            <a:off x="640080" y="1097280"/>
            <a:ext cx="5257800" cy="1051560"/>
          </a:xfrm>
          <a:prstGeom prst="rect">
            <a:avLst/>
          </a:prstGeom>
          <a:noFill/>
          <a:ln/>
        </p:spPr>
        <p:txBody>
          <a:bodyPr wrap="square" lIns="0" tIns="0" rIns="0" bIns="0" rtlCol="0" anchor="t"/>
          <a:lstStyle/>
          <a:p>
            <a:pPr indent="0" marL="0">
              <a:lnSpc>
                <a:spcPct val="95000"/>
              </a:lnSpc>
              <a:buNone/>
            </a:pPr>
            <a:r>
              <a:rPr lang="en-US" sz="3800" b="1" dirty="0">
                <a:solidFill>
                  <a:schemeClr val="tx1"/>
                </a:solidFill>
              </a:rPr>
              <a:t>Berufungsfrist berechnen</a:t>
            </a:r>
            <a:endParaRPr lang="en-US" sz="3800" dirty="0"/>
          </a:p>
        </p:txBody>
      </p:sp>
      <p:sp>
        <p:nvSpPr>
          <p:cNvPr id="5" name="Text 3"/>
          <p:cNvSpPr txBox="1"/>
          <p:nvPr/>
        </p:nvSpPr>
        <p:spPr>
          <a:xfrm>
            <a:off x="640080" y="2068093"/>
            <a:ext cx="5257800" cy="256032"/>
          </a:xfrm>
          <a:prstGeom prst="rect">
            <a:avLst/>
          </a:prstGeom>
          <a:noFill/>
          <a:ln/>
        </p:spPr>
        <p:txBody>
          <a:bodyPr wrap="square" lIns="0" tIns="0" rIns="0" bIns="0" rtlCol="0" anchor="t"/>
          <a:lstStyle/>
          <a:p>
            <a:pPr indent="0" marL="0">
              <a:lnSpc>
                <a:spcPct val="100000"/>
              </a:lnSpc>
              <a:buNone/>
            </a:pPr>
            <a:r>
              <a:rPr lang="en-US" sz="1100" b="1" spc="100" kern="0" dirty="0">
                <a:solidFill>
                  <a:schemeClr val="accent5"/>
                </a:solidFill>
              </a:rPr>
              <a:t>DU SAGST</a:t>
            </a:r>
            <a:endParaRPr lang="en-US" sz="1100" dirty="0"/>
          </a:p>
        </p:txBody>
      </p:sp>
      <p:sp>
        <p:nvSpPr>
          <p:cNvPr id="6" name="Shape 4"/>
          <p:cNvSpPr/>
          <p:nvPr/>
        </p:nvSpPr>
        <p:spPr>
          <a:xfrm>
            <a:off x="640080" y="2397277"/>
            <a:ext cx="5257800" cy="1140460"/>
          </a:xfrm>
          <a:prstGeom prst="roundRect">
            <a:avLst>
              <a:gd name="adj" fmla="val 19243"/>
            </a:avLst>
          </a:prstGeom>
          <a:solidFill>
            <a:schemeClr val="tx1"/>
          </a:solidFill>
          <a:ln/>
        </p:spPr>
      </p:sp>
      <p:sp>
        <p:nvSpPr>
          <p:cNvPr id="7" name="Shape 5"/>
          <p:cNvSpPr/>
          <p:nvPr/>
        </p:nvSpPr>
        <p:spPr>
          <a:xfrm flipV="1">
            <a:off x="960120" y="3528593"/>
            <a:ext cx="292608" cy="237744"/>
          </a:xfrm>
          <a:prstGeom prst="rtTriangle">
            <a:avLst/>
          </a:prstGeom>
          <a:solidFill>
            <a:srgbClr val="16181D"/>
          </a:solidFill>
          <a:ln/>
        </p:spPr>
      </p:sp>
      <p:sp>
        <p:nvSpPr>
          <p:cNvPr id="8" name="Text 6"/>
          <p:cNvSpPr txBox="1"/>
          <p:nvPr/>
        </p:nvSpPr>
        <p:spPr>
          <a:xfrm>
            <a:off x="896112" y="2397277"/>
            <a:ext cx="4745736" cy="1140460"/>
          </a:xfrm>
          <a:prstGeom prst="rect">
            <a:avLst/>
          </a:prstGeom>
          <a:noFill/>
          <a:ln/>
        </p:spPr>
        <p:txBody>
          <a:bodyPr wrap="square" lIns="0" tIns="0" rIns="0" bIns="0" rtlCol="0" anchor="ctr"/>
          <a:lstStyle/>
          <a:p>
            <a:pPr indent="0" marL="0">
              <a:lnSpc>
                <a:spcPct val="100000"/>
              </a:lnSpc>
              <a:buNone/>
            </a:pPr>
            <a:r>
              <a:rPr lang="en-US" sz="2500" b="1" dirty="0">
                <a:solidFill>
                  <a:schemeClr val="bg1"/>
                </a:solidFill>
              </a:rPr>
              <a:t>„Berufungsfrist berechnen – Urteil zugestellt am 14. Oktober.“</a:t>
            </a:r>
            <a:endParaRPr lang="en-US" sz="2500" dirty="0"/>
          </a:p>
        </p:txBody>
      </p:sp>
      <p:sp>
        <p:nvSpPr>
          <p:cNvPr id="9" name="Text 7"/>
          <p:cNvSpPr txBox="1"/>
          <p:nvPr/>
        </p:nvSpPr>
        <p:spPr>
          <a:xfrm>
            <a:off x="640080" y="3912641"/>
            <a:ext cx="5257800" cy="256032"/>
          </a:xfrm>
          <a:prstGeom prst="rect">
            <a:avLst/>
          </a:prstGeom>
          <a:noFill/>
          <a:ln/>
        </p:spPr>
        <p:txBody>
          <a:bodyPr wrap="square" lIns="0" tIns="0" rIns="0" bIns="0" rtlCol="0" anchor="t"/>
          <a:lstStyle/>
          <a:p>
            <a:pPr indent="0" marL="0">
              <a:lnSpc>
                <a:spcPct val="100000"/>
              </a:lnSpc>
              <a:buNone/>
            </a:pPr>
            <a:r>
              <a:rPr lang="en-US" sz="1100" b="1" spc="100" kern="0" dirty="0">
                <a:solidFill>
                  <a:schemeClr val="accent5"/>
                </a:solidFill>
              </a:rPr>
              <a:t>DER BUTLER</a:t>
            </a:r>
            <a:endParaRPr lang="en-US" sz="1100" dirty="0"/>
          </a:p>
        </p:txBody>
      </p:sp>
      <p:sp>
        <p:nvSpPr>
          <p:cNvPr id="10" name="Shape 8"/>
          <p:cNvSpPr/>
          <p:nvPr/>
        </p:nvSpPr>
        <p:spPr>
          <a:xfrm>
            <a:off x="640080" y="4303928"/>
            <a:ext cx="274320" cy="274320"/>
          </a:xfrm>
          <a:prstGeom prst="ellipse">
            <a:avLst/>
          </a:prstGeom>
          <a:solidFill>
            <a:schemeClr val="accent1"/>
          </a:solidFill>
          <a:ln/>
        </p:spPr>
      </p:sp>
      <p:pic>
        <p:nvPicPr>
          <p:cNvPr id="11" name="Image 0" descr="C:\Users\stella\AppData\Local\Temp\claude\C--Users-stella-Desktop-erledigt\43329c91-2f5f-4919-bcab-c0957ad438dc\scratchpad\decks\icons\check-ink.png">    </p:cNvPr>
          <p:cNvPicPr>
            <a:picLocks noChangeAspect="1"/>
          </p:cNvPicPr>
          <p:nvPr/>
        </p:nvPicPr>
        <p:blipFill>
          <a:blip r:embed="rId1"/>
          <a:stretch>
            <a:fillRect/>
          </a:stretch>
        </p:blipFill>
        <p:spPr>
          <a:xfrm>
            <a:off x="708660" y="4372508"/>
            <a:ext cx="137160" cy="137160"/>
          </a:xfrm>
          <a:prstGeom prst="rect">
            <a:avLst/>
          </a:prstGeom>
        </p:spPr>
      </p:pic>
      <p:sp>
        <p:nvSpPr>
          <p:cNvPr id="12" name="Text 9"/>
          <p:cNvSpPr txBox="1"/>
          <p:nvPr/>
        </p:nvSpPr>
        <p:spPr>
          <a:xfrm>
            <a:off x="1097280" y="4278401"/>
            <a:ext cx="4800600" cy="371094"/>
          </a:xfrm>
          <a:prstGeom prst="rect">
            <a:avLst/>
          </a:prstGeom>
          <a:noFill/>
          <a:ln/>
        </p:spPr>
        <p:txBody>
          <a:bodyPr wrap="square" lIns="0" tIns="0" rIns="0" bIns="0" rtlCol="0" anchor="t"/>
          <a:lstStyle/>
          <a:p>
            <a:pPr indent="0" marL="0">
              <a:lnSpc>
                <a:spcPct val="100000"/>
              </a:lnSpc>
              <a:buNone/>
            </a:pPr>
            <a:r>
              <a:rPr lang="en-US" sz="2100" dirty="0">
                <a:solidFill>
                  <a:schemeClr val="tx1"/>
                </a:solidFill>
              </a:rPr>
              <a:t>Frist und Vorfrist ins Fristen­buch</a:t>
            </a:r>
            <a:endParaRPr lang="en-US" sz="2100" dirty="0"/>
          </a:p>
        </p:txBody>
      </p:sp>
      <p:sp>
        <p:nvSpPr>
          <p:cNvPr id="13" name="Shape 10"/>
          <p:cNvSpPr/>
          <p:nvPr/>
        </p:nvSpPr>
        <p:spPr>
          <a:xfrm>
            <a:off x="640080" y="4830470"/>
            <a:ext cx="274320" cy="274320"/>
          </a:xfrm>
          <a:prstGeom prst="ellipse">
            <a:avLst/>
          </a:prstGeom>
          <a:solidFill>
            <a:schemeClr val="accent1"/>
          </a:solidFill>
          <a:ln/>
        </p:spPr>
      </p:sp>
      <p:pic>
        <p:nvPicPr>
          <p:cNvPr id="14" name="Image 1" descr="C:\Users\stella\AppData\Local\Temp\claude\C--Users-stella-Desktop-erledigt\43329c91-2f5f-4919-bcab-c0957ad438dc\scratchpad\decks\icons\check-ink.png">    </p:cNvPr>
          <p:cNvPicPr>
            <a:picLocks noChangeAspect="1"/>
          </p:cNvPicPr>
          <p:nvPr/>
        </p:nvPicPr>
        <p:blipFill>
          <a:blip r:embed="rId2"/>
          <a:stretch>
            <a:fillRect/>
          </a:stretch>
        </p:blipFill>
        <p:spPr>
          <a:xfrm>
            <a:off x="708660" y="4899050"/>
            <a:ext cx="137160" cy="137160"/>
          </a:xfrm>
          <a:prstGeom prst="rect">
            <a:avLst/>
          </a:prstGeom>
        </p:spPr>
      </p:pic>
      <p:sp>
        <p:nvSpPr>
          <p:cNvPr id="15" name="Text 11"/>
          <p:cNvSpPr txBox="1"/>
          <p:nvPr/>
        </p:nvSpPr>
        <p:spPr>
          <a:xfrm>
            <a:off x="1097280" y="4804943"/>
            <a:ext cx="4800600" cy="371094"/>
          </a:xfrm>
          <a:prstGeom prst="rect">
            <a:avLst/>
          </a:prstGeom>
          <a:noFill/>
          <a:ln/>
        </p:spPr>
        <p:txBody>
          <a:bodyPr wrap="square" lIns="0" tIns="0" rIns="0" bIns="0" rtlCol="0" anchor="t"/>
          <a:lstStyle/>
          <a:p>
            <a:pPr indent="0" marL="0">
              <a:lnSpc>
                <a:spcPct val="100000"/>
              </a:lnSpc>
              <a:buNone/>
            </a:pPr>
            <a:r>
              <a:rPr lang="en-US" sz="2100" dirty="0">
                <a:solidFill>
                  <a:schemeClr val="tx1"/>
                </a:solidFill>
              </a:rPr>
              <a:t>Feiertage und Wochenende berücksichtigt</a:t>
            </a:r>
            <a:endParaRPr lang="en-US" sz="2100" dirty="0"/>
          </a:p>
        </p:txBody>
      </p:sp>
      <p:sp>
        <p:nvSpPr>
          <p:cNvPr id="16" name="Shape 12"/>
          <p:cNvSpPr/>
          <p:nvPr/>
        </p:nvSpPr>
        <p:spPr>
          <a:xfrm>
            <a:off x="640080" y="5357012"/>
            <a:ext cx="274320" cy="274320"/>
          </a:xfrm>
          <a:prstGeom prst="ellipse">
            <a:avLst/>
          </a:prstGeom>
          <a:solidFill>
            <a:schemeClr val="accent1"/>
          </a:solidFill>
          <a:ln/>
        </p:spPr>
      </p:sp>
      <p:pic>
        <p:nvPicPr>
          <p:cNvPr id="17" name="Image 2" descr="C:\Users\stella\AppData\Local\Temp\claude\C--Users-stella-Desktop-erledigt\43329c91-2f5f-4919-bcab-c0957ad438dc\scratchpad\decks\icons\check-ink.png">    </p:cNvPr>
          <p:cNvPicPr>
            <a:picLocks noChangeAspect="1"/>
          </p:cNvPicPr>
          <p:nvPr/>
        </p:nvPicPr>
        <p:blipFill>
          <a:blip r:embed="rId3"/>
          <a:stretch>
            <a:fillRect/>
          </a:stretch>
        </p:blipFill>
        <p:spPr>
          <a:xfrm>
            <a:off x="708660" y="5425592"/>
            <a:ext cx="137160" cy="137160"/>
          </a:xfrm>
          <a:prstGeom prst="rect">
            <a:avLst/>
          </a:prstGeom>
        </p:spPr>
      </p:pic>
      <p:sp>
        <p:nvSpPr>
          <p:cNvPr id="18" name="Text 13"/>
          <p:cNvSpPr txBox="1"/>
          <p:nvPr/>
        </p:nvSpPr>
        <p:spPr>
          <a:xfrm>
            <a:off x="1097280" y="5331485"/>
            <a:ext cx="4800600" cy="696468"/>
          </a:xfrm>
          <a:prstGeom prst="rect">
            <a:avLst/>
          </a:prstGeom>
          <a:noFill/>
          <a:ln/>
        </p:spPr>
        <p:txBody>
          <a:bodyPr wrap="square" lIns="0" tIns="0" rIns="0" bIns="0" rtlCol="0" anchor="t"/>
          <a:lstStyle/>
          <a:p>
            <a:pPr indent="0" marL="0">
              <a:lnSpc>
                <a:spcPct val="100000"/>
              </a:lnSpc>
              <a:buNone/>
            </a:pPr>
            <a:r>
              <a:rPr lang="en-US" sz="2100" dirty="0">
                <a:solidFill>
                  <a:schemeClr val="tx1"/>
                </a:solidFill>
              </a:rPr>
              <a:t>Vier-Augen-Prüfung durch eine zweite Person</a:t>
            </a:r>
            <a:endParaRPr lang="en-US" sz="2100" dirty="0"/>
          </a:p>
        </p:txBody>
      </p:sp>
      <p:sp>
        <p:nvSpPr>
          <p:cNvPr id="19" name="Bildschirmfoto Rahmen"/>
          <p:cNvSpPr/>
          <p:nvPr/>
        </p:nvSpPr>
        <p:spPr>
          <a:xfrm>
            <a:off x="6355080" y="881439"/>
            <a:ext cx="5196535" cy="4866522"/>
          </a:xfrm>
          <a:prstGeom prst="roundRect">
            <a:avLst>
              <a:gd name="adj" fmla="val 3382"/>
            </a:avLst>
          </a:prstGeom>
          <a:solidFill>
            <a:schemeClr val="bg2"/>
          </a:solidFill>
          <a:ln w="9525">
            <a:solidFill>
              <a:schemeClr val="accent2"/>
            </a:solidFill>
            <a:prstDash val="solid"/>
          </a:ln>
          <a:effectLst>
            <a:outerShdw sx="100000" sy="100000" kx="0" ky="0" algn="bl" rotWithShape="0" blurRad="127000" dist="38100" dir="5400000">
              <a:srgbClr val="000000">
                <a:alpha val="14000"/>
              </a:srgbClr>
            </a:outerShdw>
          </a:effectLst>
        </p:spPr>
      </p:sp>
      <p:pic>
        <p:nvPicPr>
          <p:cNvPr id="20" name="Bildschirmfoto" descr="Bildschirmfoto aus HeyButler: kanzlei-frist-eingetragen">    </p:cNvPr>
          <p:cNvPicPr>
            <a:picLocks noChangeAspect="1"/>
          </p:cNvPicPr>
          <p:nvPr/>
        </p:nvPicPr>
        <p:blipFill>
          <a:blip r:embed="rId4"/>
          <a:stretch>
            <a:fillRect/>
          </a:stretch>
        </p:blipFill>
        <p:spPr>
          <a:xfrm>
            <a:off x="6446520" y="972879"/>
            <a:ext cx="5013655" cy="4683642"/>
          </a:xfrm>
          <a:prstGeom prst="rect">
            <a:avLst/>
          </a:prstGeom>
        </p:spPr>
      </p:pic>
      <p:pic>
        <p:nvPicPr>
          <p:cNvPr id="21" name="Image 4" descr="C:\Users\stella\AppData\Local\Temp\claude\C--Users-stella-Desktop-erledigt\43329c91-2f5f-4919-bcab-c0957ad438dc\scratchpad\decks\brand\butler-96.png">    </p:cNvPr>
          <p:cNvPicPr>
            <a:picLocks noChangeAspect="1"/>
          </p:cNvPicPr>
          <p:nvPr/>
        </p:nvPicPr>
        <p:blipFill>
          <a:blip r:embed="rId5"/>
          <a:stretch>
            <a:fillRect/>
          </a:stretch>
        </p:blipFill>
        <p:spPr>
          <a:xfrm>
            <a:off x="640080" y="6358573"/>
            <a:ext cx="174625" cy="174625"/>
          </a:xfrm>
          <a:prstGeom prst="rect">
            <a:avLst/>
          </a:prstGeom>
        </p:spPr>
      </p:pic>
      <p:sp>
        <p:nvSpPr>
          <p:cNvPr id="22" name="Text 15"/>
          <p:cNvSpPr txBox="1"/>
          <p:nvPr/>
        </p:nvSpPr>
        <p:spPr>
          <a:xfrm>
            <a:off x="887857" y="6355080"/>
            <a:ext cx="3657600" cy="181610"/>
          </a:xfrm>
          <a:prstGeom prst="rect">
            <a:avLst/>
          </a:prstGeom>
          <a:noFill/>
          <a:ln/>
        </p:spPr>
        <p:txBody>
          <a:bodyPr wrap="square" lIns="0" tIns="0" rIns="0" bIns="0" rtlCol="0" anchor="ctr"/>
          <a:lstStyle/>
          <a:p>
            <a:pPr indent="0" marL="0">
              <a:lnSpc>
                <a:spcPct val="100000"/>
              </a:lnSpc>
              <a:buNone/>
            </a:pPr>
            <a:r>
              <a:rPr lang="en-US" sz="1100" dirty="0">
                <a:solidFill>
                  <a:schemeClr val="tx1"/>
                </a:solidFill>
              </a:rPr>
              <a:t>Hey</a:t>
            </a:r>
            <a:pPr indent="0" marL="0">
              <a:lnSpc>
                <a:spcPct val="100000"/>
              </a:lnSpc>
              <a:buNone/>
            </a:pPr>
            <a:r>
              <a:rPr lang="en-US" sz="1100" b="1" dirty="0">
                <a:solidFill>
                  <a:schemeClr val="tx1"/>
                </a:solidFill>
              </a:rPr>
              <a:t>Butler</a:t>
            </a:r>
            <a:endParaRPr lang="en-US" sz="1100" dirty="0"/>
          </a:p>
        </p:txBody>
      </p:sp>
      <p:sp>
        <p:nvSpPr>
          <p:cNvPr id="23" name="Text 16"/>
          <p:cNvSpPr txBox="1"/>
          <p:nvPr/>
        </p:nvSpPr>
        <p:spPr>
          <a:xfrm>
            <a:off x="1874520" y="6355080"/>
            <a:ext cx="6400800" cy="182880"/>
          </a:xfrm>
          <a:prstGeom prst="rect">
            <a:avLst/>
          </a:prstGeom>
          <a:noFill/>
          <a:ln/>
        </p:spPr>
        <p:txBody>
          <a:bodyPr wrap="square" lIns="0" tIns="0" rIns="0" bIns="0" rtlCol="0" anchor="ctr"/>
          <a:lstStyle/>
          <a:p>
            <a:pPr indent="0" marL="0">
              <a:lnSpc>
                <a:spcPct val="100000"/>
              </a:lnSpc>
              <a:buNone/>
            </a:pPr>
            <a:r>
              <a:rPr lang="en-US" sz="1000" dirty="0">
                <a:solidFill>
                  <a:schemeClr val="accent5"/>
                </a:solidFill>
              </a:rPr>
              <a:t>HeyButler im Alltag</a:t>
            </a:r>
            <a:endParaRPr lang="en-US" sz="1000" dirty="0"/>
          </a:p>
        </p:txBody>
      </p:sp>
      <p:sp>
        <p:nvSpPr>
          <p:cNvPr id="24" name="Text 17"/>
          <p:cNvSpPr txBox="1"/>
          <p:nvPr/>
        </p:nvSpPr>
        <p:spPr>
          <a:xfrm>
            <a:off x="10637215" y="6355080"/>
            <a:ext cx="914400" cy="182880"/>
          </a:xfrm>
          <a:prstGeom prst="rect">
            <a:avLst/>
          </a:prstGeom>
          <a:noFill/>
          <a:ln/>
        </p:spPr>
        <p:txBody>
          <a:bodyPr wrap="square" lIns="0" tIns="0" rIns="0" bIns="0" rtlCol="0" anchor="ctr"/>
          <a:lstStyle/>
          <a:p>
            <a:pPr algn="r" indent="0" marL="0">
              <a:lnSpc>
                <a:spcPct val="100000"/>
              </a:lnSpc>
              <a:buNone/>
            </a:pPr>
            <a:r>
              <a:rPr lang="en-US" sz="1000" dirty="0">
                <a:solidFill>
                  <a:schemeClr val="accent5"/>
                </a:solidFill>
              </a:rPr>
              <a:t>44</a:t>
            </a:r>
            <a:endParaRPr lang="en-US" sz="1000" dirty="0"/>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name="Slide 45">
    <p:spTree>
      <p:nvGrpSpPr>
        <p:cNvPr id="1" name=""/>
        <p:cNvGrpSpPr/>
        <p:nvPr/>
      </p:nvGrpSpPr>
      <p:grpSpPr>
        <a:xfrm>
          <a:off x="0" y="0"/>
          <a:ext cx="0" cy="0"/>
          <a:chOff x="0" y="0"/>
          <a:chExt cx="0" cy="0"/>
        </a:xfrm>
      </p:grpSpPr>
      <p:sp>
        <p:nvSpPr>
          <p:cNvPr id="2" name="Shape 0"/>
          <p:cNvSpPr/>
          <p:nvPr/>
        </p:nvSpPr>
        <p:spPr>
          <a:xfrm>
            <a:off x="640080" y="548640"/>
            <a:ext cx="1600200" cy="292608"/>
          </a:xfrm>
          <a:prstGeom prst="roundRect">
            <a:avLst>
              <a:gd name="adj" fmla="val 50000"/>
            </a:avLst>
          </a:prstGeom>
          <a:solidFill>
            <a:schemeClr val="accent1"/>
          </a:solidFill>
          <a:ln/>
        </p:spPr>
      </p:sp>
      <p:sp>
        <p:nvSpPr>
          <p:cNvPr id="3" name="Text 1"/>
          <p:cNvSpPr txBox="1"/>
          <p:nvPr/>
        </p:nvSpPr>
        <p:spPr>
          <a:xfrm>
            <a:off x="640080" y="548640"/>
            <a:ext cx="1600200" cy="292608"/>
          </a:xfrm>
          <a:prstGeom prst="rect">
            <a:avLst/>
          </a:prstGeom>
          <a:noFill/>
          <a:ln/>
        </p:spPr>
        <p:txBody>
          <a:bodyPr wrap="square" lIns="0" tIns="0" rIns="0" bIns="0" rtlCol="0" anchor="ctr"/>
          <a:lstStyle/>
          <a:p>
            <a:pPr algn="ctr" indent="0" marL="0">
              <a:lnSpc>
                <a:spcPct val="100000"/>
              </a:lnSpc>
              <a:buNone/>
            </a:pPr>
            <a:r>
              <a:rPr lang="en-US" sz="1100" b="1" spc="100" kern="0" dirty="0">
                <a:solidFill>
                  <a:schemeClr val="tx1"/>
                </a:solidFill>
              </a:rPr>
              <a:t>ANWALTSKANZLEI</a:t>
            </a:r>
            <a:endParaRPr lang="en-US" sz="1100" dirty="0"/>
          </a:p>
        </p:txBody>
      </p:sp>
      <p:sp>
        <p:nvSpPr>
          <p:cNvPr id="4" name="Text 2"/>
          <p:cNvSpPr txBox="1"/>
          <p:nvPr/>
        </p:nvSpPr>
        <p:spPr>
          <a:xfrm>
            <a:off x="640080" y="1097280"/>
            <a:ext cx="5257800" cy="1051560"/>
          </a:xfrm>
          <a:prstGeom prst="rect">
            <a:avLst/>
          </a:prstGeom>
          <a:noFill/>
          <a:ln/>
        </p:spPr>
        <p:txBody>
          <a:bodyPr wrap="square" lIns="0" tIns="0" rIns="0" bIns="0" rtlCol="0" anchor="t"/>
          <a:lstStyle/>
          <a:p>
            <a:pPr indent="0" marL="0">
              <a:lnSpc>
                <a:spcPct val="95000"/>
              </a:lnSpc>
              <a:buNone/>
            </a:pPr>
            <a:r>
              <a:rPr lang="en-US" sz="3800" b="1" dirty="0">
                <a:solidFill>
                  <a:schemeClr val="tx1"/>
                </a:solidFill>
              </a:rPr>
              <a:t>Ausgangskontrolle</a:t>
            </a:r>
            <a:endParaRPr lang="en-US" sz="3800" dirty="0"/>
          </a:p>
        </p:txBody>
      </p:sp>
      <p:sp>
        <p:nvSpPr>
          <p:cNvPr id="5" name="Text 3"/>
          <p:cNvSpPr txBox="1"/>
          <p:nvPr/>
        </p:nvSpPr>
        <p:spPr>
          <a:xfrm>
            <a:off x="640080" y="2068093"/>
            <a:ext cx="5257800" cy="256032"/>
          </a:xfrm>
          <a:prstGeom prst="rect">
            <a:avLst/>
          </a:prstGeom>
          <a:noFill/>
          <a:ln/>
        </p:spPr>
        <p:txBody>
          <a:bodyPr wrap="square" lIns="0" tIns="0" rIns="0" bIns="0" rtlCol="0" anchor="t"/>
          <a:lstStyle/>
          <a:p>
            <a:pPr indent="0" marL="0">
              <a:lnSpc>
                <a:spcPct val="100000"/>
              </a:lnSpc>
              <a:buNone/>
            </a:pPr>
            <a:r>
              <a:rPr lang="en-US" sz="1100" b="1" spc="100" kern="0" dirty="0">
                <a:solidFill>
                  <a:schemeClr val="accent5"/>
                </a:solidFill>
              </a:rPr>
              <a:t>DU SAGST</a:t>
            </a:r>
            <a:endParaRPr lang="en-US" sz="1100" dirty="0"/>
          </a:p>
        </p:txBody>
      </p:sp>
      <p:sp>
        <p:nvSpPr>
          <p:cNvPr id="6" name="Shape 4"/>
          <p:cNvSpPr/>
          <p:nvPr/>
        </p:nvSpPr>
        <p:spPr>
          <a:xfrm>
            <a:off x="640080" y="2397277"/>
            <a:ext cx="5257800" cy="753110"/>
          </a:xfrm>
          <a:prstGeom prst="roundRect">
            <a:avLst>
              <a:gd name="adj" fmla="val 29140"/>
            </a:avLst>
          </a:prstGeom>
          <a:solidFill>
            <a:schemeClr val="tx1"/>
          </a:solidFill>
          <a:ln/>
        </p:spPr>
      </p:sp>
      <p:sp>
        <p:nvSpPr>
          <p:cNvPr id="7" name="Shape 5"/>
          <p:cNvSpPr/>
          <p:nvPr/>
        </p:nvSpPr>
        <p:spPr>
          <a:xfrm flipV="1">
            <a:off x="960120" y="3141243"/>
            <a:ext cx="292608" cy="237744"/>
          </a:xfrm>
          <a:prstGeom prst="rtTriangle">
            <a:avLst/>
          </a:prstGeom>
          <a:solidFill>
            <a:srgbClr val="16181D"/>
          </a:solidFill>
          <a:ln/>
        </p:spPr>
      </p:sp>
      <p:sp>
        <p:nvSpPr>
          <p:cNvPr id="8" name="Text 6"/>
          <p:cNvSpPr txBox="1"/>
          <p:nvPr/>
        </p:nvSpPr>
        <p:spPr>
          <a:xfrm>
            <a:off x="896112" y="2397277"/>
            <a:ext cx="4745736" cy="753110"/>
          </a:xfrm>
          <a:prstGeom prst="rect">
            <a:avLst/>
          </a:prstGeom>
          <a:noFill/>
          <a:ln/>
        </p:spPr>
        <p:txBody>
          <a:bodyPr wrap="square" lIns="0" tIns="0" rIns="0" bIns="0" rtlCol="0" anchor="ctr"/>
          <a:lstStyle/>
          <a:p>
            <a:pPr indent="0" marL="0">
              <a:lnSpc>
                <a:spcPct val="100000"/>
              </a:lnSpc>
              <a:buNone/>
            </a:pPr>
            <a:r>
              <a:rPr lang="en-US" sz="2500" b="1" dirty="0">
                <a:solidFill>
                  <a:schemeClr val="bg1"/>
                </a:solidFill>
              </a:rPr>
              <a:t>„Zeig das Fristen­buch für heute.“</a:t>
            </a:r>
            <a:endParaRPr lang="en-US" sz="2500" dirty="0"/>
          </a:p>
        </p:txBody>
      </p:sp>
      <p:sp>
        <p:nvSpPr>
          <p:cNvPr id="9" name="Text 7"/>
          <p:cNvSpPr txBox="1"/>
          <p:nvPr/>
        </p:nvSpPr>
        <p:spPr>
          <a:xfrm>
            <a:off x="640080" y="3525291"/>
            <a:ext cx="5257800" cy="256032"/>
          </a:xfrm>
          <a:prstGeom prst="rect">
            <a:avLst/>
          </a:prstGeom>
          <a:noFill/>
          <a:ln/>
        </p:spPr>
        <p:txBody>
          <a:bodyPr wrap="square" lIns="0" tIns="0" rIns="0" bIns="0" rtlCol="0" anchor="t"/>
          <a:lstStyle/>
          <a:p>
            <a:pPr indent="0" marL="0">
              <a:lnSpc>
                <a:spcPct val="100000"/>
              </a:lnSpc>
              <a:buNone/>
            </a:pPr>
            <a:r>
              <a:rPr lang="en-US" sz="1100" b="1" spc="100" kern="0" dirty="0">
                <a:solidFill>
                  <a:schemeClr val="accent5"/>
                </a:solidFill>
              </a:rPr>
              <a:t>DER BUTLER</a:t>
            </a:r>
            <a:endParaRPr lang="en-US" sz="1100" dirty="0"/>
          </a:p>
        </p:txBody>
      </p:sp>
      <p:sp>
        <p:nvSpPr>
          <p:cNvPr id="10" name="Shape 8"/>
          <p:cNvSpPr/>
          <p:nvPr/>
        </p:nvSpPr>
        <p:spPr>
          <a:xfrm>
            <a:off x="640080" y="3924325"/>
            <a:ext cx="274320" cy="274320"/>
          </a:xfrm>
          <a:prstGeom prst="ellipse">
            <a:avLst/>
          </a:prstGeom>
          <a:solidFill>
            <a:schemeClr val="accent1"/>
          </a:solidFill>
          <a:ln/>
        </p:spPr>
      </p:sp>
      <p:pic>
        <p:nvPicPr>
          <p:cNvPr id="11" name="Image 0" descr="C:\Users\stella\AppData\Local\Temp\claude\C--Users-stella-Desktop-erledigt\43329c91-2f5f-4919-bcab-c0957ad438dc\scratchpad\decks\icons\check-ink.png">    </p:cNvPr>
          <p:cNvPicPr>
            <a:picLocks noChangeAspect="1"/>
          </p:cNvPicPr>
          <p:nvPr/>
        </p:nvPicPr>
        <p:blipFill>
          <a:blip r:embed="rId1"/>
          <a:stretch>
            <a:fillRect/>
          </a:stretch>
        </p:blipFill>
        <p:spPr>
          <a:xfrm>
            <a:off x="708660" y="3992905"/>
            <a:ext cx="137160" cy="137160"/>
          </a:xfrm>
          <a:prstGeom prst="rect">
            <a:avLst/>
          </a:prstGeom>
        </p:spPr>
      </p:pic>
      <p:sp>
        <p:nvSpPr>
          <p:cNvPr id="12" name="Text 9"/>
          <p:cNvSpPr txBox="1"/>
          <p:nvPr/>
        </p:nvSpPr>
        <p:spPr>
          <a:xfrm>
            <a:off x="1097280" y="3891051"/>
            <a:ext cx="4800600" cy="386588"/>
          </a:xfrm>
          <a:prstGeom prst="rect">
            <a:avLst/>
          </a:prstGeom>
          <a:noFill/>
          <a:ln/>
        </p:spPr>
        <p:txBody>
          <a:bodyPr wrap="square" lIns="0" tIns="0" rIns="0" bIns="0" rtlCol="0" anchor="t"/>
          <a:lstStyle/>
          <a:p>
            <a:pPr indent="0" marL="0">
              <a:lnSpc>
                <a:spcPct val="100000"/>
              </a:lnSpc>
              <a:buNone/>
            </a:pPr>
            <a:r>
              <a:rPr lang="en-US" sz="2200" dirty="0">
                <a:solidFill>
                  <a:schemeClr val="tx1"/>
                </a:solidFill>
              </a:rPr>
              <a:t>Alle Fristen und Vorfristen des Tages</a:t>
            </a:r>
            <a:endParaRPr lang="en-US" sz="2200" dirty="0"/>
          </a:p>
        </p:txBody>
      </p:sp>
      <p:sp>
        <p:nvSpPr>
          <p:cNvPr id="13" name="Shape 10"/>
          <p:cNvSpPr/>
          <p:nvPr/>
        </p:nvSpPr>
        <p:spPr>
          <a:xfrm>
            <a:off x="640080" y="4466361"/>
            <a:ext cx="274320" cy="274320"/>
          </a:xfrm>
          <a:prstGeom prst="ellipse">
            <a:avLst/>
          </a:prstGeom>
          <a:solidFill>
            <a:schemeClr val="accent1"/>
          </a:solidFill>
          <a:ln/>
        </p:spPr>
      </p:sp>
      <p:pic>
        <p:nvPicPr>
          <p:cNvPr id="14" name="Image 1" descr="C:\Users\stella\AppData\Local\Temp\claude\C--Users-stella-Desktop-erledigt\43329c91-2f5f-4919-bcab-c0957ad438dc\scratchpad\decks\icons\check-ink.png">    </p:cNvPr>
          <p:cNvPicPr>
            <a:picLocks noChangeAspect="1"/>
          </p:cNvPicPr>
          <p:nvPr/>
        </p:nvPicPr>
        <p:blipFill>
          <a:blip r:embed="rId2"/>
          <a:stretch>
            <a:fillRect/>
          </a:stretch>
        </p:blipFill>
        <p:spPr>
          <a:xfrm>
            <a:off x="708660" y="4534941"/>
            <a:ext cx="137160" cy="137160"/>
          </a:xfrm>
          <a:prstGeom prst="rect">
            <a:avLst/>
          </a:prstGeom>
        </p:spPr>
      </p:pic>
      <p:sp>
        <p:nvSpPr>
          <p:cNvPr id="15" name="Text 11"/>
          <p:cNvSpPr txBox="1"/>
          <p:nvPr/>
        </p:nvSpPr>
        <p:spPr>
          <a:xfrm>
            <a:off x="1097280" y="4433087"/>
            <a:ext cx="4800600" cy="386588"/>
          </a:xfrm>
          <a:prstGeom prst="rect">
            <a:avLst/>
          </a:prstGeom>
          <a:noFill/>
          <a:ln/>
        </p:spPr>
        <p:txBody>
          <a:bodyPr wrap="square" lIns="0" tIns="0" rIns="0" bIns="0" rtlCol="0" anchor="t"/>
          <a:lstStyle/>
          <a:p>
            <a:pPr indent="0" marL="0">
              <a:lnSpc>
                <a:spcPct val="100000"/>
              </a:lnSpc>
              <a:buNone/>
            </a:pPr>
            <a:r>
              <a:rPr lang="en-US" sz="2200" dirty="0">
                <a:solidFill>
                  <a:schemeClr val="tx1"/>
                </a:solidFill>
              </a:rPr>
              <a:t>Was muss heute raus?</a:t>
            </a:r>
            <a:endParaRPr lang="en-US" sz="2200" dirty="0"/>
          </a:p>
        </p:txBody>
      </p:sp>
      <p:sp>
        <p:nvSpPr>
          <p:cNvPr id="16" name="Shape 12"/>
          <p:cNvSpPr/>
          <p:nvPr/>
        </p:nvSpPr>
        <p:spPr>
          <a:xfrm>
            <a:off x="640080" y="5008397"/>
            <a:ext cx="274320" cy="274320"/>
          </a:xfrm>
          <a:prstGeom prst="ellipse">
            <a:avLst/>
          </a:prstGeom>
          <a:solidFill>
            <a:schemeClr val="accent1"/>
          </a:solidFill>
          <a:ln/>
        </p:spPr>
      </p:sp>
      <p:pic>
        <p:nvPicPr>
          <p:cNvPr id="17" name="Image 2" descr="C:\Users\stella\AppData\Local\Temp\claude\C--Users-stella-Desktop-erledigt\43329c91-2f5f-4919-bcab-c0957ad438dc\scratchpad\decks\icons\check-ink.png">    </p:cNvPr>
          <p:cNvPicPr>
            <a:picLocks noChangeAspect="1"/>
          </p:cNvPicPr>
          <p:nvPr/>
        </p:nvPicPr>
        <p:blipFill>
          <a:blip r:embed="rId3"/>
          <a:stretch>
            <a:fillRect/>
          </a:stretch>
        </p:blipFill>
        <p:spPr>
          <a:xfrm>
            <a:off x="708660" y="5076977"/>
            <a:ext cx="137160" cy="137160"/>
          </a:xfrm>
          <a:prstGeom prst="rect">
            <a:avLst/>
          </a:prstGeom>
        </p:spPr>
      </p:pic>
      <p:sp>
        <p:nvSpPr>
          <p:cNvPr id="18" name="Text 13"/>
          <p:cNvSpPr txBox="1"/>
          <p:nvPr/>
        </p:nvSpPr>
        <p:spPr>
          <a:xfrm>
            <a:off x="1097280" y="4975123"/>
            <a:ext cx="4800600" cy="386588"/>
          </a:xfrm>
          <a:prstGeom prst="rect">
            <a:avLst/>
          </a:prstGeom>
          <a:noFill/>
          <a:ln/>
        </p:spPr>
        <p:txBody>
          <a:bodyPr wrap="square" lIns="0" tIns="0" rIns="0" bIns="0" rtlCol="0" anchor="t"/>
          <a:lstStyle/>
          <a:p>
            <a:pPr indent="0" marL="0">
              <a:lnSpc>
                <a:spcPct val="100000"/>
              </a:lnSpc>
              <a:buNone/>
            </a:pPr>
            <a:r>
              <a:rPr lang="en-US" sz="2200" dirty="0">
                <a:solidFill>
                  <a:schemeClr val="tx1"/>
                </a:solidFill>
              </a:rPr>
              <a:t>Abhaken mit Namen und Zeit</a:t>
            </a:r>
            <a:endParaRPr lang="en-US" sz="2200" dirty="0"/>
          </a:p>
        </p:txBody>
      </p:sp>
      <p:sp>
        <p:nvSpPr>
          <p:cNvPr id="19" name="Bildschirmfoto Rahmen"/>
          <p:cNvSpPr/>
          <p:nvPr/>
        </p:nvSpPr>
        <p:spPr>
          <a:xfrm>
            <a:off x="6355080" y="1427106"/>
            <a:ext cx="5196535" cy="3775188"/>
          </a:xfrm>
          <a:prstGeom prst="roundRect">
            <a:avLst>
              <a:gd name="adj" fmla="val 4360"/>
            </a:avLst>
          </a:prstGeom>
          <a:solidFill>
            <a:schemeClr val="bg2"/>
          </a:solidFill>
          <a:ln w="9525">
            <a:solidFill>
              <a:schemeClr val="accent2"/>
            </a:solidFill>
            <a:prstDash val="solid"/>
          </a:ln>
          <a:effectLst>
            <a:outerShdw sx="100000" sy="100000" kx="0" ky="0" algn="bl" rotWithShape="0" blurRad="127000" dist="38100" dir="5400000">
              <a:srgbClr val="000000">
                <a:alpha val="14000"/>
              </a:srgbClr>
            </a:outerShdw>
          </a:effectLst>
        </p:spPr>
      </p:sp>
      <p:pic>
        <p:nvPicPr>
          <p:cNvPr id="20" name="Bildschirmfoto" descr="Bildschirmfoto aus HeyButler: kanzlei-ablage">    </p:cNvPr>
          <p:cNvPicPr>
            <a:picLocks noChangeAspect="1"/>
          </p:cNvPicPr>
          <p:nvPr/>
        </p:nvPicPr>
        <p:blipFill>
          <a:blip r:embed="rId4"/>
          <a:stretch>
            <a:fillRect/>
          </a:stretch>
        </p:blipFill>
        <p:spPr>
          <a:xfrm>
            <a:off x="6446520" y="1518546"/>
            <a:ext cx="5013655" cy="3592308"/>
          </a:xfrm>
          <a:prstGeom prst="rect">
            <a:avLst/>
          </a:prstGeom>
        </p:spPr>
      </p:pic>
      <p:pic>
        <p:nvPicPr>
          <p:cNvPr id="21" name="Image 4" descr="C:\Users\stella\AppData\Local\Temp\claude\C--Users-stella-Desktop-erledigt\43329c91-2f5f-4919-bcab-c0957ad438dc\scratchpad\decks\brand\butler-96.png">    </p:cNvPr>
          <p:cNvPicPr>
            <a:picLocks noChangeAspect="1"/>
          </p:cNvPicPr>
          <p:nvPr/>
        </p:nvPicPr>
        <p:blipFill>
          <a:blip r:embed="rId5"/>
          <a:stretch>
            <a:fillRect/>
          </a:stretch>
        </p:blipFill>
        <p:spPr>
          <a:xfrm>
            <a:off x="640080" y="6358573"/>
            <a:ext cx="174625" cy="174625"/>
          </a:xfrm>
          <a:prstGeom prst="rect">
            <a:avLst/>
          </a:prstGeom>
        </p:spPr>
      </p:pic>
      <p:sp>
        <p:nvSpPr>
          <p:cNvPr id="22" name="Text 15"/>
          <p:cNvSpPr txBox="1"/>
          <p:nvPr/>
        </p:nvSpPr>
        <p:spPr>
          <a:xfrm>
            <a:off x="887857" y="6355080"/>
            <a:ext cx="3657600" cy="181610"/>
          </a:xfrm>
          <a:prstGeom prst="rect">
            <a:avLst/>
          </a:prstGeom>
          <a:noFill/>
          <a:ln/>
        </p:spPr>
        <p:txBody>
          <a:bodyPr wrap="square" lIns="0" tIns="0" rIns="0" bIns="0" rtlCol="0" anchor="ctr"/>
          <a:lstStyle/>
          <a:p>
            <a:pPr indent="0" marL="0">
              <a:lnSpc>
                <a:spcPct val="100000"/>
              </a:lnSpc>
              <a:buNone/>
            </a:pPr>
            <a:r>
              <a:rPr lang="en-US" sz="1100" dirty="0">
                <a:solidFill>
                  <a:schemeClr val="tx1"/>
                </a:solidFill>
              </a:rPr>
              <a:t>Hey</a:t>
            </a:r>
            <a:pPr indent="0" marL="0">
              <a:lnSpc>
                <a:spcPct val="100000"/>
              </a:lnSpc>
              <a:buNone/>
            </a:pPr>
            <a:r>
              <a:rPr lang="en-US" sz="1100" b="1" dirty="0">
                <a:solidFill>
                  <a:schemeClr val="tx1"/>
                </a:solidFill>
              </a:rPr>
              <a:t>Butler</a:t>
            </a:r>
            <a:endParaRPr lang="en-US" sz="1100" dirty="0"/>
          </a:p>
        </p:txBody>
      </p:sp>
      <p:sp>
        <p:nvSpPr>
          <p:cNvPr id="23" name="Text 16"/>
          <p:cNvSpPr txBox="1"/>
          <p:nvPr/>
        </p:nvSpPr>
        <p:spPr>
          <a:xfrm>
            <a:off x="1874520" y="6355080"/>
            <a:ext cx="6400800" cy="182880"/>
          </a:xfrm>
          <a:prstGeom prst="rect">
            <a:avLst/>
          </a:prstGeom>
          <a:noFill/>
          <a:ln/>
        </p:spPr>
        <p:txBody>
          <a:bodyPr wrap="square" lIns="0" tIns="0" rIns="0" bIns="0" rtlCol="0" anchor="ctr"/>
          <a:lstStyle/>
          <a:p>
            <a:pPr indent="0" marL="0">
              <a:lnSpc>
                <a:spcPct val="100000"/>
              </a:lnSpc>
              <a:buNone/>
            </a:pPr>
            <a:r>
              <a:rPr lang="en-US" sz="1000" dirty="0">
                <a:solidFill>
                  <a:schemeClr val="accent5"/>
                </a:solidFill>
              </a:rPr>
              <a:t>HeyButler im Alltag</a:t>
            </a:r>
            <a:endParaRPr lang="en-US" sz="1000" dirty="0"/>
          </a:p>
        </p:txBody>
      </p:sp>
      <p:sp>
        <p:nvSpPr>
          <p:cNvPr id="24" name="Text 17"/>
          <p:cNvSpPr txBox="1"/>
          <p:nvPr/>
        </p:nvSpPr>
        <p:spPr>
          <a:xfrm>
            <a:off x="10637215" y="6355080"/>
            <a:ext cx="914400" cy="182880"/>
          </a:xfrm>
          <a:prstGeom prst="rect">
            <a:avLst/>
          </a:prstGeom>
          <a:noFill/>
          <a:ln/>
        </p:spPr>
        <p:txBody>
          <a:bodyPr wrap="square" lIns="0" tIns="0" rIns="0" bIns="0" rtlCol="0" anchor="ctr"/>
          <a:lstStyle/>
          <a:p>
            <a:pPr algn="r" indent="0" marL="0">
              <a:lnSpc>
                <a:spcPct val="100000"/>
              </a:lnSpc>
              <a:buNone/>
            </a:pPr>
            <a:r>
              <a:rPr lang="en-US" sz="1000" dirty="0">
                <a:solidFill>
                  <a:schemeClr val="accent5"/>
                </a:solidFill>
              </a:rPr>
              <a:t>45</a:t>
            </a:r>
            <a:endParaRPr lang="en-US" sz="1000" dirty="0"/>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name="Slide 46">
    <p:spTree>
      <p:nvGrpSpPr>
        <p:cNvPr id="1" name=""/>
        <p:cNvGrpSpPr/>
        <p:nvPr/>
      </p:nvGrpSpPr>
      <p:grpSpPr>
        <a:xfrm>
          <a:off x="0" y="0"/>
          <a:ext cx="0" cy="0"/>
          <a:chOff x="0" y="0"/>
          <a:chExt cx="0" cy="0"/>
        </a:xfrm>
      </p:grpSpPr>
      <p:sp>
        <p:nvSpPr>
          <p:cNvPr id="2" name="Shape 0"/>
          <p:cNvSpPr/>
          <p:nvPr/>
        </p:nvSpPr>
        <p:spPr>
          <a:xfrm>
            <a:off x="640080" y="548640"/>
            <a:ext cx="1600200" cy="292608"/>
          </a:xfrm>
          <a:prstGeom prst="roundRect">
            <a:avLst>
              <a:gd name="adj" fmla="val 50000"/>
            </a:avLst>
          </a:prstGeom>
          <a:solidFill>
            <a:schemeClr val="accent1"/>
          </a:solidFill>
          <a:ln/>
        </p:spPr>
      </p:sp>
      <p:sp>
        <p:nvSpPr>
          <p:cNvPr id="3" name="Text 1"/>
          <p:cNvSpPr txBox="1"/>
          <p:nvPr/>
        </p:nvSpPr>
        <p:spPr>
          <a:xfrm>
            <a:off x="640080" y="548640"/>
            <a:ext cx="1600200" cy="292608"/>
          </a:xfrm>
          <a:prstGeom prst="rect">
            <a:avLst/>
          </a:prstGeom>
          <a:noFill/>
          <a:ln/>
        </p:spPr>
        <p:txBody>
          <a:bodyPr wrap="square" lIns="0" tIns="0" rIns="0" bIns="0" rtlCol="0" anchor="ctr"/>
          <a:lstStyle/>
          <a:p>
            <a:pPr algn="ctr" indent="0" marL="0">
              <a:lnSpc>
                <a:spcPct val="100000"/>
              </a:lnSpc>
              <a:buNone/>
            </a:pPr>
            <a:r>
              <a:rPr lang="en-US" sz="1100" b="1" spc="100" kern="0" dirty="0">
                <a:solidFill>
                  <a:schemeClr val="tx1"/>
                </a:solidFill>
              </a:rPr>
              <a:t>HAUSVERWALTUNG</a:t>
            </a:r>
            <a:endParaRPr lang="en-US" sz="1100" dirty="0"/>
          </a:p>
        </p:txBody>
      </p:sp>
      <p:sp>
        <p:nvSpPr>
          <p:cNvPr id="4" name="Text 2"/>
          <p:cNvSpPr txBox="1"/>
          <p:nvPr/>
        </p:nvSpPr>
        <p:spPr>
          <a:xfrm>
            <a:off x="640080" y="1097280"/>
            <a:ext cx="5257800" cy="1051560"/>
          </a:xfrm>
          <a:prstGeom prst="rect">
            <a:avLst/>
          </a:prstGeom>
          <a:noFill/>
          <a:ln/>
        </p:spPr>
        <p:txBody>
          <a:bodyPr wrap="square" lIns="0" tIns="0" rIns="0" bIns="0" rtlCol="0" anchor="t"/>
          <a:lstStyle/>
          <a:p>
            <a:pPr indent="0" marL="0">
              <a:lnSpc>
                <a:spcPct val="95000"/>
              </a:lnSpc>
              <a:buNone/>
            </a:pPr>
            <a:r>
              <a:rPr lang="en-US" sz="3500" b="1" dirty="0">
                <a:solidFill>
                  <a:schemeClr val="tx1"/>
                </a:solidFill>
              </a:rPr>
              <a:t>WEG-Beschlüsse anfechtbar?</a:t>
            </a:r>
            <a:endParaRPr lang="en-US" sz="3500" dirty="0"/>
          </a:p>
        </p:txBody>
      </p:sp>
      <p:sp>
        <p:nvSpPr>
          <p:cNvPr id="5" name="Text 3"/>
          <p:cNvSpPr txBox="1"/>
          <p:nvPr/>
        </p:nvSpPr>
        <p:spPr>
          <a:xfrm>
            <a:off x="640080" y="2539111"/>
            <a:ext cx="5257800" cy="256032"/>
          </a:xfrm>
          <a:prstGeom prst="rect">
            <a:avLst/>
          </a:prstGeom>
          <a:noFill/>
          <a:ln/>
        </p:spPr>
        <p:txBody>
          <a:bodyPr wrap="square" lIns="0" tIns="0" rIns="0" bIns="0" rtlCol="0" anchor="t"/>
          <a:lstStyle/>
          <a:p>
            <a:pPr indent="0" marL="0">
              <a:lnSpc>
                <a:spcPct val="100000"/>
              </a:lnSpc>
              <a:buNone/>
            </a:pPr>
            <a:r>
              <a:rPr lang="en-US" sz="1100" b="1" spc="100" kern="0" dirty="0">
                <a:solidFill>
                  <a:schemeClr val="accent5"/>
                </a:solidFill>
              </a:rPr>
              <a:t>DU SAGST</a:t>
            </a:r>
            <a:endParaRPr lang="en-US" sz="1100" dirty="0"/>
          </a:p>
        </p:txBody>
      </p:sp>
      <p:sp>
        <p:nvSpPr>
          <p:cNvPr id="6" name="Shape 4"/>
          <p:cNvSpPr/>
          <p:nvPr/>
        </p:nvSpPr>
        <p:spPr>
          <a:xfrm>
            <a:off x="640080" y="2868295"/>
            <a:ext cx="5257800" cy="1140460"/>
          </a:xfrm>
          <a:prstGeom prst="roundRect">
            <a:avLst>
              <a:gd name="adj" fmla="val 19243"/>
            </a:avLst>
          </a:prstGeom>
          <a:solidFill>
            <a:schemeClr val="tx1"/>
          </a:solidFill>
          <a:ln/>
        </p:spPr>
      </p:sp>
      <p:sp>
        <p:nvSpPr>
          <p:cNvPr id="7" name="Shape 5"/>
          <p:cNvSpPr/>
          <p:nvPr/>
        </p:nvSpPr>
        <p:spPr>
          <a:xfrm flipV="1">
            <a:off x="960120" y="3999611"/>
            <a:ext cx="292608" cy="237744"/>
          </a:xfrm>
          <a:prstGeom prst="rtTriangle">
            <a:avLst/>
          </a:prstGeom>
          <a:solidFill>
            <a:srgbClr val="16181D"/>
          </a:solidFill>
          <a:ln/>
        </p:spPr>
      </p:sp>
      <p:sp>
        <p:nvSpPr>
          <p:cNvPr id="8" name="Text 6"/>
          <p:cNvSpPr txBox="1"/>
          <p:nvPr/>
        </p:nvSpPr>
        <p:spPr>
          <a:xfrm>
            <a:off x="896112" y="2868295"/>
            <a:ext cx="4745736" cy="1140460"/>
          </a:xfrm>
          <a:prstGeom prst="rect">
            <a:avLst/>
          </a:prstGeom>
          <a:noFill/>
          <a:ln/>
        </p:spPr>
        <p:txBody>
          <a:bodyPr wrap="square" lIns="0" tIns="0" rIns="0" bIns="0" rtlCol="0" anchor="ctr"/>
          <a:lstStyle/>
          <a:p>
            <a:pPr indent="0" marL="0">
              <a:lnSpc>
                <a:spcPct val="100000"/>
              </a:lnSpc>
              <a:buNone/>
            </a:pPr>
            <a:r>
              <a:rPr lang="en-US" sz="2500" b="1" dirty="0">
                <a:solidFill>
                  <a:schemeClr val="bg1"/>
                </a:solidFill>
              </a:rPr>
              <a:t>„Welche WEG-Beschlüsse kann man noch anfechten?“</a:t>
            </a:r>
            <a:endParaRPr lang="en-US" sz="2500" dirty="0"/>
          </a:p>
        </p:txBody>
      </p:sp>
      <p:sp>
        <p:nvSpPr>
          <p:cNvPr id="9" name="Text 7"/>
          <p:cNvSpPr txBox="1"/>
          <p:nvPr/>
        </p:nvSpPr>
        <p:spPr>
          <a:xfrm>
            <a:off x="640080" y="4383659"/>
            <a:ext cx="5257800" cy="256032"/>
          </a:xfrm>
          <a:prstGeom prst="rect">
            <a:avLst/>
          </a:prstGeom>
          <a:noFill/>
          <a:ln/>
        </p:spPr>
        <p:txBody>
          <a:bodyPr wrap="square" lIns="0" tIns="0" rIns="0" bIns="0" rtlCol="0" anchor="t"/>
          <a:lstStyle/>
          <a:p>
            <a:pPr indent="0" marL="0">
              <a:lnSpc>
                <a:spcPct val="100000"/>
              </a:lnSpc>
              <a:buNone/>
            </a:pPr>
            <a:r>
              <a:rPr lang="en-US" sz="1100" b="1" spc="100" kern="0" dirty="0">
                <a:solidFill>
                  <a:schemeClr val="accent5"/>
                </a:solidFill>
              </a:rPr>
              <a:t>DER BUTLER</a:t>
            </a:r>
            <a:endParaRPr lang="en-US" sz="1100" dirty="0"/>
          </a:p>
        </p:txBody>
      </p:sp>
      <p:sp>
        <p:nvSpPr>
          <p:cNvPr id="10" name="Shape 8"/>
          <p:cNvSpPr/>
          <p:nvPr/>
        </p:nvSpPr>
        <p:spPr>
          <a:xfrm>
            <a:off x="640080" y="4759452"/>
            <a:ext cx="274320" cy="274320"/>
          </a:xfrm>
          <a:prstGeom prst="ellipse">
            <a:avLst/>
          </a:prstGeom>
          <a:solidFill>
            <a:schemeClr val="accent1"/>
          </a:solidFill>
          <a:ln/>
        </p:spPr>
      </p:sp>
      <p:pic>
        <p:nvPicPr>
          <p:cNvPr id="11" name="Image 0" descr="C:\Users\stella\AppData\Local\Temp\claude\C--Users-stella-Desktop-erledigt\43329c91-2f5f-4919-bcab-c0957ad438dc\scratchpad\decks\icons\check-ink.png">    </p:cNvPr>
          <p:cNvPicPr>
            <a:picLocks noChangeAspect="1"/>
          </p:cNvPicPr>
          <p:nvPr/>
        </p:nvPicPr>
        <p:blipFill>
          <a:blip r:embed="rId1"/>
          <a:stretch>
            <a:fillRect/>
          </a:stretch>
        </p:blipFill>
        <p:spPr>
          <a:xfrm>
            <a:off x="708660" y="4828032"/>
            <a:ext cx="137160" cy="137160"/>
          </a:xfrm>
          <a:prstGeom prst="rect">
            <a:avLst/>
          </a:prstGeom>
        </p:spPr>
      </p:pic>
      <p:sp>
        <p:nvSpPr>
          <p:cNvPr id="12" name="Text 9"/>
          <p:cNvSpPr txBox="1"/>
          <p:nvPr/>
        </p:nvSpPr>
        <p:spPr>
          <a:xfrm>
            <a:off x="1097280" y="4749419"/>
            <a:ext cx="4800600" cy="340106"/>
          </a:xfrm>
          <a:prstGeom prst="rect">
            <a:avLst/>
          </a:prstGeom>
          <a:noFill/>
          <a:ln/>
        </p:spPr>
        <p:txBody>
          <a:bodyPr wrap="square" lIns="0" tIns="0" rIns="0" bIns="0" rtlCol="0" anchor="t"/>
          <a:lstStyle/>
          <a:p>
            <a:pPr indent="0" marL="0">
              <a:lnSpc>
                <a:spcPct val="100000"/>
              </a:lnSpc>
              <a:buNone/>
            </a:pPr>
            <a:r>
              <a:rPr lang="en-US" sz="1900" dirty="0">
                <a:solidFill>
                  <a:schemeClr val="tx1"/>
                </a:solidFill>
              </a:rPr>
              <a:t>Liste mit Anfechtungs- und Begründungsfrist</a:t>
            </a:r>
            <a:endParaRPr lang="en-US" sz="1900" dirty="0"/>
          </a:p>
        </p:txBody>
      </p:sp>
      <p:sp>
        <p:nvSpPr>
          <p:cNvPr id="13" name="Shape 10"/>
          <p:cNvSpPr/>
          <p:nvPr/>
        </p:nvSpPr>
        <p:spPr>
          <a:xfrm>
            <a:off x="640080" y="5255006"/>
            <a:ext cx="274320" cy="274320"/>
          </a:xfrm>
          <a:prstGeom prst="ellipse">
            <a:avLst/>
          </a:prstGeom>
          <a:solidFill>
            <a:schemeClr val="accent1"/>
          </a:solidFill>
          <a:ln/>
        </p:spPr>
      </p:sp>
      <p:pic>
        <p:nvPicPr>
          <p:cNvPr id="14" name="Image 1" descr="C:\Users\stella\AppData\Local\Temp\claude\C--Users-stella-Desktop-erledigt\43329c91-2f5f-4919-bcab-c0957ad438dc\scratchpad\decks\icons\check-ink.png">    </p:cNvPr>
          <p:cNvPicPr>
            <a:picLocks noChangeAspect="1"/>
          </p:cNvPicPr>
          <p:nvPr/>
        </p:nvPicPr>
        <p:blipFill>
          <a:blip r:embed="rId2"/>
          <a:stretch>
            <a:fillRect/>
          </a:stretch>
        </p:blipFill>
        <p:spPr>
          <a:xfrm>
            <a:off x="708660" y="5323586"/>
            <a:ext cx="137160" cy="137160"/>
          </a:xfrm>
          <a:prstGeom prst="rect">
            <a:avLst/>
          </a:prstGeom>
        </p:spPr>
      </p:pic>
      <p:sp>
        <p:nvSpPr>
          <p:cNvPr id="15" name="Text 11"/>
          <p:cNvSpPr txBox="1"/>
          <p:nvPr/>
        </p:nvSpPr>
        <p:spPr>
          <a:xfrm>
            <a:off x="1097280" y="5244973"/>
            <a:ext cx="4800600" cy="340106"/>
          </a:xfrm>
          <a:prstGeom prst="rect">
            <a:avLst/>
          </a:prstGeom>
          <a:noFill/>
          <a:ln/>
        </p:spPr>
        <p:txBody>
          <a:bodyPr wrap="square" lIns="0" tIns="0" rIns="0" bIns="0" rtlCol="0" anchor="t"/>
          <a:lstStyle/>
          <a:p>
            <a:pPr indent="0" marL="0">
              <a:lnSpc>
                <a:spcPct val="100000"/>
              </a:lnSpc>
              <a:buNone/>
            </a:pPr>
            <a:r>
              <a:rPr lang="en-US" sz="1900" dirty="0">
                <a:solidFill>
                  <a:schemeClr val="tx1"/>
                </a:solidFill>
              </a:rPr>
              <a:t>Je Objekt und Versammlung</a:t>
            </a:r>
            <a:endParaRPr lang="en-US" sz="1900" dirty="0"/>
          </a:p>
        </p:txBody>
      </p:sp>
      <p:sp>
        <p:nvSpPr>
          <p:cNvPr id="16" name="Shape 12"/>
          <p:cNvSpPr/>
          <p:nvPr/>
        </p:nvSpPr>
        <p:spPr>
          <a:xfrm>
            <a:off x="640080" y="5750560"/>
            <a:ext cx="274320" cy="274320"/>
          </a:xfrm>
          <a:prstGeom prst="ellipse">
            <a:avLst/>
          </a:prstGeom>
          <a:solidFill>
            <a:schemeClr val="accent1"/>
          </a:solidFill>
          <a:ln/>
        </p:spPr>
      </p:sp>
      <p:pic>
        <p:nvPicPr>
          <p:cNvPr id="17" name="Image 2" descr="C:\Users\stella\AppData\Local\Temp\claude\C--Users-stella-Desktop-erledigt\43329c91-2f5f-4919-bcab-c0957ad438dc\scratchpad\decks\icons\check-ink.png">    </p:cNvPr>
          <p:cNvPicPr>
            <a:picLocks noChangeAspect="1"/>
          </p:cNvPicPr>
          <p:nvPr/>
        </p:nvPicPr>
        <p:blipFill>
          <a:blip r:embed="rId3"/>
          <a:stretch>
            <a:fillRect/>
          </a:stretch>
        </p:blipFill>
        <p:spPr>
          <a:xfrm>
            <a:off x="708660" y="5819140"/>
            <a:ext cx="137160" cy="137160"/>
          </a:xfrm>
          <a:prstGeom prst="rect">
            <a:avLst/>
          </a:prstGeom>
        </p:spPr>
      </p:pic>
      <p:sp>
        <p:nvSpPr>
          <p:cNvPr id="18" name="Text 13"/>
          <p:cNvSpPr txBox="1"/>
          <p:nvPr/>
        </p:nvSpPr>
        <p:spPr>
          <a:xfrm>
            <a:off x="1097280" y="5740527"/>
            <a:ext cx="4800600" cy="340106"/>
          </a:xfrm>
          <a:prstGeom prst="rect">
            <a:avLst/>
          </a:prstGeom>
          <a:noFill/>
          <a:ln/>
        </p:spPr>
        <p:txBody>
          <a:bodyPr wrap="square" lIns="0" tIns="0" rIns="0" bIns="0" rtlCol="0" anchor="t"/>
          <a:lstStyle/>
          <a:p>
            <a:pPr indent="0" marL="0">
              <a:lnSpc>
                <a:spcPct val="100000"/>
              </a:lnSpc>
              <a:buNone/>
            </a:pPr>
            <a:r>
              <a:rPr lang="en-US" sz="1900" dirty="0">
                <a:solidFill>
                  <a:schemeClr val="tx1"/>
                </a:solidFill>
              </a:rPr>
              <a:t>Beschluss­sammlung immer aktuell</a:t>
            </a:r>
            <a:endParaRPr lang="en-US" sz="1900" dirty="0"/>
          </a:p>
        </p:txBody>
      </p:sp>
      <p:sp>
        <p:nvSpPr>
          <p:cNvPr id="19" name="Bildschirmfoto Rahmen"/>
          <p:cNvSpPr/>
          <p:nvPr/>
        </p:nvSpPr>
        <p:spPr>
          <a:xfrm>
            <a:off x="6355080" y="881439"/>
            <a:ext cx="5196535" cy="4866522"/>
          </a:xfrm>
          <a:prstGeom prst="roundRect">
            <a:avLst>
              <a:gd name="adj" fmla="val 3382"/>
            </a:avLst>
          </a:prstGeom>
          <a:solidFill>
            <a:schemeClr val="bg2"/>
          </a:solidFill>
          <a:ln w="9525">
            <a:solidFill>
              <a:schemeClr val="accent2"/>
            </a:solidFill>
            <a:prstDash val="solid"/>
          </a:ln>
          <a:effectLst>
            <a:outerShdw sx="100000" sy="100000" kx="0" ky="0" algn="bl" rotWithShape="0" blurRad="127000" dist="38100" dir="5400000">
              <a:srgbClr val="000000">
                <a:alpha val="14000"/>
              </a:srgbClr>
            </a:outerShdw>
          </a:effectLst>
        </p:spPr>
      </p:sp>
      <p:pic>
        <p:nvPicPr>
          <p:cNvPr id="20" name="Bildschirmfoto" descr="Bildschirmfoto aus HeyButler: hausverwaltung-mieterschreiben">    </p:cNvPr>
          <p:cNvPicPr>
            <a:picLocks noChangeAspect="1"/>
          </p:cNvPicPr>
          <p:nvPr/>
        </p:nvPicPr>
        <p:blipFill>
          <a:blip r:embed="rId4"/>
          <a:stretch>
            <a:fillRect/>
          </a:stretch>
        </p:blipFill>
        <p:spPr>
          <a:xfrm>
            <a:off x="6446520" y="972879"/>
            <a:ext cx="5013655" cy="4683642"/>
          </a:xfrm>
          <a:prstGeom prst="rect">
            <a:avLst/>
          </a:prstGeom>
        </p:spPr>
      </p:pic>
      <p:pic>
        <p:nvPicPr>
          <p:cNvPr id="21" name="Image 4" descr="C:\Users\stella\AppData\Local\Temp\claude\C--Users-stella-Desktop-erledigt\43329c91-2f5f-4919-bcab-c0957ad438dc\scratchpad\decks\brand\butler-96.png">    </p:cNvPr>
          <p:cNvPicPr>
            <a:picLocks noChangeAspect="1"/>
          </p:cNvPicPr>
          <p:nvPr/>
        </p:nvPicPr>
        <p:blipFill>
          <a:blip r:embed="rId5"/>
          <a:stretch>
            <a:fillRect/>
          </a:stretch>
        </p:blipFill>
        <p:spPr>
          <a:xfrm>
            <a:off x="640080" y="6358573"/>
            <a:ext cx="174625" cy="174625"/>
          </a:xfrm>
          <a:prstGeom prst="rect">
            <a:avLst/>
          </a:prstGeom>
        </p:spPr>
      </p:pic>
      <p:sp>
        <p:nvSpPr>
          <p:cNvPr id="22" name="Text 15"/>
          <p:cNvSpPr txBox="1"/>
          <p:nvPr/>
        </p:nvSpPr>
        <p:spPr>
          <a:xfrm>
            <a:off x="887857" y="6355080"/>
            <a:ext cx="3657600" cy="181610"/>
          </a:xfrm>
          <a:prstGeom prst="rect">
            <a:avLst/>
          </a:prstGeom>
          <a:noFill/>
          <a:ln/>
        </p:spPr>
        <p:txBody>
          <a:bodyPr wrap="square" lIns="0" tIns="0" rIns="0" bIns="0" rtlCol="0" anchor="ctr"/>
          <a:lstStyle/>
          <a:p>
            <a:pPr indent="0" marL="0">
              <a:lnSpc>
                <a:spcPct val="100000"/>
              </a:lnSpc>
              <a:buNone/>
            </a:pPr>
            <a:r>
              <a:rPr lang="en-US" sz="1100" dirty="0">
                <a:solidFill>
                  <a:schemeClr val="tx1"/>
                </a:solidFill>
              </a:rPr>
              <a:t>Hey</a:t>
            </a:r>
            <a:pPr indent="0" marL="0">
              <a:lnSpc>
                <a:spcPct val="100000"/>
              </a:lnSpc>
              <a:buNone/>
            </a:pPr>
            <a:r>
              <a:rPr lang="en-US" sz="1100" b="1" dirty="0">
                <a:solidFill>
                  <a:schemeClr val="tx1"/>
                </a:solidFill>
              </a:rPr>
              <a:t>Butler</a:t>
            </a:r>
            <a:endParaRPr lang="en-US" sz="1100" dirty="0"/>
          </a:p>
        </p:txBody>
      </p:sp>
      <p:sp>
        <p:nvSpPr>
          <p:cNvPr id="23" name="Text 16"/>
          <p:cNvSpPr txBox="1"/>
          <p:nvPr/>
        </p:nvSpPr>
        <p:spPr>
          <a:xfrm>
            <a:off x="1874520" y="6355080"/>
            <a:ext cx="6400800" cy="182880"/>
          </a:xfrm>
          <a:prstGeom prst="rect">
            <a:avLst/>
          </a:prstGeom>
          <a:noFill/>
          <a:ln/>
        </p:spPr>
        <p:txBody>
          <a:bodyPr wrap="square" lIns="0" tIns="0" rIns="0" bIns="0" rtlCol="0" anchor="ctr"/>
          <a:lstStyle/>
          <a:p>
            <a:pPr indent="0" marL="0">
              <a:lnSpc>
                <a:spcPct val="100000"/>
              </a:lnSpc>
              <a:buNone/>
            </a:pPr>
            <a:r>
              <a:rPr lang="en-US" sz="1000" dirty="0">
                <a:solidFill>
                  <a:schemeClr val="accent5"/>
                </a:solidFill>
              </a:rPr>
              <a:t>HeyButler im Alltag</a:t>
            </a:r>
            <a:endParaRPr lang="en-US" sz="1000" dirty="0"/>
          </a:p>
        </p:txBody>
      </p:sp>
      <p:sp>
        <p:nvSpPr>
          <p:cNvPr id="24" name="Text 17"/>
          <p:cNvSpPr txBox="1"/>
          <p:nvPr/>
        </p:nvSpPr>
        <p:spPr>
          <a:xfrm>
            <a:off x="10637215" y="6355080"/>
            <a:ext cx="914400" cy="182880"/>
          </a:xfrm>
          <a:prstGeom prst="rect">
            <a:avLst/>
          </a:prstGeom>
          <a:noFill/>
          <a:ln/>
        </p:spPr>
        <p:txBody>
          <a:bodyPr wrap="square" lIns="0" tIns="0" rIns="0" bIns="0" rtlCol="0" anchor="ctr"/>
          <a:lstStyle/>
          <a:p>
            <a:pPr algn="r" indent="0" marL="0">
              <a:lnSpc>
                <a:spcPct val="100000"/>
              </a:lnSpc>
              <a:buNone/>
            </a:pPr>
            <a:r>
              <a:rPr lang="en-US" sz="1000" dirty="0">
                <a:solidFill>
                  <a:schemeClr val="accent5"/>
                </a:solidFill>
              </a:rPr>
              <a:t>46</a:t>
            </a:r>
            <a:endParaRPr lang="en-US" sz="1000" dirty="0"/>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name="Slide 47">
    <p:spTree>
      <p:nvGrpSpPr>
        <p:cNvPr id="1" name=""/>
        <p:cNvGrpSpPr/>
        <p:nvPr/>
      </p:nvGrpSpPr>
      <p:grpSpPr>
        <a:xfrm>
          <a:off x="0" y="0"/>
          <a:ext cx="0" cy="0"/>
          <a:chOff x="0" y="0"/>
          <a:chExt cx="0" cy="0"/>
        </a:xfrm>
      </p:grpSpPr>
      <p:sp>
        <p:nvSpPr>
          <p:cNvPr id="2" name="Shape 0"/>
          <p:cNvSpPr/>
          <p:nvPr/>
        </p:nvSpPr>
        <p:spPr>
          <a:xfrm>
            <a:off x="640080" y="548640"/>
            <a:ext cx="1600200" cy="292608"/>
          </a:xfrm>
          <a:prstGeom prst="roundRect">
            <a:avLst>
              <a:gd name="adj" fmla="val 50000"/>
            </a:avLst>
          </a:prstGeom>
          <a:solidFill>
            <a:schemeClr val="accent1"/>
          </a:solidFill>
          <a:ln/>
        </p:spPr>
      </p:sp>
      <p:sp>
        <p:nvSpPr>
          <p:cNvPr id="3" name="Text 1"/>
          <p:cNvSpPr txBox="1"/>
          <p:nvPr/>
        </p:nvSpPr>
        <p:spPr>
          <a:xfrm>
            <a:off x="640080" y="548640"/>
            <a:ext cx="1600200" cy="292608"/>
          </a:xfrm>
          <a:prstGeom prst="rect">
            <a:avLst/>
          </a:prstGeom>
          <a:noFill/>
          <a:ln/>
        </p:spPr>
        <p:txBody>
          <a:bodyPr wrap="square" lIns="0" tIns="0" rIns="0" bIns="0" rtlCol="0" anchor="ctr"/>
          <a:lstStyle/>
          <a:p>
            <a:pPr algn="ctr" indent="0" marL="0">
              <a:lnSpc>
                <a:spcPct val="100000"/>
              </a:lnSpc>
              <a:buNone/>
            </a:pPr>
            <a:r>
              <a:rPr lang="en-US" sz="1100" b="1" spc="100" kern="0" dirty="0">
                <a:solidFill>
                  <a:schemeClr val="tx1"/>
                </a:solidFill>
              </a:rPr>
              <a:t>HAUSVERWALTUNG</a:t>
            </a:r>
            <a:endParaRPr lang="en-US" sz="1100" dirty="0"/>
          </a:p>
        </p:txBody>
      </p:sp>
      <p:sp>
        <p:nvSpPr>
          <p:cNvPr id="4" name="Shape 2"/>
          <p:cNvSpPr/>
          <p:nvPr/>
        </p:nvSpPr>
        <p:spPr>
          <a:xfrm>
            <a:off x="2350008" y="548640"/>
            <a:ext cx="1860804" cy="292608"/>
          </a:xfrm>
          <a:prstGeom prst="roundRect">
            <a:avLst>
              <a:gd name="adj" fmla="val 50000"/>
            </a:avLst>
          </a:prstGeom>
          <a:solidFill>
            <a:schemeClr val="accent1"/>
          </a:solidFill>
          <a:ln/>
        </p:spPr>
      </p:sp>
      <p:sp>
        <p:nvSpPr>
          <p:cNvPr id="5" name="Text 3"/>
          <p:cNvSpPr txBox="1"/>
          <p:nvPr/>
        </p:nvSpPr>
        <p:spPr>
          <a:xfrm>
            <a:off x="2350008" y="548640"/>
            <a:ext cx="1860804" cy="292608"/>
          </a:xfrm>
          <a:prstGeom prst="rect">
            <a:avLst/>
          </a:prstGeom>
          <a:noFill/>
          <a:ln/>
        </p:spPr>
        <p:txBody>
          <a:bodyPr wrap="square" lIns="0" tIns="0" rIns="0" bIns="0" rtlCol="0" anchor="ctr"/>
          <a:lstStyle/>
          <a:p>
            <a:pPr algn="ctr" indent="0" marL="0">
              <a:lnSpc>
                <a:spcPct val="100000"/>
              </a:lnSpc>
              <a:buNone/>
            </a:pPr>
            <a:r>
              <a:rPr lang="en-US" sz="1100" b="1" spc="100" kern="0" dirty="0">
                <a:solidFill>
                  <a:schemeClr val="tx1"/>
                </a:solidFill>
              </a:rPr>
              <a:t>PRIVATE VERMIETER</a:t>
            </a:r>
            <a:endParaRPr lang="en-US" sz="1100" dirty="0"/>
          </a:p>
        </p:txBody>
      </p:sp>
      <p:sp>
        <p:nvSpPr>
          <p:cNvPr id="6" name="Text 4"/>
          <p:cNvSpPr txBox="1"/>
          <p:nvPr/>
        </p:nvSpPr>
        <p:spPr>
          <a:xfrm>
            <a:off x="640080" y="1097280"/>
            <a:ext cx="5257800" cy="1051560"/>
          </a:xfrm>
          <a:prstGeom prst="rect">
            <a:avLst/>
          </a:prstGeom>
          <a:noFill/>
          <a:ln/>
        </p:spPr>
        <p:txBody>
          <a:bodyPr wrap="square" lIns="0" tIns="0" rIns="0" bIns="0" rtlCol="0" anchor="t"/>
          <a:lstStyle/>
          <a:p>
            <a:pPr indent="0" marL="0">
              <a:lnSpc>
                <a:spcPct val="95000"/>
              </a:lnSpc>
              <a:buNone/>
            </a:pPr>
            <a:r>
              <a:rPr lang="en-US" sz="3800" b="1" dirty="0">
                <a:solidFill>
                  <a:schemeClr val="tx1"/>
                </a:solidFill>
              </a:rPr>
              <a:t>Schaden melden</a:t>
            </a:r>
            <a:endParaRPr lang="en-US" sz="3800" dirty="0"/>
          </a:p>
        </p:txBody>
      </p:sp>
      <p:sp>
        <p:nvSpPr>
          <p:cNvPr id="7" name="Text 5"/>
          <p:cNvSpPr txBox="1"/>
          <p:nvPr/>
        </p:nvSpPr>
        <p:spPr>
          <a:xfrm>
            <a:off x="640080" y="2068093"/>
            <a:ext cx="5257800" cy="256032"/>
          </a:xfrm>
          <a:prstGeom prst="rect">
            <a:avLst/>
          </a:prstGeom>
          <a:noFill/>
          <a:ln/>
        </p:spPr>
        <p:txBody>
          <a:bodyPr wrap="square" lIns="0" tIns="0" rIns="0" bIns="0" rtlCol="0" anchor="t"/>
          <a:lstStyle/>
          <a:p>
            <a:pPr indent="0" marL="0">
              <a:lnSpc>
                <a:spcPct val="100000"/>
              </a:lnSpc>
              <a:buNone/>
            </a:pPr>
            <a:r>
              <a:rPr lang="en-US" sz="1100" b="1" spc="100" kern="0" dirty="0">
                <a:solidFill>
                  <a:schemeClr val="accent5"/>
                </a:solidFill>
              </a:rPr>
              <a:t>DU SAGST</a:t>
            </a:r>
            <a:endParaRPr lang="en-US" sz="1100" dirty="0"/>
          </a:p>
        </p:txBody>
      </p:sp>
      <p:sp>
        <p:nvSpPr>
          <p:cNvPr id="8" name="Shape 6"/>
          <p:cNvSpPr/>
          <p:nvPr/>
        </p:nvSpPr>
        <p:spPr>
          <a:xfrm>
            <a:off x="640080" y="2397277"/>
            <a:ext cx="5257800" cy="1078484"/>
          </a:xfrm>
          <a:prstGeom prst="roundRect">
            <a:avLst>
              <a:gd name="adj" fmla="val 20349"/>
            </a:avLst>
          </a:prstGeom>
          <a:solidFill>
            <a:schemeClr val="tx1"/>
          </a:solidFill>
          <a:ln/>
        </p:spPr>
      </p:sp>
      <p:sp>
        <p:nvSpPr>
          <p:cNvPr id="9" name="Shape 7"/>
          <p:cNvSpPr/>
          <p:nvPr/>
        </p:nvSpPr>
        <p:spPr>
          <a:xfrm flipV="1">
            <a:off x="960120" y="3466617"/>
            <a:ext cx="292608" cy="237744"/>
          </a:xfrm>
          <a:prstGeom prst="rtTriangle">
            <a:avLst/>
          </a:prstGeom>
          <a:solidFill>
            <a:srgbClr val="16181D"/>
          </a:solidFill>
          <a:ln/>
        </p:spPr>
      </p:sp>
      <p:sp>
        <p:nvSpPr>
          <p:cNvPr id="10" name="Text 8"/>
          <p:cNvSpPr txBox="1"/>
          <p:nvPr/>
        </p:nvSpPr>
        <p:spPr>
          <a:xfrm>
            <a:off x="896112" y="2397277"/>
            <a:ext cx="4745736" cy="1078484"/>
          </a:xfrm>
          <a:prstGeom prst="rect">
            <a:avLst/>
          </a:prstGeom>
          <a:noFill/>
          <a:ln/>
        </p:spPr>
        <p:txBody>
          <a:bodyPr wrap="square" lIns="0" tIns="0" rIns="0" bIns="0" rtlCol="0" anchor="ctr"/>
          <a:lstStyle/>
          <a:p>
            <a:pPr indent="0" marL="0">
              <a:lnSpc>
                <a:spcPct val="100000"/>
              </a:lnSpc>
              <a:buNone/>
            </a:pPr>
            <a:r>
              <a:rPr lang="en-US" sz="2300" b="1" dirty="0">
                <a:solidFill>
                  <a:schemeClr val="bg1"/>
                </a:solidFill>
              </a:rPr>
              <a:t>„Neue Schadensmeldung: Wasserfleck an der Decke, Gartenweg 5, 2. OG.“</a:t>
            </a:r>
            <a:endParaRPr lang="en-US" sz="2300" dirty="0"/>
          </a:p>
        </p:txBody>
      </p:sp>
      <p:sp>
        <p:nvSpPr>
          <p:cNvPr id="11" name="Text 9"/>
          <p:cNvSpPr txBox="1"/>
          <p:nvPr/>
        </p:nvSpPr>
        <p:spPr>
          <a:xfrm>
            <a:off x="640080" y="3850665"/>
            <a:ext cx="5257800" cy="256032"/>
          </a:xfrm>
          <a:prstGeom prst="rect">
            <a:avLst/>
          </a:prstGeom>
          <a:noFill/>
          <a:ln/>
        </p:spPr>
        <p:txBody>
          <a:bodyPr wrap="square" lIns="0" tIns="0" rIns="0" bIns="0" rtlCol="0" anchor="t"/>
          <a:lstStyle/>
          <a:p>
            <a:pPr indent="0" marL="0">
              <a:lnSpc>
                <a:spcPct val="100000"/>
              </a:lnSpc>
              <a:buNone/>
            </a:pPr>
            <a:r>
              <a:rPr lang="en-US" sz="1100" b="1" spc="100" kern="0" dirty="0">
                <a:solidFill>
                  <a:schemeClr val="accent5"/>
                </a:solidFill>
              </a:rPr>
              <a:t>DER BUTLER</a:t>
            </a:r>
            <a:endParaRPr lang="en-US" sz="1100" dirty="0"/>
          </a:p>
        </p:txBody>
      </p:sp>
      <p:sp>
        <p:nvSpPr>
          <p:cNvPr id="12" name="Shape 10"/>
          <p:cNvSpPr/>
          <p:nvPr/>
        </p:nvSpPr>
        <p:spPr>
          <a:xfrm>
            <a:off x="640080" y="4249699"/>
            <a:ext cx="274320" cy="274320"/>
          </a:xfrm>
          <a:prstGeom prst="ellipse">
            <a:avLst/>
          </a:prstGeom>
          <a:solidFill>
            <a:schemeClr val="accent1"/>
          </a:solidFill>
          <a:ln/>
        </p:spPr>
      </p:sp>
      <p:pic>
        <p:nvPicPr>
          <p:cNvPr id="13" name="Image 0" descr="C:\Users\stella\AppData\Local\Temp\claude\C--Users-stella-Desktop-erledigt\43329c91-2f5f-4919-bcab-c0957ad438dc\scratchpad\decks\icons\check-ink.png">    </p:cNvPr>
          <p:cNvPicPr>
            <a:picLocks noChangeAspect="1"/>
          </p:cNvPicPr>
          <p:nvPr/>
        </p:nvPicPr>
        <p:blipFill>
          <a:blip r:embed="rId1"/>
          <a:stretch>
            <a:fillRect/>
          </a:stretch>
        </p:blipFill>
        <p:spPr>
          <a:xfrm>
            <a:off x="708660" y="4318279"/>
            <a:ext cx="137160" cy="137160"/>
          </a:xfrm>
          <a:prstGeom prst="rect">
            <a:avLst/>
          </a:prstGeom>
        </p:spPr>
      </p:pic>
      <p:sp>
        <p:nvSpPr>
          <p:cNvPr id="14" name="Text 11"/>
          <p:cNvSpPr txBox="1"/>
          <p:nvPr/>
        </p:nvSpPr>
        <p:spPr>
          <a:xfrm>
            <a:off x="1097280" y="4216425"/>
            <a:ext cx="4800600" cy="386588"/>
          </a:xfrm>
          <a:prstGeom prst="rect">
            <a:avLst/>
          </a:prstGeom>
          <a:noFill/>
          <a:ln/>
        </p:spPr>
        <p:txBody>
          <a:bodyPr wrap="square" lIns="0" tIns="0" rIns="0" bIns="0" rtlCol="0" anchor="t"/>
          <a:lstStyle/>
          <a:p>
            <a:pPr indent="0" marL="0">
              <a:lnSpc>
                <a:spcPct val="100000"/>
              </a:lnSpc>
              <a:buNone/>
            </a:pPr>
            <a:r>
              <a:rPr lang="en-US" sz="2200" dirty="0">
                <a:solidFill>
                  <a:schemeClr val="tx1"/>
                </a:solidFill>
              </a:rPr>
              <a:t>Formular mit Objekt und Einheit</a:t>
            </a:r>
            <a:endParaRPr lang="en-US" sz="2200" dirty="0"/>
          </a:p>
        </p:txBody>
      </p:sp>
      <p:sp>
        <p:nvSpPr>
          <p:cNvPr id="15" name="Shape 12"/>
          <p:cNvSpPr/>
          <p:nvPr/>
        </p:nvSpPr>
        <p:spPr>
          <a:xfrm>
            <a:off x="640080" y="4791735"/>
            <a:ext cx="274320" cy="274320"/>
          </a:xfrm>
          <a:prstGeom prst="ellipse">
            <a:avLst/>
          </a:prstGeom>
          <a:solidFill>
            <a:schemeClr val="accent1"/>
          </a:solidFill>
          <a:ln/>
        </p:spPr>
      </p:sp>
      <p:pic>
        <p:nvPicPr>
          <p:cNvPr id="16" name="Image 1" descr="C:\Users\stella\AppData\Local\Temp\claude\C--Users-stella-Desktop-erledigt\43329c91-2f5f-4919-bcab-c0957ad438dc\scratchpad\decks\icons\check-ink.png">    </p:cNvPr>
          <p:cNvPicPr>
            <a:picLocks noChangeAspect="1"/>
          </p:cNvPicPr>
          <p:nvPr/>
        </p:nvPicPr>
        <p:blipFill>
          <a:blip r:embed="rId2"/>
          <a:stretch>
            <a:fillRect/>
          </a:stretch>
        </p:blipFill>
        <p:spPr>
          <a:xfrm>
            <a:off x="708660" y="4860315"/>
            <a:ext cx="137160" cy="137160"/>
          </a:xfrm>
          <a:prstGeom prst="rect">
            <a:avLst/>
          </a:prstGeom>
        </p:spPr>
      </p:pic>
      <p:sp>
        <p:nvSpPr>
          <p:cNvPr id="17" name="Text 13"/>
          <p:cNvSpPr txBox="1"/>
          <p:nvPr/>
        </p:nvSpPr>
        <p:spPr>
          <a:xfrm>
            <a:off x="1097280" y="4758461"/>
            <a:ext cx="4800600" cy="386588"/>
          </a:xfrm>
          <a:prstGeom prst="rect">
            <a:avLst/>
          </a:prstGeom>
          <a:noFill/>
          <a:ln/>
        </p:spPr>
        <p:txBody>
          <a:bodyPr wrap="square" lIns="0" tIns="0" rIns="0" bIns="0" rtlCol="0" anchor="t"/>
          <a:lstStyle/>
          <a:p>
            <a:pPr indent="0" marL="0">
              <a:lnSpc>
                <a:spcPct val="100000"/>
              </a:lnSpc>
              <a:buNone/>
            </a:pPr>
            <a:r>
              <a:rPr lang="en-US" sz="2200" dirty="0">
                <a:solidFill>
                  <a:schemeClr val="tx1"/>
                </a:solidFill>
              </a:rPr>
              <a:t>Ablauf „Schäden nachhalten“</a:t>
            </a:r>
            <a:endParaRPr lang="en-US" sz="2200" dirty="0"/>
          </a:p>
        </p:txBody>
      </p:sp>
      <p:sp>
        <p:nvSpPr>
          <p:cNvPr id="18" name="Shape 14"/>
          <p:cNvSpPr/>
          <p:nvPr/>
        </p:nvSpPr>
        <p:spPr>
          <a:xfrm>
            <a:off x="640080" y="5333771"/>
            <a:ext cx="274320" cy="274320"/>
          </a:xfrm>
          <a:prstGeom prst="ellipse">
            <a:avLst/>
          </a:prstGeom>
          <a:solidFill>
            <a:schemeClr val="accent1"/>
          </a:solidFill>
          <a:ln/>
        </p:spPr>
      </p:sp>
      <p:pic>
        <p:nvPicPr>
          <p:cNvPr id="19" name="Image 2" descr="C:\Users\stella\AppData\Local\Temp\claude\C--Users-stella-Desktop-erledigt\43329c91-2f5f-4919-bcab-c0957ad438dc\scratchpad\decks\icons\check-ink.png">    </p:cNvPr>
          <p:cNvPicPr>
            <a:picLocks noChangeAspect="1"/>
          </p:cNvPicPr>
          <p:nvPr/>
        </p:nvPicPr>
        <p:blipFill>
          <a:blip r:embed="rId3"/>
          <a:stretch>
            <a:fillRect/>
          </a:stretch>
        </p:blipFill>
        <p:spPr>
          <a:xfrm>
            <a:off x="708660" y="5402351"/>
            <a:ext cx="137160" cy="137160"/>
          </a:xfrm>
          <a:prstGeom prst="rect">
            <a:avLst/>
          </a:prstGeom>
        </p:spPr>
      </p:pic>
      <p:sp>
        <p:nvSpPr>
          <p:cNvPr id="20" name="Text 15"/>
          <p:cNvSpPr txBox="1"/>
          <p:nvPr/>
        </p:nvSpPr>
        <p:spPr>
          <a:xfrm>
            <a:off x="1097280" y="5300497"/>
            <a:ext cx="4800600" cy="386588"/>
          </a:xfrm>
          <a:prstGeom prst="rect">
            <a:avLst/>
          </a:prstGeom>
          <a:noFill/>
          <a:ln/>
        </p:spPr>
        <p:txBody>
          <a:bodyPr wrap="square" lIns="0" tIns="0" rIns="0" bIns="0" rtlCol="0" anchor="t"/>
          <a:lstStyle/>
          <a:p>
            <a:pPr indent="0" marL="0">
              <a:lnSpc>
                <a:spcPct val="100000"/>
              </a:lnSpc>
              <a:buNone/>
            </a:pPr>
            <a:r>
              <a:rPr lang="en-US" sz="2200" dirty="0">
                <a:solidFill>
                  <a:schemeClr val="tx1"/>
                </a:solidFill>
              </a:rPr>
              <a:t>Handwerker-Auftrag als Entwurf</a:t>
            </a:r>
            <a:endParaRPr lang="en-US" sz="2200" dirty="0"/>
          </a:p>
        </p:txBody>
      </p:sp>
      <p:sp>
        <p:nvSpPr>
          <p:cNvPr id="21" name="Bildschirmfoto Rahmen"/>
          <p:cNvSpPr/>
          <p:nvPr/>
        </p:nvSpPr>
        <p:spPr>
          <a:xfrm>
            <a:off x="6355080" y="881439"/>
            <a:ext cx="5196535" cy="4866522"/>
          </a:xfrm>
          <a:prstGeom prst="roundRect">
            <a:avLst>
              <a:gd name="adj" fmla="val 3382"/>
            </a:avLst>
          </a:prstGeom>
          <a:solidFill>
            <a:schemeClr val="bg2"/>
          </a:solidFill>
          <a:ln w="9525">
            <a:solidFill>
              <a:schemeClr val="accent2"/>
            </a:solidFill>
            <a:prstDash val="solid"/>
          </a:ln>
          <a:effectLst>
            <a:outerShdw sx="100000" sy="100000" kx="0" ky="0" algn="bl" rotWithShape="0" blurRad="127000" dist="38100" dir="5400000">
              <a:srgbClr val="000000">
                <a:alpha val="14000"/>
              </a:srgbClr>
            </a:outerShdw>
          </a:effectLst>
        </p:spPr>
      </p:sp>
      <p:pic>
        <p:nvPicPr>
          <p:cNvPr id="22" name="Bildschirmfoto" descr="Bildschirmfoto aus HeyButler: hausverwaltung-formular">    </p:cNvPr>
          <p:cNvPicPr>
            <a:picLocks noChangeAspect="1"/>
          </p:cNvPicPr>
          <p:nvPr/>
        </p:nvPicPr>
        <p:blipFill>
          <a:blip r:embed="rId4"/>
          <a:stretch>
            <a:fillRect/>
          </a:stretch>
        </p:blipFill>
        <p:spPr>
          <a:xfrm>
            <a:off x="6446520" y="972879"/>
            <a:ext cx="5013655" cy="4683642"/>
          </a:xfrm>
          <a:prstGeom prst="rect">
            <a:avLst/>
          </a:prstGeom>
        </p:spPr>
      </p:pic>
      <p:pic>
        <p:nvPicPr>
          <p:cNvPr id="23" name="Image 4" descr="C:\Users\stella\AppData\Local\Temp\claude\C--Users-stella-Desktop-erledigt\43329c91-2f5f-4919-bcab-c0957ad438dc\scratchpad\decks\brand\butler-96.png">    </p:cNvPr>
          <p:cNvPicPr>
            <a:picLocks noChangeAspect="1"/>
          </p:cNvPicPr>
          <p:nvPr/>
        </p:nvPicPr>
        <p:blipFill>
          <a:blip r:embed="rId5"/>
          <a:stretch>
            <a:fillRect/>
          </a:stretch>
        </p:blipFill>
        <p:spPr>
          <a:xfrm>
            <a:off x="640080" y="6358573"/>
            <a:ext cx="174625" cy="174625"/>
          </a:xfrm>
          <a:prstGeom prst="rect">
            <a:avLst/>
          </a:prstGeom>
        </p:spPr>
      </p:pic>
      <p:sp>
        <p:nvSpPr>
          <p:cNvPr id="24" name="Text 17"/>
          <p:cNvSpPr txBox="1"/>
          <p:nvPr/>
        </p:nvSpPr>
        <p:spPr>
          <a:xfrm>
            <a:off x="887857" y="6355080"/>
            <a:ext cx="3657600" cy="181610"/>
          </a:xfrm>
          <a:prstGeom prst="rect">
            <a:avLst/>
          </a:prstGeom>
          <a:noFill/>
          <a:ln/>
        </p:spPr>
        <p:txBody>
          <a:bodyPr wrap="square" lIns="0" tIns="0" rIns="0" bIns="0" rtlCol="0" anchor="ctr"/>
          <a:lstStyle/>
          <a:p>
            <a:pPr indent="0" marL="0">
              <a:lnSpc>
                <a:spcPct val="100000"/>
              </a:lnSpc>
              <a:buNone/>
            </a:pPr>
            <a:r>
              <a:rPr lang="en-US" sz="1100" dirty="0">
                <a:solidFill>
                  <a:schemeClr val="tx1"/>
                </a:solidFill>
              </a:rPr>
              <a:t>Hey</a:t>
            </a:r>
            <a:pPr indent="0" marL="0">
              <a:lnSpc>
                <a:spcPct val="100000"/>
              </a:lnSpc>
              <a:buNone/>
            </a:pPr>
            <a:r>
              <a:rPr lang="en-US" sz="1100" b="1" dirty="0">
                <a:solidFill>
                  <a:schemeClr val="tx1"/>
                </a:solidFill>
              </a:rPr>
              <a:t>Butler</a:t>
            </a:r>
            <a:endParaRPr lang="en-US" sz="1100" dirty="0"/>
          </a:p>
        </p:txBody>
      </p:sp>
      <p:sp>
        <p:nvSpPr>
          <p:cNvPr id="25" name="Text 18"/>
          <p:cNvSpPr txBox="1"/>
          <p:nvPr/>
        </p:nvSpPr>
        <p:spPr>
          <a:xfrm>
            <a:off x="1874520" y="6355080"/>
            <a:ext cx="6400800" cy="182880"/>
          </a:xfrm>
          <a:prstGeom prst="rect">
            <a:avLst/>
          </a:prstGeom>
          <a:noFill/>
          <a:ln/>
        </p:spPr>
        <p:txBody>
          <a:bodyPr wrap="square" lIns="0" tIns="0" rIns="0" bIns="0" rtlCol="0" anchor="ctr"/>
          <a:lstStyle/>
          <a:p>
            <a:pPr indent="0" marL="0">
              <a:lnSpc>
                <a:spcPct val="100000"/>
              </a:lnSpc>
              <a:buNone/>
            </a:pPr>
            <a:r>
              <a:rPr lang="en-US" sz="1000" dirty="0">
                <a:solidFill>
                  <a:schemeClr val="accent5"/>
                </a:solidFill>
              </a:rPr>
              <a:t>HeyButler im Alltag</a:t>
            </a:r>
            <a:endParaRPr lang="en-US" sz="1000" dirty="0"/>
          </a:p>
        </p:txBody>
      </p:sp>
      <p:sp>
        <p:nvSpPr>
          <p:cNvPr id="26" name="Text 19"/>
          <p:cNvSpPr txBox="1"/>
          <p:nvPr/>
        </p:nvSpPr>
        <p:spPr>
          <a:xfrm>
            <a:off x="10637215" y="6355080"/>
            <a:ext cx="914400" cy="182880"/>
          </a:xfrm>
          <a:prstGeom prst="rect">
            <a:avLst/>
          </a:prstGeom>
          <a:noFill/>
          <a:ln/>
        </p:spPr>
        <p:txBody>
          <a:bodyPr wrap="square" lIns="0" tIns="0" rIns="0" bIns="0" rtlCol="0" anchor="ctr"/>
          <a:lstStyle/>
          <a:p>
            <a:pPr algn="r" indent="0" marL="0">
              <a:lnSpc>
                <a:spcPct val="100000"/>
              </a:lnSpc>
              <a:buNone/>
            </a:pPr>
            <a:r>
              <a:rPr lang="en-US" sz="1000" dirty="0">
                <a:solidFill>
                  <a:schemeClr val="accent5"/>
                </a:solidFill>
              </a:rPr>
              <a:t>47</a:t>
            </a:r>
            <a:endParaRPr lang="en-US" sz="1000" dirty="0"/>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name="Slide 48">
    <p:spTree>
      <p:nvGrpSpPr>
        <p:cNvPr id="1" name=""/>
        <p:cNvGrpSpPr/>
        <p:nvPr/>
      </p:nvGrpSpPr>
      <p:grpSpPr>
        <a:xfrm>
          <a:off x="0" y="0"/>
          <a:ext cx="0" cy="0"/>
          <a:chOff x="0" y="0"/>
          <a:chExt cx="0" cy="0"/>
        </a:xfrm>
      </p:grpSpPr>
      <p:sp>
        <p:nvSpPr>
          <p:cNvPr id="2" name="Shape 0"/>
          <p:cNvSpPr/>
          <p:nvPr/>
        </p:nvSpPr>
        <p:spPr>
          <a:xfrm>
            <a:off x="640080" y="548640"/>
            <a:ext cx="1600200" cy="292608"/>
          </a:xfrm>
          <a:prstGeom prst="roundRect">
            <a:avLst>
              <a:gd name="adj" fmla="val 50000"/>
            </a:avLst>
          </a:prstGeom>
          <a:solidFill>
            <a:schemeClr val="accent1"/>
          </a:solidFill>
          <a:ln/>
        </p:spPr>
      </p:sp>
      <p:sp>
        <p:nvSpPr>
          <p:cNvPr id="3" name="Text 1"/>
          <p:cNvSpPr txBox="1"/>
          <p:nvPr/>
        </p:nvSpPr>
        <p:spPr>
          <a:xfrm>
            <a:off x="640080" y="548640"/>
            <a:ext cx="1600200" cy="292608"/>
          </a:xfrm>
          <a:prstGeom prst="rect">
            <a:avLst/>
          </a:prstGeom>
          <a:noFill/>
          <a:ln/>
        </p:spPr>
        <p:txBody>
          <a:bodyPr wrap="square" lIns="0" tIns="0" rIns="0" bIns="0" rtlCol="0" anchor="ctr"/>
          <a:lstStyle/>
          <a:p>
            <a:pPr algn="ctr" indent="0" marL="0">
              <a:lnSpc>
                <a:spcPct val="100000"/>
              </a:lnSpc>
              <a:buNone/>
            </a:pPr>
            <a:r>
              <a:rPr lang="en-US" sz="1100" b="1" spc="100" kern="0" dirty="0">
                <a:solidFill>
                  <a:schemeClr val="tx1"/>
                </a:solidFill>
              </a:rPr>
              <a:t>HAUSVERWALTUNG</a:t>
            </a:r>
            <a:endParaRPr lang="en-US" sz="1100" dirty="0"/>
          </a:p>
        </p:txBody>
      </p:sp>
      <p:sp>
        <p:nvSpPr>
          <p:cNvPr id="4" name="Shape 2"/>
          <p:cNvSpPr/>
          <p:nvPr/>
        </p:nvSpPr>
        <p:spPr>
          <a:xfrm>
            <a:off x="2350008" y="548640"/>
            <a:ext cx="1860804" cy="292608"/>
          </a:xfrm>
          <a:prstGeom prst="roundRect">
            <a:avLst>
              <a:gd name="adj" fmla="val 50000"/>
            </a:avLst>
          </a:prstGeom>
          <a:solidFill>
            <a:schemeClr val="accent1"/>
          </a:solidFill>
          <a:ln/>
        </p:spPr>
      </p:sp>
      <p:sp>
        <p:nvSpPr>
          <p:cNvPr id="5" name="Text 3"/>
          <p:cNvSpPr txBox="1"/>
          <p:nvPr/>
        </p:nvSpPr>
        <p:spPr>
          <a:xfrm>
            <a:off x="2350008" y="548640"/>
            <a:ext cx="1860804" cy="292608"/>
          </a:xfrm>
          <a:prstGeom prst="rect">
            <a:avLst/>
          </a:prstGeom>
          <a:noFill/>
          <a:ln/>
        </p:spPr>
        <p:txBody>
          <a:bodyPr wrap="square" lIns="0" tIns="0" rIns="0" bIns="0" rtlCol="0" anchor="ctr"/>
          <a:lstStyle/>
          <a:p>
            <a:pPr algn="ctr" indent="0" marL="0">
              <a:lnSpc>
                <a:spcPct val="100000"/>
              </a:lnSpc>
              <a:buNone/>
            </a:pPr>
            <a:r>
              <a:rPr lang="en-US" sz="1100" b="1" spc="100" kern="0" dirty="0">
                <a:solidFill>
                  <a:schemeClr val="tx1"/>
                </a:solidFill>
              </a:rPr>
              <a:t>PRIVATE VERMIETER</a:t>
            </a:r>
            <a:endParaRPr lang="en-US" sz="1100" dirty="0"/>
          </a:p>
        </p:txBody>
      </p:sp>
      <p:sp>
        <p:nvSpPr>
          <p:cNvPr id="6" name="Text 4"/>
          <p:cNvSpPr txBox="1"/>
          <p:nvPr/>
        </p:nvSpPr>
        <p:spPr>
          <a:xfrm>
            <a:off x="640080" y="1097280"/>
            <a:ext cx="5257800" cy="1051560"/>
          </a:xfrm>
          <a:prstGeom prst="rect">
            <a:avLst/>
          </a:prstGeom>
          <a:noFill/>
          <a:ln/>
        </p:spPr>
        <p:txBody>
          <a:bodyPr wrap="square" lIns="0" tIns="0" rIns="0" bIns="0" rtlCol="0" anchor="t"/>
          <a:lstStyle/>
          <a:p>
            <a:pPr indent="0" marL="0">
              <a:lnSpc>
                <a:spcPct val="95000"/>
              </a:lnSpc>
              <a:buNone/>
            </a:pPr>
            <a:r>
              <a:rPr lang="en-US" sz="3800" b="1" dirty="0">
                <a:solidFill>
                  <a:schemeClr val="tx1"/>
                </a:solidFill>
              </a:rPr>
              <a:t>Nebenkosten fällig</a:t>
            </a:r>
            <a:endParaRPr lang="en-US" sz="3800" dirty="0"/>
          </a:p>
        </p:txBody>
      </p:sp>
      <p:sp>
        <p:nvSpPr>
          <p:cNvPr id="7" name="Text 5"/>
          <p:cNvSpPr txBox="1"/>
          <p:nvPr/>
        </p:nvSpPr>
        <p:spPr>
          <a:xfrm>
            <a:off x="640080" y="2068093"/>
            <a:ext cx="5257800" cy="256032"/>
          </a:xfrm>
          <a:prstGeom prst="rect">
            <a:avLst/>
          </a:prstGeom>
          <a:noFill/>
          <a:ln/>
        </p:spPr>
        <p:txBody>
          <a:bodyPr wrap="square" lIns="0" tIns="0" rIns="0" bIns="0" rtlCol="0" anchor="t"/>
          <a:lstStyle/>
          <a:p>
            <a:pPr indent="0" marL="0">
              <a:lnSpc>
                <a:spcPct val="100000"/>
              </a:lnSpc>
              <a:buNone/>
            </a:pPr>
            <a:r>
              <a:rPr lang="en-US" sz="1100" b="1" spc="100" kern="0" dirty="0">
                <a:solidFill>
                  <a:schemeClr val="accent5"/>
                </a:solidFill>
              </a:rPr>
              <a:t>DU SAGST</a:t>
            </a:r>
            <a:endParaRPr lang="en-US" sz="1100" dirty="0"/>
          </a:p>
        </p:txBody>
      </p:sp>
      <p:sp>
        <p:nvSpPr>
          <p:cNvPr id="8" name="Shape 6"/>
          <p:cNvSpPr/>
          <p:nvPr/>
        </p:nvSpPr>
        <p:spPr>
          <a:xfrm>
            <a:off x="640080" y="2397277"/>
            <a:ext cx="5257800" cy="1140460"/>
          </a:xfrm>
          <a:prstGeom prst="roundRect">
            <a:avLst>
              <a:gd name="adj" fmla="val 19243"/>
            </a:avLst>
          </a:prstGeom>
          <a:solidFill>
            <a:schemeClr val="tx1"/>
          </a:solidFill>
          <a:ln/>
        </p:spPr>
      </p:sp>
      <p:sp>
        <p:nvSpPr>
          <p:cNvPr id="9" name="Shape 7"/>
          <p:cNvSpPr/>
          <p:nvPr/>
        </p:nvSpPr>
        <p:spPr>
          <a:xfrm flipV="1">
            <a:off x="960120" y="3528593"/>
            <a:ext cx="292608" cy="237744"/>
          </a:xfrm>
          <a:prstGeom prst="rtTriangle">
            <a:avLst/>
          </a:prstGeom>
          <a:solidFill>
            <a:srgbClr val="16181D"/>
          </a:solidFill>
          <a:ln/>
        </p:spPr>
      </p:sp>
      <p:sp>
        <p:nvSpPr>
          <p:cNvPr id="10" name="Text 8"/>
          <p:cNvSpPr txBox="1"/>
          <p:nvPr/>
        </p:nvSpPr>
        <p:spPr>
          <a:xfrm>
            <a:off x="896112" y="2397277"/>
            <a:ext cx="4745736" cy="1140460"/>
          </a:xfrm>
          <a:prstGeom prst="rect">
            <a:avLst/>
          </a:prstGeom>
          <a:noFill/>
          <a:ln/>
        </p:spPr>
        <p:txBody>
          <a:bodyPr wrap="square" lIns="0" tIns="0" rIns="0" bIns="0" rtlCol="0" anchor="ctr"/>
          <a:lstStyle/>
          <a:p>
            <a:pPr indent="0" marL="0">
              <a:lnSpc>
                <a:spcPct val="100000"/>
              </a:lnSpc>
              <a:buNone/>
            </a:pPr>
            <a:r>
              <a:rPr lang="en-US" sz="2500" b="1" dirty="0">
                <a:solidFill>
                  <a:schemeClr val="bg1"/>
                </a:solidFill>
              </a:rPr>
              <a:t>„Welche Nebenkosten­abrechnungen sind fällig?“</a:t>
            </a:r>
            <a:endParaRPr lang="en-US" sz="2500" dirty="0"/>
          </a:p>
        </p:txBody>
      </p:sp>
      <p:sp>
        <p:nvSpPr>
          <p:cNvPr id="11" name="Text 9"/>
          <p:cNvSpPr txBox="1"/>
          <p:nvPr/>
        </p:nvSpPr>
        <p:spPr>
          <a:xfrm>
            <a:off x="640080" y="3912641"/>
            <a:ext cx="5257800" cy="256032"/>
          </a:xfrm>
          <a:prstGeom prst="rect">
            <a:avLst/>
          </a:prstGeom>
          <a:noFill/>
          <a:ln/>
        </p:spPr>
        <p:txBody>
          <a:bodyPr wrap="square" lIns="0" tIns="0" rIns="0" bIns="0" rtlCol="0" anchor="t"/>
          <a:lstStyle/>
          <a:p>
            <a:pPr indent="0" marL="0">
              <a:lnSpc>
                <a:spcPct val="100000"/>
              </a:lnSpc>
              <a:buNone/>
            </a:pPr>
            <a:r>
              <a:rPr lang="en-US" sz="1100" b="1" spc="100" kern="0" dirty="0">
                <a:solidFill>
                  <a:schemeClr val="accent5"/>
                </a:solidFill>
              </a:rPr>
              <a:t>DER BUTLER</a:t>
            </a:r>
            <a:endParaRPr lang="en-US" sz="1100" dirty="0"/>
          </a:p>
        </p:txBody>
      </p:sp>
      <p:sp>
        <p:nvSpPr>
          <p:cNvPr id="12" name="Shape 10"/>
          <p:cNvSpPr/>
          <p:nvPr/>
        </p:nvSpPr>
        <p:spPr>
          <a:xfrm>
            <a:off x="640080" y="4311675"/>
            <a:ext cx="274320" cy="274320"/>
          </a:xfrm>
          <a:prstGeom prst="ellipse">
            <a:avLst/>
          </a:prstGeom>
          <a:solidFill>
            <a:schemeClr val="accent1"/>
          </a:solidFill>
          <a:ln/>
        </p:spPr>
      </p:sp>
      <p:pic>
        <p:nvPicPr>
          <p:cNvPr id="13" name="Image 0" descr="C:\Users\stella\AppData\Local\Temp\claude\C--Users-stella-Desktop-erledigt\43329c91-2f5f-4919-bcab-c0957ad438dc\scratchpad\decks\icons\check-ink.png">    </p:cNvPr>
          <p:cNvPicPr>
            <a:picLocks noChangeAspect="1"/>
          </p:cNvPicPr>
          <p:nvPr/>
        </p:nvPicPr>
        <p:blipFill>
          <a:blip r:embed="rId1"/>
          <a:stretch>
            <a:fillRect/>
          </a:stretch>
        </p:blipFill>
        <p:spPr>
          <a:xfrm>
            <a:off x="708660" y="4380255"/>
            <a:ext cx="137160" cy="137160"/>
          </a:xfrm>
          <a:prstGeom prst="rect">
            <a:avLst/>
          </a:prstGeom>
        </p:spPr>
      </p:pic>
      <p:sp>
        <p:nvSpPr>
          <p:cNvPr id="14" name="Text 11"/>
          <p:cNvSpPr txBox="1"/>
          <p:nvPr/>
        </p:nvSpPr>
        <p:spPr>
          <a:xfrm>
            <a:off x="1097280" y="4278401"/>
            <a:ext cx="4800600" cy="386588"/>
          </a:xfrm>
          <a:prstGeom prst="rect">
            <a:avLst/>
          </a:prstGeom>
          <a:noFill/>
          <a:ln/>
        </p:spPr>
        <p:txBody>
          <a:bodyPr wrap="square" lIns="0" tIns="0" rIns="0" bIns="0" rtlCol="0" anchor="t"/>
          <a:lstStyle/>
          <a:p>
            <a:pPr indent="0" marL="0">
              <a:lnSpc>
                <a:spcPct val="100000"/>
              </a:lnSpc>
              <a:buNone/>
            </a:pPr>
            <a:r>
              <a:rPr lang="en-US" sz="2200" dirty="0">
                <a:solidFill>
                  <a:schemeClr val="tx1"/>
                </a:solidFill>
              </a:rPr>
              <a:t>Objekte mit Frist zur Abrechnung</a:t>
            </a:r>
            <a:endParaRPr lang="en-US" sz="2200" dirty="0"/>
          </a:p>
        </p:txBody>
      </p:sp>
      <p:sp>
        <p:nvSpPr>
          <p:cNvPr id="15" name="Shape 12"/>
          <p:cNvSpPr/>
          <p:nvPr/>
        </p:nvSpPr>
        <p:spPr>
          <a:xfrm>
            <a:off x="640080" y="4853711"/>
            <a:ext cx="274320" cy="274320"/>
          </a:xfrm>
          <a:prstGeom prst="ellipse">
            <a:avLst/>
          </a:prstGeom>
          <a:solidFill>
            <a:schemeClr val="accent1"/>
          </a:solidFill>
          <a:ln/>
        </p:spPr>
      </p:sp>
      <p:pic>
        <p:nvPicPr>
          <p:cNvPr id="16" name="Image 1" descr="C:\Users\stella\AppData\Local\Temp\claude\C--Users-stella-Desktop-erledigt\43329c91-2f5f-4919-bcab-c0957ad438dc\scratchpad\decks\icons\check-ink.png">    </p:cNvPr>
          <p:cNvPicPr>
            <a:picLocks noChangeAspect="1"/>
          </p:cNvPicPr>
          <p:nvPr/>
        </p:nvPicPr>
        <p:blipFill>
          <a:blip r:embed="rId2"/>
          <a:stretch>
            <a:fillRect/>
          </a:stretch>
        </p:blipFill>
        <p:spPr>
          <a:xfrm>
            <a:off x="708660" y="4922291"/>
            <a:ext cx="137160" cy="137160"/>
          </a:xfrm>
          <a:prstGeom prst="rect">
            <a:avLst/>
          </a:prstGeom>
        </p:spPr>
      </p:pic>
      <p:sp>
        <p:nvSpPr>
          <p:cNvPr id="17" name="Text 13"/>
          <p:cNvSpPr txBox="1"/>
          <p:nvPr/>
        </p:nvSpPr>
        <p:spPr>
          <a:xfrm>
            <a:off x="1097280" y="4820437"/>
            <a:ext cx="4800600" cy="386588"/>
          </a:xfrm>
          <a:prstGeom prst="rect">
            <a:avLst/>
          </a:prstGeom>
          <a:noFill/>
          <a:ln/>
        </p:spPr>
        <p:txBody>
          <a:bodyPr wrap="square" lIns="0" tIns="0" rIns="0" bIns="0" rtlCol="0" anchor="t"/>
          <a:lstStyle/>
          <a:p>
            <a:pPr indent="0" marL="0">
              <a:lnSpc>
                <a:spcPct val="100000"/>
              </a:lnSpc>
              <a:buNone/>
            </a:pPr>
            <a:r>
              <a:rPr lang="en-US" sz="2200" dirty="0">
                <a:solidFill>
                  <a:schemeClr val="tx1"/>
                </a:solidFill>
              </a:rPr>
              <a:t>Belege des Jahres gesammelt</a:t>
            </a:r>
            <a:endParaRPr lang="en-US" sz="2200" dirty="0"/>
          </a:p>
        </p:txBody>
      </p:sp>
      <p:sp>
        <p:nvSpPr>
          <p:cNvPr id="18" name="Shape 14"/>
          <p:cNvSpPr/>
          <p:nvPr/>
        </p:nvSpPr>
        <p:spPr>
          <a:xfrm>
            <a:off x="640080" y="5395747"/>
            <a:ext cx="274320" cy="274320"/>
          </a:xfrm>
          <a:prstGeom prst="ellipse">
            <a:avLst/>
          </a:prstGeom>
          <a:solidFill>
            <a:schemeClr val="accent1"/>
          </a:solidFill>
          <a:ln/>
        </p:spPr>
      </p:sp>
      <p:pic>
        <p:nvPicPr>
          <p:cNvPr id="19" name="Image 2" descr="C:\Users\stella\AppData\Local\Temp\claude\C--Users-stella-Desktop-erledigt\43329c91-2f5f-4919-bcab-c0957ad438dc\scratchpad\decks\icons\check-ink.png">    </p:cNvPr>
          <p:cNvPicPr>
            <a:picLocks noChangeAspect="1"/>
          </p:cNvPicPr>
          <p:nvPr/>
        </p:nvPicPr>
        <p:blipFill>
          <a:blip r:embed="rId3"/>
          <a:stretch>
            <a:fillRect/>
          </a:stretch>
        </p:blipFill>
        <p:spPr>
          <a:xfrm>
            <a:off x="708660" y="5464327"/>
            <a:ext cx="137160" cy="137160"/>
          </a:xfrm>
          <a:prstGeom prst="rect">
            <a:avLst/>
          </a:prstGeom>
        </p:spPr>
      </p:pic>
      <p:sp>
        <p:nvSpPr>
          <p:cNvPr id="20" name="Text 15"/>
          <p:cNvSpPr txBox="1"/>
          <p:nvPr/>
        </p:nvSpPr>
        <p:spPr>
          <a:xfrm>
            <a:off x="1097280" y="5362473"/>
            <a:ext cx="4800600" cy="386588"/>
          </a:xfrm>
          <a:prstGeom prst="rect">
            <a:avLst/>
          </a:prstGeom>
          <a:noFill/>
          <a:ln/>
        </p:spPr>
        <p:txBody>
          <a:bodyPr wrap="square" lIns="0" tIns="0" rIns="0" bIns="0" rtlCol="0" anchor="t"/>
          <a:lstStyle/>
          <a:p>
            <a:pPr indent="0" marL="0">
              <a:lnSpc>
                <a:spcPct val="100000"/>
              </a:lnSpc>
              <a:buNone/>
            </a:pPr>
            <a:r>
              <a:rPr lang="en-US" sz="2200" dirty="0">
                <a:solidFill>
                  <a:schemeClr val="tx1"/>
                </a:solidFill>
              </a:rPr>
              <a:t>Einwendungsfrist der Mieter im Blick</a:t>
            </a:r>
            <a:endParaRPr lang="en-US" sz="2200" dirty="0"/>
          </a:p>
        </p:txBody>
      </p:sp>
      <p:sp>
        <p:nvSpPr>
          <p:cNvPr id="21" name="Bildschirmfoto Rahmen"/>
          <p:cNvSpPr/>
          <p:nvPr/>
        </p:nvSpPr>
        <p:spPr>
          <a:xfrm>
            <a:off x="6355080" y="1427106"/>
            <a:ext cx="5196535" cy="3775188"/>
          </a:xfrm>
          <a:prstGeom prst="roundRect">
            <a:avLst>
              <a:gd name="adj" fmla="val 4360"/>
            </a:avLst>
          </a:prstGeom>
          <a:solidFill>
            <a:schemeClr val="bg2"/>
          </a:solidFill>
          <a:ln w="9525">
            <a:solidFill>
              <a:schemeClr val="accent2"/>
            </a:solidFill>
            <a:prstDash val="solid"/>
          </a:ln>
          <a:effectLst>
            <a:outerShdw sx="100000" sy="100000" kx="0" ky="0" algn="bl" rotWithShape="0" blurRad="127000" dist="38100" dir="5400000">
              <a:srgbClr val="000000">
                <a:alpha val="14000"/>
              </a:srgbClr>
            </a:outerShdw>
          </a:effectLst>
        </p:spPr>
      </p:sp>
      <p:pic>
        <p:nvPicPr>
          <p:cNvPr id="22" name="Bildschirmfoto" descr="Bildschirmfoto aus HeyButler: hausverwaltung-ablage">    </p:cNvPr>
          <p:cNvPicPr>
            <a:picLocks noChangeAspect="1"/>
          </p:cNvPicPr>
          <p:nvPr/>
        </p:nvPicPr>
        <p:blipFill>
          <a:blip r:embed="rId4"/>
          <a:stretch>
            <a:fillRect/>
          </a:stretch>
        </p:blipFill>
        <p:spPr>
          <a:xfrm>
            <a:off x="6446520" y="1518546"/>
            <a:ext cx="5013655" cy="3592308"/>
          </a:xfrm>
          <a:prstGeom prst="rect">
            <a:avLst/>
          </a:prstGeom>
        </p:spPr>
      </p:pic>
      <p:pic>
        <p:nvPicPr>
          <p:cNvPr id="23" name="Image 4" descr="C:\Users\stella\AppData\Local\Temp\claude\C--Users-stella-Desktop-erledigt\43329c91-2f5f-4919-bcab-c0957ad438dc\scratchpad\decks\brand\butler-96.png">    </p:cNvPr>
          <p:cNvPicPr>
            <a:picLocks noChangeAspect="1"/>
          </p:cNvPicPr>
          <p:nvPr/>
        </p:nvPicPr>
        <p:blipFill>
          <a:blip r:embed="rId5"/>
          <a:stretch>
            <a:fillRect/>
          </a:stretch>
        </p:blipFill>
        <p:spPr>
          <a:xfrm>
            <a:off x="640080" y="6358573"/>
            <a:ext cx="174625" cy="174625"/>
          </a:xfrm>
          <a:prstGeom prst="rect">
            <a:avLst/>
          </a:prstGeom>
        </p:spPr>
      </p:pic>
      <p:sp>
        <p:nvSpPr>
          <p:cNvPr id="24" name="Text 17"/>
          <p:cNvSpPr txBox="1"/>
          <p:nvPr/>
        </p:nvSpPr>
        <p:spPr>
          <a:xfrm>
            <a:off x="887857" y="6355080"/>
            <a:ext cx="3657600" cy="181610"/>
          </a:xfrm>
          <a:prstGeom prst="rect">
            <a:avLst/>
          </a:prstGeom>
          <a:noFill/>
          <a:ln/>
        </p:spPr>
        <p:txBody>
          <a:bodyPr wrap="square" lIns="0" tIns="0" rIns="0" bIns="0" rtlCol="0" anchor="ctr"/>
          <a:lstStyle/>
          <a:p>
            <a:pPr indent="0" marL="0">
              <a:lnSpc>
                <a:spcPct val="100000"/>
              </a:lnSpc>
              <a:buNone/>
            </a:pPr>
            <a:r>
              <a:rPr lang="en-US" sz="1100" dirty="0">
                <a:solidFill>
                  <a:schemeClr val="tx1"/>
                </a:solidFill>
              </a:rPr>
              <a:t>Hey</a:t>
            </a:r>
            <a:pPr indent="0" marL="0">
              <a:lnSpc>
                <a:spcPct val="100000"/>
              </a:lnSpc>
              <a:buNone/>
            </a:pPr>
            <a:r>
              <a:rPr lang="en-US" sz="1100" b="1" dirty="0">
                <a:solidFill>
                  <a:schemeClr val="tx1"/>
                </a:solidFill>
              </a:rPr>
              <a:t>Butler</a:t>
            </a:r>
            <a:endParaRPr lang="en-US" sz="1100" dirty="0"/>
          </a:p>
        </p:txBody>
      </p:sp>
      <p:sp>
        <p:nvSpPr>
          <p:cNvPr id="25" name="Text 18"/>
          <p:cNvSpPr txBox="1"/>
          <p:nvPr/>
        </p:nvSpPr>
        <p:spPr>
          <a:xfrm>
            <a:off x="1874520" y="6355080"/>
            <a:ext cx="6400800" cy="182880"/>
          </a:xfrm>
          <a:prstGeom prst="rect">
            <a:avLst/>
          </a:prstGeom>
          <a:noFill/>
          <a:ln/>
        </p:spPr>
        <p:txBody>
          <a:bodyPr wrap="square" lIns="0" tIns="0" rIns="0" bIns="0" rtlCol="0" anchor="ctr"/>
          <a:lstStyle/>
          <a:p>
            <a:pPr indent="0" marL="0">
              <a:lnSpc>
                <a:spcPct val="100000"/>
              </a:lnSpc>
              <a:buNone/>
            </a:pPr>
            <a:r>
              <a:rPr lang="en-US" sz="1000" dirty="0">
                <a:solidFill>
                  <a:schemeClr val="accent5"/>
                </a:solidFill>
              </a:rPr>
              <a:t>HeyButler im Alltag</a:t>
            </a:r>
            <a:endParaRPr lang="en-US" sz="1000" dirty="0"/>
          </a:p>
        </p:txBody>
      </p:sp>
      <p:sp>
        <p:nvSpPr>
          <p:cNvPr id="26" name="Text 19"/>
          <p:cNvSpPr txBox="1"/>
          <p:nvPr/>
        </p:nvSpPr>
        <p:spPr>
          <a:xfrm>
            <a:off x="10637215" y="6355080"/>
            <a:ext cx="914400" cy="182880"/>
          </a:xfrm>
          <a:prstGeom prst="rect">
            <a:avLst/>
          </a:prstGeom>
          <a:noFill/>
          <a:ln/>
        </p:spPr>
        <p:txBody>
          <a:bodyPr wrap="square" lIns="0" tIns="0" rIns="0" bIns="0" rtlCol="0" anchor="ctr"/>
          <a:lstStyle/>
          <a:p>
            <a:pPr algn="r" indent="0" marL="0">
              <a:lnSpc>
                <a:spcPct val="100000"/>
              </a:lnSpc>
              <a:buNone/>
            </a:pPr>
            <a:r>
              <a:rPr lang="en-US" sz="1000" dirty="0">
                <a:solidFill>
                  <a:schemeClr val="accent5"/>
                </a:solidFill>
              </a:rPr>
              <a:t>48</a:t>
            </a:r>
            <a:endParaRPr lang="en-US" sz="1000" dirty="0"/>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name="Slide 49">
    <p:spTree>
      <p:nvGrpSpPr>
        <p:cNvPr id="1" name=""/>
        <p:cNvGrpSpPr/>
        <p:nvPr/>
      </p:nvGrpSpPr>
      <p:grpSpPr>
        <a:xfrm>
          <a:off x="0" y="0"/>
          <a:ext cx="0" cy="0"/>
          <a:chOff x="0" y="0"/>
          <a:chExt cx="0" cy="0"/>
        </a:xfrm>
      </p:grpSpPr>
      <p:sp>
        <p:nvSpPr>
          <p:cNvPr id="2" name="Shape 0"/>
          <p:cNvSpPr/>
          <p:nvPr/>
        </p:nvSpPr>
        <p:spPr>
          <a:xfrm>
            <a:off x="640080" y="548640"/>
            <a:ext cx="1860804" cy="292608"/>
          </a:xfrm>
          <a:prstGeom prst="roundRect">
            <a:avLst>
              <a:gd name="adj" fmla="val 50000"/>
            </a:avLst>
          </a:prstGeom>
          <a:solidFill>
            <a:schemeClr val="accent1"/>
          </a:solidFill>
          <a:ln/>
        </p:spPr>
      </p:sp>
      <p:sp>
        <p:nvSpPr>
          <p:cNvPr id="3" name="Text 1"/>
          <p:cNvSpPr txBox="1"/>
          <p:nvPr/>
        </p:nvSpPr>
        <p:spPr>
          <a:xfrm>
            <a:off x="640080" y="548640"/>
            <a:ext cx="1860804" cy="292608"/>
          </a:xfrm>
          <a:prstGeom prst="rect">
            <a:avLst/>
          </a:prstGeom>
          <a:noFill/>
          <a:ln/>
        </p:spPr>
        <p:txBody>
          <a:bodyPr wrap="square" lIns="0" tIns="0" rIns="0" bIns="0" rtlCol="0" anchor="ctr"/>
          <a:lstStyle/>
          <a:p>
            <a:pPr algn="ctr" indent="0" marL="0">
              <a:lnSpc>
                <a:spcPct val="100000"/>
              </a:lnSpc>
              <a:buNone/>
            </a:pPr>
            <a:r>
              <a:rPr lang="en-US" sz="1100" b="1" spc="100" kern="0" dirty="0">
                <a:solidFill>
                  <a:schemeClr val="tx1"/>
                </a:solidFill>
              </a:rPr>
              <a:t>PRIVATE VERMIETER</a:t>
            </a:r>
            <a:endParaRPr lang="en-US" sz="1100" dirty="0"/>
          </a:p>
        </p:txBody>
      </p:sp>
      <p:sp>
        <p:nvSpPr>
          <p:cNvPr id="4" name="Shape 2"/>
          <p:cNvSpPr/>
          <p:nvPr/>
        </p:nvSpPr>
        <p:spPr>
          <a:xfrm>
            <a:off x="2610612" y="548640"/>
            <a:ext cx="1600200" cy="292608"/>
          </a:xfrm>
          <a:prstGeom prst="roundRect">
            <a:avLst>
              <a:gd name="adj" fmla="val 50000"/>
            </a:avLst>
          </a:prstGeom>
          <a:solidFill>
            <a:schemeClr val="accent1"/>
          </a:solidFill>
          <a:ln/>
        </p:spPr>
      </p:sp>
      <p:sp>
        <p:nvSpPr>
          <p:cNvPr id="5" name="Text 3"/>
          <p:cNvSpPr txBox="1"/>
          <p:nvPr/>
        </p:nvSpPr>
        <p:spPr>
          <a:xfrm>
            <a:off x="2610612" y="548640"/>
            <a:ext cx="1600200" cy="292608"/>
          </a:xfrm>
          <a:prstGeom prst="rect">
            <a:avLst/>
          </a:prstGeom>
          <a:noFill/>
          <a:ln/>
        </p:spPr>
        <p:txBody>
          <a:bodyPr wrap="square" lIns="0" tIns="0" rIns="0" bIns="0" rtlCol="0" anchor="ctr"/>
          <a:lstStyle/>
          <a:p>
            <a:pPr algn="ctr" indent="0" marL="0">
              <a:lnSpc>
                <a:spcPct val="100000"/>
              </a:lnSpc>
              <a:buNone/>
            </a:pPr>
            <a:r>
              <a:rPr lang="en-US" sz="1100" b="1" spc="100" kern="0" dirty="0">
                <a:solidFill>
                  <a:schemeClr val="tx1"/>
                </a:solidFill>
              </a:rPr>
              <a:t>HAUSVERWALTUNG</a:t>
            </a:r>
            <a:endParaRPr lang="en-US" sz="1100" dirty="0"/>
          </a:p>
        </p:txBody>
      </p:sp>
      <p:sp>
        <p:nvSpPr>
          <p:cNvPr id="6" name="Text 4"/>
          <p:cNvSpPr txBox="1"/>
          <p:nvPr/>
        </p:nvSpPr>
        <p:spPr>
          <a:xfrm>
            <a:off x="640080" y="1097280"/>
            <a:ext cx="5257800" cy="1051560"/>
          </a:xfrm>
          <a:prstGeom prst="rect">
            <a:avLst/>
          </a:prstGeom>
          <a:noFill/>
          <a:ln/>
        </p:spPr>
        <p:txBody>
          <a:bodyPr wrap="square" lIns="0" tIns="0" rIns="0" bIns="0" rtlCol="0" anchor="t"/>
          <a:lstStyle/>
          <a:p>
            <a:pPr indent="0" marL="0">
              <a:lnSpc>
                <a:spcPct val="95000"/>
              </a:lnSpc>
              <a:buNone/>
            </a:pPr>
            <a:r>
              <a:rPr lang="en-US" sz="3800" b="1" dirty="0">
                <a:solidFill>
                  <a:schemeClr val="tx1"/>
                </a:solidFill>
              </a:rPr>
              <a:t>Fehlende Miete</a:t>
            </a:r>
            <a:endParaRPr lang="en-US" sz="3800" dirty="0"/>
          </a:p>
        </p:txBody>
      </p:sp>
      <p:sp>
        <p:nvSpPr>
          <p:cNvPr id="7" name="Text 5"/>
          <p:cNvSpPr txBox="1"/>
          <p:nvPr/>
        </p:nvSpPr>
        <p:spPr>
          <a:xfrm>
            <a:off x="640080" y="2068093"/>
            <a:ext cx="5257800" cy="256032"/>
          </a:xfrm>
          <a:prstGeom prst="rect">
            <a:avLst/>
          </a:prstGeom>
          <a:noFill/>
          <a:ln/>
        </p:spPr>
        <p:txBody>
          <a:bodyPr wrap="square" lIns="0" tIns="0" rIns="0" bIns="0" rtlCol="0" anchor="t"/>
          <a:lstStyle/>
          <a:p>
            <a:pPr indent="0" marL="0">
              <a:lnSpc>
                <a:spcPct val="100000"/>
              </a:lnSpc>
              <a:buNone/>
            </a:pPr>
            <a:r>
              <a:rPr lang="en-US" sz="1100" b="1" spc="100" kern="0" dirty="0">
                <a:solidFill>
                  <a:schemeClr val="accent5"/>
                </a:solidFill>
              </a:rPr>
              <a:t>DU SAGST</a:t>
            </a:r>
            <a:endParaRPr lang="en-US" sz="1100" dirty="0"/>
          </a:p>
        </p:txBody>
      </p:sp>
      <p:sp>
        <p:nvSpPr>
          <p:cNvPr id="8" name="Shape 6"/>
          <p:cNvSpPr/>
          <p:nvPr/>
        </p:nvSpPr>
        <p:spPr>
          <a:xfrm>
            <a:off x="640080" y="2397277"/>
            <a:ext cx="5257800" cy="753110"/>
          </a:xfrm>
          <a:prstGeom prst="roundRect">
            <a:avLst>
              <a:gd name="adj" fmla="val 29140"/>
            </a:avLst>
          </a:prstGeom>
          <a:solidFill>
            <a:schemeClr val="tx1"/>
          </a:solidFill>
          <a:ln/>
        </p:spPr>
      </p:sp>
      <p:sp>
        <p:nvSpPr>
          <p:cNvPr id="9" name="Shape 7"/>
          <p:cNvSpPr/>
          <p:nvPr/>
        </p:nvSpPr>
        <p:spPr>
          <a:xfrm flipV="1">
            <a:off x="960120" y="3141243"/>
            <a:ext cx="292608" cy="237744"/>
          </a:xfrm>
          <a:prstGeom prst="rtTriangle">
            <a:avLst/>
          </a:prstGeom>
          <a:solidFill>
            <a:srgbClr val="16181D"/>
          </a:solidFill>
          <a:ln/>
        </p:spPr>
      </p:sp>
      <p:sp>
        <p:nvSpPr>
          <p:cNvPr id="10" name="Text 8"/>
          <p:cNvSpPr txBox="1"/>
          <p:nvPr/>
        </p:nvSpPr>
        <p:spPr>
          <a:xfrm>
            <a:off x="896112" y="2397277"/>
            <a:ext cx="4745736" cy="753110"/>
          </a:xfrm>
          <a:prstGeom prst="rect">
            <a:avLst/>
          </a:prstGeom>
          <a:noFill/>
          <a:ln/>
        </p:spPr>
        <p:txBody>
          <a:bodyPr wrap="square" lIns="0" tIns="0" rIns="0" bIns="0" rtlCol="0" anchor="ctr"/>
          <a:lstStyle/>
          <a:p>
            <a:pPr indent="0" marL="0">
              <a:lnSpc>
                <a:spcPct val="100000"/>
              </a:lnSpc>
              <a:buNone/>
            </a:pPr>
            <a:r>
              <a:rPr lang="en-US" sz="2500" b="1" dirty="0">
                <a:solidFill>
                  <a:schemeClr val="bg1"/>
                </a:solidFill>
              </a:rPr>
              <a:t>„Welche Miete fehlt noch?“</a:t>
            </a:r>
            <a:endParaRPr lang="en-US" sz="2500" dirty="0"/>
          </a:p>
        </p:txBody>
      </p:sp>
      <p:sp>
        <p:nvSpPr>
          <p:cNvPr id="11" name="Text 9"/>
          <p:cNvSpPr txBox="1"/>
          <p:nvPr/>
        </p:nvSpPr>
        <p:spPr>
          <a:xfrm>
            <a:off x="640080" y="3525291"/>
            <a:ext cx="5257800" cy="256032"/>
          </a:xfrm>
          <a:prstGeom prst="rect">
            <a:avLst/>
          </a:prstGeom>
          <a:noFill/>
          <a:ln/>
        </p:spPr>
        <p:txBody>
          <a:bodyPr wrap="square" lIns="0" tIns="0" rIns="0" bIns="0" rtlCol="0" anchor="t"/>
          <a:lstStyle/>
          <a:p>
            <a:pPr indent="0" marL="0">
              <a:lnSpc>
                <a:spcPct val="100000"/>
              </a:lnSpc>
              <a:buNone/>
            </a:pPr>
            <a:r>
              <a:rPr lang="en-US" sz="1100" b="1" spc="100" kern="0" dirty="0">
                <a:solidFill>
                  <a:schemeClr val="accent5"/>
                </a:solidFill>
              </a:rPr>
              <a:t>DER BUTLER</a:t>
            </a:r>
            <a:endParaRPr lang="en-US" sz="1100" dirty="0"/>
          </a:p>
        </p:txBody>
      </p:sp>
      <p:sp>
        <p:nvSpPr>
          <p:cNvPr id="12" name="Shape 10"/>
          <p:cNvSpPr/>
          <p:nvPr/>
        </p:nvSpPr>
        <p:spPr>
          <a:xfrm>
            <a:off x="640080" y="3924325"/>
            <a:ext cx="274320" cy="274320"/>
          </a:xfrm>
          <a:prstGeom prst="ellipse">
            <a:avLst/>
          </a:prstGeom>
          <a:solidFill>
            <a:schemeClr val="accent1"/>
          </a:solidFill>
          <a:ln/>
        </p:spPr>
      </p:sp>
      <p:pic>
        <p:nvPicPr>
          <p:cNvPr id="13" name="Image 0" descr="C:\Users\stella\AppData\Local\Temp\claude\C--Users-stella-Desktop-erledigt\43329c91-2f5f-4919-bcab-c0957ad438dc\scratchpad\decks\icons\check-ink.png">    </p:cNvPr>
          <p:cNvPicPr>
            <a:picLocks noChangeAspect="1"/>
          </p:cNvPicPr>
          <p:nvPr/>
        </p:nvPicPr>
        <p:blipFill>
          <a:blip r:embed="rId1"/>
          <a:stretch>
            <a:fillRect/>
          </a:stretch>
        </p:blipFill>
        <p:spPr>
          <a:xfrm>
            <a:off x="708660" y="3992905"/>
            <a:ext cx="137160" cy="137160"/>
          </a:xfrm>
          <a:prstGeom prst="rect">
            <a:avLst/>
          </a:prstGeom>
        </p:spPr>
      </p:pic>
      <p:sp>
        <p:nvSpPr>
          <p:cNvPr id="14" name="Text 11"/>
          <p:cNvSpPr txBox="1"/>
          <p:nvPr/>
        </p:nvSpPr>
        <p:spPr>
          <a:xfrm>
            <a:off x="1097280" y="3891051"/>
            <a:ext cx="4800600" cy="386588"/>
          </a:xfrm>
          <a:prstGeom prst="rect">
            <a:avLst/>
          </a:prstGeom>
          <a:noFill/>
          <a:ln/>
        </p:spPr>
        <p:txBody>
          <a:bodyPr wrap="square" lIns="0" tIns="0" rIns="0" bIns="0" rtlCol="0" anchor="t"/>
          <a:lstStyle/>
          <a:p>
            <a:pPr indent="0" marL="0">
              <a:lnSpc>
                <a:spcPct val="100000"/>
              </a:lnSpc>
              <a:buNone/>
            </a:pPr>
            <a:r>
              <a:rPr lang="en-US" sz="2200" dirty="0">
                <a:solidFill>
                  <a:schemeClr val="tx1"/>
                </a:solidFill>
              </a:rPr>
              <a:t>Abgleich Mietverträge mit Kontoauszug</a:t>
            </a:r>
            <a:endParaRPr lang="en-US" sz="2200" dirty="0"/>
          </a:p>
        </p:txBody>
      </p:sp>
      <p:sp>
        <p:nvSpPr>
          <p:cNvPr id="15" name="Shape 12"/>
          <p:cNvSpPr/>
          <p:nvPr/>
        </p:nvSpPr>
        <p:spPr>
          <a:xfrm>
            <a:off x="640080" y="4466361"/>
            <a:ext cx="274320" cy="274320"/>
          </a:xfrm>
          <a:prstGeom prst="ellipse">
            <a:avLst/>
          </a:prstGeom>
          <a:solidFill>
            <a:schemeClr val="accent1"/>
          </a:solidFill>
          <a:ln/>
        </p:spPr>
      </p:sp>
      <p:pic>
        <p:nvPicPr>
          <p:cNvPr id="16" name="Image 1" descr="C:\Users\stella\AppData\Local\Temp\claude\C--Users-stella-Desktop-erledigt\43329c91-2f5f-4919-bcab-c0957ad438dc\scratchpad\decks\icons\check-ink.png">    </p:cNvPr>
          <p:cNvPicPr>
            <a:picLocks noChangeAspect="1"/>
          </p:cNvPicPr>
          <p:nvPr/>
        </p:nvPicPr>
        <p:blipFill>
          <a:blip r:embed="rId2"/>
          <a:stretch>
            <a:fillRect/>
          </a:stretch>
        </p:blipFill>
        <p:spPr>
          <a:xfrm>
            <a:off x="708660" y="4534941"/>
            <a:ext cx="137160" cy="137160"/>
          </a:xfrm>
          <a:prstGeom prst="rect">
            <a:avLst/>
          </a:prstGeom>
        </p:spPr>
      </p:pic>
      <p:sp>
        <p:nvSpPr>
          <p:cNvPr id="17" name="Text 13"/>
          <p:cNvSpPr txBox="1"/>
          <p:nvPr/>
        </p:nvSpPr>
        <p:spPr>
          <a:xfrm>
            <a:off x="1097280" y="4433087"/>
            <a:ext cx="4800600" cy="386588"/>
          </a:xfrm>
          <a:prstGeom prst="rect">
            <a:avLst/>
          </a:prstGeom>
          <a:noFill/>
          <a:ln/>
        </p:spPr>
        <p:txBody>
          <a:bodyPr wrap="square" lIns="0" tIns="0" rIns="0" bIns="0" rtlCol="0" anchor="t"/>
          <a:lstStyle/>
          <a:p>
            <a:pPr indent="0" marL="0">
              <a:lnSpc>
                <a:spcPct val="100000"/>
              </a:lnSpc>
              <a:buNone/>
            </a:pPr>
            <a:r>
              <a:rPr lang="en-US" sz="2200" dirty="0">
                <a:solidFill>
                  <a:schemeClr val="tx1"/>
                </a:solidFill>
              </a:rPr>
              <a:t>Rückstände je Wohnung</a:t>
            </a:r>
            <a:endParaRPr lang="en-US" sz="2200" dirty="0"/>
          </a:p>
        </p:txBody>
      </p:sp>
      <p:sp>
        <p:nvSpPr>
          <p:cNvPr id="18" name="Shape 14"/>
          <p:cNvSpPr/>
          <p:nvPr/>
        </p:nvSpPr>
        <p:spPr>
          <a:xfrm>
            <a:off x="640080" y="5008397"/>
            <a:ext cx="274320" cy="274320"/>
          </a:xfrm>
          <a:prstGeom prst="ellipse">
            <a:avLst/>
          </a:prstGeom>
          <a:solidFill>
            <a:schemeClr val="accent1"/>
          </a:solidFill>
          <a:ln/>
        </p:spPr>
      </p:sp>
      <p:pic>
        <p:nvPicPr>
          <p:cNvPr id="19" name="Image 2" descr="C:\Users\stella\AppData\Local\Temp\claude\C--Users-stella-Desktop-erledigt\43329c91-2f5f-4919-bcab-c0957ad438dc\scratchpad\decks\icons\check-ink.png">    </p:cNvPr>
          <p:cNvPicPr>
            <a:picLocks noChangeAspect="1"/>
          </p:cNvPicPr>
          <p:nvPr/>
        </p:nvPicPr>
        <p:blipFill>
          <a:blip r:embed="rId3"/>
          <a:stretch>
            <a:fillRect/>
          </a:stretch>
        </p:blipFill>
        <p:spPr>
          <a:xfrm>
            <a:off x="708660" y="5076977"/>
            <a:ext cx="137160" cy="137160"/>
          </a:xfrm>
          <a:prstGeom prst="rect">
            <a:avLst/>
          </a:prstGeom>
        </p:spPr>
      </p:pic>
      <p:sp>
        <p:nvSpPr>
          <p:cNvPr id="20" name="Text 15"/>
          <p:cNvSpPr txBox="1"/>
          <p:nvPr/>
        </p:nvSpPr>
        <p:spPr>
          <a:xfrm>
            <a:off x="1097280" y="4975123"/>
            <a:ext cx="4800600" cy="386588"/>
          </a:xfrm>
          <a:prstGeom prst="rect">
            <a:avLst/>
          </a:prstGeom>
          <a:noFill/>
          <a:ln/>
        </p:spPr>
        <p:txBody>
          <a:bodyPr wrap="square" lIns="0" tIns="0" rIns="0" bIns="0" rtlCol="0" anchor="t"/>
          <a:lstStyle/>
          <a:p>
            <a:pPr indent="0" marL="0">
              <a:lnSpc>
                <a:spcPct val="100000"/>
              </a:lnSpc>
              <a:buNone/>
            </a:pPr>
            <a:r>
              <a:rPr lang="en-US" sz="2200" dirty="0">
                <a:solidFill>
                  <a:schemeClr val="tx1"/>
                </a:solidFill>
              </a:rPr>
              <a:t>Zahlungs­erinnerung als Entwurf</a:t>
            </a:r>
            <a:endParaRPr lang="en-US" sz="2200" dirty="0"/>
          </a:p>
        </p:txBody>
      </p:sp>
      <p:sp>
        <p:nvSpPr>
          <p:cNvPr id="21" name="Bildschirmfoto Rahmen"/>
          <p:cNvSpPr/>
          <p:nvPr/>
        </p:nvSpPr>
        <p:spPr>
          <a:xfrm>
            <a:off x="6355080" y="1427106"/>
            <a:ext cx="5196535" cy="3775188"/>
          </a:xfrm>
          <a:prstGeom prst="roundRect">
            <a:avLst>
              <a:gd name="adj" fmla="val 4360"/>
            </a:avLst>
          </a:prstGeom>
          <a:solidFill>
            <a:schemeClr val="bg2"/>
          </a:solidFill>
          <a:ln w="9525">
            <a:solidFill>
              <a:schemeClr val="accent2"/>
            </a:solidFill>
            <a:prstDash val="solid"/>
          </a:ln>
          <a:effectLst>
            <a:outerShdw sx="100000" sy="100000" kx="0" ky="0" algn="bl" rotWithShape="0" blurRad="127000" dist="38100" dir="5400000">
              <a:srgbClr val="000000">
                <a:alpha val="14000"/>
              </a:srgbClr>
            </a:outerShdw>
          </a:effectLst>
        </p:spPr>
      </p:sp>
      <p:pic>
        <p:nvPicPr>
          <p:cNvPr id="22" name="Bildschirmfoto" descr="Bildschirmfoto aus HeyButler: vermieter-ablage">    </p:cNvPr>
          <p:cNvPicPr>
            <a:picLocks noChangeAspect="1"/>
          </p:cNvPicPr>
          <p:nvPr/>
        </p:nvPicPr>
        <p:blipFill>
          <a:blip r:embed="rId4"/>
          <a:stretch>
            <a:fillRect/>
          </a:stretch>
        </p:blipFill>
        <p:spPr>
          <a:xfrm>
            <a:off x="6446520" y="1518546"/>
            <a:ext cx="5013655" cy="3592308"/>
          </a:xfrm>
          <a:prstGeom prst="rect">
            <a:avLst/>
          </a:prstGeom>
        </p:spPr>
      </p:pic>
      <p:pic>
        <p:nvPicPr>
          <p:cNvPr id="23" name="Image 4" descr="C:\Users\stella\AppData\Local\Temp\claude\C--Users-stella-Desktop-erledigt\43329c91-2f5f-4919-bcab-c0957ad438dc\scratchpad\decks\brand\butler-96.png">    </p:cNvPr>
          <p:cNvPicPr>
            <a:picLocks noChangeAspect="1"/>
          </p:cNvPicPr>
          <p:nvPr/>
        </p:nvPicPr>
        <p:blipFill>
          <a:blip r:embed="rId5"/>
          <a:stretch>
            <a:fillRect/>
          </a:stretch>
        </p:blipFill>
        <p:spPr>
          <a:xfrm>
            <a:off x="640080" y="6358573"/>
            <a:ext cx="174625" cy="174625"/>
          </a:xfrm>
          <a:prstGeom prst="rect">
            <a:avLst/>
          </a:prstGeom>
        </p:spPr>
      </p:pic>
      <p:sp>
        <p:nvSpPr>
          <p:cNvPr id="24" name="Text 17"/>
          <p:cNvSpPr txBox="1"/>
          <p:nvPr/>
        </p:nvSpPr>
        <p:spPr>
          <a:xfrm>
            <a:off x="887857" y="6355080"/>
            <a:ext cx="3657600" cy="181610"/>
          </a:xfrm>
          <a:prstGeom prst="rect">
            <a:avLst/>
          </a:prstGeom>
          <a:noFill/>
          <a:ln/>
        </p:spPr>
        <p:txBody>
          <a:bodyPr wrap="square" lIns="0" tIns="0" rIns="0" bIns="0" rtlCol="0" anchor="ctr"/>
          <a:lstStyle/>
          <a:p>
            <a:pPr indent="0" marL="0">
              <a:lnSpc>
                <a:spcPct val="100000"/>
              </a:lnSpc>
              <a:buNone/>
            </a:pPr>
            <a:r>
              <a:rPr lang="en-US" sz="1100" dirty="0">
                <a:solidFill>
                  <a:schemeClr val="tx1"/>
                </a:solidFill>
              </a:rPr>
              <a:t>Hey</a:t>
            </a:r>
            <a:pPr indent="0" marL="0">
              <a:lnSpc>
                <a:spcPct val="100000"/>
              </a:lnSpc>
              <a:buNone/>
            </a:pPr>
            <a:r>
              <a:rPr lang="en-US" sz="1100" b="1" dirty="0">
                <a:solidFill>
                  <a:schemeClr val="tx1"/>
                </a:solidFill>
              </a:rPr>
              <a:t>Butler</a:t>
            </a:r>
            <a:endParaRPr lang="en-US" sz="1100" dirty="0"/>
          </a:p>
        </p:txBody>
      </p:sp>
      <p:sp>
        <p:nvSpPr>
          <p:cNvPr id="25" name="Text 18"/>
          <p:cNvSpPr txBox="1"/>
          <p:nvPr/>
        </p:nvSpPr>
        <p:spPr>
          <a:xfrm>
            <a:off x="1874520" y="6355080"/>
            <a:ext cx="6400800" cy="182880"/>
          </a:xfrm>
          <a:prstGeom prst="rect">
            <a:avLst/>
          </a:prstGeom>
          <a:noFill/>
          <a:ln/>
        </p:spPr>
        <p:txBody>
          <a:bodyPr wrap="square" lIns="0" tIns="0" rIns="0" bIns="0" rtlCol="0" anchor="ctr"/>
          <a:lstStyle/>
          <a:p>
            <a:pPr indent="0" marL="0">
              <a:lnSpc>
                <a:spcPct val="100000"/>
              </a:lnSpc>
              <a:buNone/>
            </a:pPr>
            <a:r>
              <a:rPr lang="en-US" sz="1000" dirty="0">
                <a:solidFill>
                  <a:schemeClr val="accent5"/>
                </a:solidFill>
              </a:rPr>
              <a:t>HeyButler im Alltag</a:t>
            </a:r>
            <a:endParaRPr lang="en-US" sz="1000" dirty="0"/>
          </a:p>
        </p:txBody>
      </p:sp>
      <p:sp>
        <p:nvSpPr>
          <p:cNvPr id="26" name="Text 19"/>
          <p:cNvSpPr txBox="1"/>
          <p:nvPr/>
        </p:nvSpPr>
        <p:spPr>
          <a:xfrm>
            <a:off x="10637215" y="6355080"/>
            <a:ext cx="914400" cy="182880"/>
          </a:xfrm>
          <a:prstGeom prst="rect">
            <a:avLst/>
          </a:prstGeom>
          <a:noFill/>
          <a:ln/>
        </p:spPr>
        <p:txBody>
          <a:bodyPr wrap="square" lIns="0" tIns="0" rIns="0" bIns="0" rtlCol="0" anchor="ctr"/>
          <a:lstStyle/>
          <a:p>
            <a:pPr algn="r" indent="0" marL="0">
              <a:lnSpc>
                <a:spcPct val="100000"/>
              </a:lnSpc>
              <a:buNone/>
            </a:pPr>
            <a:r>
              <a:rPr lang="en-US" sz="1000" dirty="0">
                <a:solidFill>
                  <a:schemeClr val="accent5"/>
                </a:solidFill>
              </a:rPr>
              <a:t>49</a:t>
            </a:r>
            <a:endParaRPr lang="en-US" sz="1000" dirty="0"/>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name="Slide 50">
    <p:spTree>
      <p:nvGrpSpPr>
        <p:cNvPr id="1" name=""/>
        <p:cNvGrpSpPr/>
        <p:nvPr/>
      </p:nvGrpSpPr>
      <p:grpSpPr>
        <a:xfrm>
          <a:off x="0" y="0"/>
          <a:ext cx="0" cy="0"/>
          <a:chOff x="0" y="0"/>
          <a:chExt cx="0" cy="0"/>
        </a:xfrm>
      </p:grpSpPr>
      <p:sp>
        <p:nvSpPr>
          <p:cNvPr id="2" name="Shape 0"/>
          <p:cNvSpPr/>
          <p:nvPr/>
        </p:nvSpPr>
        <p:spPr>
          <a:xfrm>
            <a:off x="640080" y="548640"/>
            <a:ext cx="1860804" cy="292608"/>
          </a:xfrm>
          <a:prstGeom prst="roundRect">
            <a:avLst>
              <a:gd name="adj" fmla="val 50000"/>
            </a:avLst>
          </a:prstGeom>
          <a:solidFill>
            <a:schemeClr val="accent1"/>
          </a:solidFill>
          <a:ln/>
        </p:spPr>
      </p:sp>
      <p:sp>
        <p:nvSpPr>
          <p:cNvPr id="3" name="Text 1"/>
          <p:cNvSpPr txBox="1"/>
          <p:nvPr/>
        </p:nvSpPr>
        <p:spPr>
          <a:xfrm>
            <a:off x="640080" y="548640"/>
            <a:ext cx="1860804" cy="292608"/>
          </a:xfrm>
          <a:prstGeom prst="rect">
            <a:avLst/>
          </a:prstGeom>
          <a:noFill/>
          <a:ln/>
        </p:spPr>
        <p:txBody>
          <a:bodyPr wrap="square" lIns="0" tIns="0" rIns="0" bIns="0" rtlCol="0" anchor="ctr"/>
          <a:lstStyle/>
          <a:p>
            <a:pPr algn="ctr" indent="0" marL="0">
              <a:lnSpc>
                <a:spcPct val="100000"/>
              </a:lnSpc>
              <a:buNone/>
            </a:pPr>
            <a:r>
              <a:rPr lang="en-US" sz="1100" b="1" spc="100" kern="0" dirty="0">
                <a:solidFill>
                  <a:schemeClr val="tx1"/>
                </a:solidFill>
              </a:rPr>
              <a:t>PRIVATE VERMIETER</a:t>
            </a:r>
            <a:endParaRPr lang="en-US" sz="1100" dirty="0"/>
          </a:p>
        </p:txBody>
      </p:sp>
      <p:sp>
        <p:nvSpPr>
          <p:cNvPr id="4" name="Text 2"/>
          <p:cNvSpPr txBox="1"/>
          <p:nvPr/>
        </p:nvSpPr>
        <p:spPr>
          <a:xfrm>
            <a:off x="640080" y="1097280"/>
            <a:ext cx="5257800" cy="1051560"/>
          </a:xfrm>
          <a:prstGeom prst="rect">
            <a:avLst/>
          </a:prstGeom>
          <a:noFill/>
          <a:ln/>
        </p:spPr>
        <p:txBody>
          <a:bodyPr wrap="square" lIns="0" tIns="0" rIns="0" bIns="0" rtlCol="0" anchor="t"/>
          <a:lstStyle/>
          <a:p>
            <a:pPr indent="0" marL="0">
              <a:lnSpc>
                <a:spcPct val="95000"/>
              </a:lnSpc>
              <a:buNone/>
            </a:pPr>
            <a:r>
              <a:rPr lang="en-US" sz="3800" b="1" dirty="0">
                <a:solidFill>
                  <a:schemeClr val="tx1"/>
                </a:solidFill>
              </a:rPr>
              <a:t>Mieterhöhung prüfen</a:t>
            </a:r>
            <a:endParaRPr lang="en-US" sz="3800" dirty="0"/>
          </a:p>
        </p:txBody>
      </p:sp>
      <p:sp>
        <p:nvSpPr>
          <p:cNvPr id="5" name="Text 3"/>
          <p:cNvSpPr txBox="1"/>
          <p:nvPr/>
        </p:nvSpPr>
        <p:spPr>
          <a:xfrm>
            <a:off x="640080" y="2068093"/>
            <a:ext cx="5257800" cy="256032"/>
          </a:xfrm>
          <a:prstGeom prst="rect">
            <a:avLst/>
          </a:prstGeom>
          <a:noFill/>
          <a:ln/>
        </p:spPr>
        <p:txBody>
          <a:bodyPr wrap="square" lIns="0" tIns="0" rIns="0" bIns="0" rtlCol="0" anchor="t"/>
          <a:lstStyle/>
          <a:p>
            <a:pPr indent="0" marL="0">
              <a:lnSpc>
                <a:spcPct val="100000"/>
              </a:lnSpc>
              <a:buNone/>
            </a:pPr>
            <a:r>
              <a:rPr lang="en-US" sz="1100" b="1" spc="100" kern="0" dirty="0">
                <a:solidFill>
                  <a:schemeClr val="accent5"/>
                </a:solidFill>
              </a:rPr>
              <a:t>DU SAGST</a:t>
            </a:r>
            <a:endParaRPr lang="en-US" sz="1100" dirty="0"/>
          </a:p>
        </p:txBody>
      </p:sp>
      <p:sp>
        <p:nvSpPr>
          <p:cNvPr id="6" name="Shape 4"/>
          <p:cNvSpPr/>
          <p:nvPr/>
        </p:nvSpPr>
        <p:spPr>
          <a:xfrm>
            <a:off x="640080" y="2397277"/>
            <a:ext cx="5257800" cy="1140460"/>
          </a:xfrm>
          <a:prstGeom prst="roundRect">
            <a:avLst>
              <a:gd name="adj" fmla="val 19243"/>
            </a:avLst>
          </a:prstGeom>
          <a:solidFill>
            <a:schemeClr val="tx1"/>
          </a:solidFill>
          <a:ln/>
        </p:spPr>
      </p:sp>
      <p:sp>
        <p:nvSpPr>
          <p:cNvPr id="7" name="Shape 5"/>
          <p:cNvSpPr/>
          <p:nvPr/>
        </p:nvSpPr>
        <p:spPr>
          <a:xfrm flipV="1">
            <a:off x="960120" y="3528593"/>
            <a:ext cx="292608" cy="237744"/>
          </a:xfrm>
          <a:prstGeom prst="rtTriangle">
            <a:avLst/>
          </a:prstGeom>
          <a:solidFill>
            <a:srgbClr val="16181D"/>
          </a:solidFill>
          <a:ln/>
        </p:spPr>
      </p:sp>
      <p:sp>
        <p:nvSpPr>
          <p:cNvPr id="8" name="Text 6"/>
          <p:cNvSpPr txBox="1"/>
          <p:nvPr/>
        </p:nvSpPr>
        <p:spPr>
          <a:xfrm>
            <a:off x="896112" y="2397277"/>
            <a:ext cx="4745736" cy="1140460"/>
          </a:xfrm>
          <a:prstGeom prst="rect">
            <a:avLst/>
          </a:prstGeom>
          <a:noFill/>
          <a:ln/>
        </p:spPr>
        <p:txBody>
          <a:bodyPr wrap="square" lIns="0" tIns="0" rIns="0" bIns="0" rtlCol="0" anchor="ctr"/>
          <a:lstStyle/>
          <a:p>
            <a:pPr indent="0" marL="0">
              <a:lnSpc>
                <a:spcPct val="100000"/>
              </a:lnSpc>
              <a:buNone/>
            </a:pPr>
            <a:r>
              <a:rPr lang="en-US" sz="2500" b="1" dirty="0">
                <a:solidFill>
                  <a:schemeClr val="bg1"/>
                </a:solidFill>
              </a:rPr>
              <a:t>„Darf ich die Miete in der Lindenstraße erhöhen?“</a:t>
            </a:r>
            <a:endParaRPr lang="en-US" sz="2500" dirty="0"/>
          </a:p>
        </p:txBody>
      </p:sp>
      <p:sp>
        <p:nvSpPr>
          <p:cNvPr id="9" name="Text 7"/>
          <p:cNvSpPr txBox="1"/>
          <p:nvPr/>
        </p:nvSpPr>
        <p:spPr>
          <a:xfrm>
            <a:off x="640080" y="3912641"/>
            <a:ext cx="5257800" cy="256032"/>
          </a:xfrm>
          <a:prstGeom prst="rect">
            <a:avLst/>
          </a:prstGeom>
          <a:noFill/>
          <a:ln/>
        </p:spPr>
        <p:txBody>
          <a:bodyPr wrap="square" lIns="0" tIns="0" rIns="0" bIns="0" rtlCol="0" anchor="t"/>
          <a:lstStyle/>
          <a:p>
            <a:pPr indent="0" marL="0">
              <a:lnSpc>
                <a:spcPct val="100000"/>
              </a:lnSpc>
              <a:buNone/>
            </a:pPr>
            <a:r>
              <a:rPr lang="en-US" sz="1100" b="1" spc="100" kern="0" dirty="0">
                <a:solidFill>
                  <a:schemeClr val="accent5"/>
                </a:solidFill>
              </a:rPr>
              <a:t>DER BUTLER</a:t>
            </a:r>
            <a:endParaRPr lang="en-US" sz="1100" dirty="0"/>
          </a:p>
        </p:txBody>
      </p:sp>
      <p:sp>
        <p:nvSpPr>
          <p:cNvPr id="10" name="Shape 8"/>
          <p:cNvSpPr/>
          <p:nvPr/>
        </p:nvSpPr>
        <p:spPr>
          <a:xfrm>
            <a:off x="640080" y="4303928"/>
            <a:ext cx="274320" cy="274320"/>
          </a:xfrm>
          <a:prstGeom prst="ellipse">
            <a:avLst/>
          </a:prstGeom>
          <a:solidFill>
            <a:schemeClr val="accent1"/>
          </a:solidFill>
          <a:ln/>
        </p:spPr>
      </p:sp>
      <p:pic>
        <p:nvPicPr>
          <p:cNvPr id="11" name="Image 0" descr="C:\Users\stella\AppData\Local\Temp\claude\C--Users-stella-Desktop-erledigt\43329c91-2f5f-4919-bcab-c0957ad438dc\scratchpad\decks\icons\check-ink.png">    </p:cNvPr>
          <p:cNvPicPr>
            <a:picLocks noChangeAspect="1"/>
          </p:cNvPicPr>
          <p:nvPr/>
        </p:nvPicPr>
        <p:blipFill>
          <a:blip r:embed="rId1"/>
          <a:stretch>
            <a:fillRect/>
          </a:stretch>
        </p:blipFill>
        <p:spPr>
          <a:xfrm>
            <a:off x="708660" y="4372508"/>
            <a:ext cx="137160" cy="137160"/>
          </a:xfrm>
          <a:prstGeom prst="rect">
            <a:avLst/>
          </a:prstGeom>
        </p:spPr>
      </p:pic>
      <p:sp>
        <p:nvSpPr>
          <p:cNvPr id="12" name="Text 9"/>
          <p:cNvSpPr txBox="1"/>
          <p:nvPr/>
        </p:nvSpPr>
        <p:spPr>
          <a:xfrm>
            <a:off x="1097280" y="4278401"/>
            <a:ext cx="4800600" cy="371094"/>
          </a:xfrm>
          <a:prstGeom prst="rect">
            <a:avLst/>
          </a:prstGeom>
          <a:noFill/>
          <a:ln/>
        </p:spPr>
        <p:txBody>
          <a:bodyPr wrap="square" lIns="0" tIns="0" rIns="0" bIns="0" rtlCol="0" anchor="t"/>
          <a:lstStyle/>
          <a:p>
            <a:pPr indent="0" marL="0">
              <a:lnSpc>
                <a:spcPct val="100000"/>
              </a:lnSpc>
              <a:buNone/>
            </a:pPr>
            <a:r>
              <a:rPr lang="en-US" sz="2100" dirty="0">
                <a:solidFill>
                  <a:schemeClr val="tx1"/>
                </a:solidFill>
              </a:rPr>
              <a:t>Prüft letzte Erhöhung und Kappungsgrenze</a:t>
            </a:r>
            <a:endParaRPr lang="en-US" sz="2100" dirty="0"/>
          </a:p>
        </p:txBody>
      </p:sp>
      <p:sp>
        <p:nvSpPr>
          <p:cNvPr id="13" name="Shape 10"/>
          <p:cNvSpPr/>
          <p:nvPr/>
        </p:nvSpPr>
        <p:spPr>
          <a:xfrm>
            <a:off x="640080" y="4830470"/>
            <a:ext cx="274320" cy="274320"/>
          </a:xfrm>
          <a:prstGeom prst="ellipse">
            <a:avLst/>
          </a:prstGeom>
          <a:solidFill>
            <a:schemeClr val="accent1"/>
          </a:solidFill>
          <a:ln/>
        </p:spPr>
      </p:sp>
      <p:pic>
        <p:nvPicPr>
          <p:cNvPr id="14" name="Image 1" descr="C:\Users\stella\AppData\Local\Temp\claude\C--Users-stella-Desktop-erledigt\43329c91-2f5f-4919-bcab-c0957ad438dc\scratchpad\decks\icons\check-ink.png">    </p:cNvPr>
          <p:cNvPicPr>
            <a:picLocks noChangeAspect="1"/>
          </p:cNvPicPr>
          <p:nvPr/>
        </p:nvPicPr>
        <p:blipFill>
          <a:blip r:embed="rId2"/>
          <a:stretch>
            <a:fillRect/>
          </a:stretch>
        </p:blipFill>
        <p:spPr>
          <a:xfrm>
            <a:off x="708660" y="4899050"/>
            <a:ext cx="137160" cy="137160"/>
          </a:xfrm>
          <a:prstGeom prst="rect">
            <a:avLst/>
          </a:prstGeom>
        </p:spPr>
      </p:pic>
      <p:sp>
        <p:nvSpPr>
          <p:cNvPr id="15" name="Text 11"/>
          <p:cNvSpPr txBox="1"/>
          <p:nvPr/>
        </p:nvSpPr>
        <p:spPr>
          <a:xfrm>
            <a:off x="1097280" y="4804943"/>
            <a:ext cx="4800600" cy="371094"/>
          </a:xfrm>
          <a:prstGeom prst="rect">
            <a:avLst/>
          </a:prstGeom>
          <a:noFill/>
          <a:ln/>
        </p:spPr>
        <p:txBody>
          <a:bodyPr wrap="square" lIns="0" tIns="0" rIns="0" bIns="0" rtlCol="0" anchor="t"/>
          <a:lstStyle/>
          <a:p>
            <a:pPr indent="0" marL="0">
              <a:lnSpc>
                <a:spcPct val="100000"/>
              </a:lnSpc>
              <a:buNone/>
            </a:pPr>
            <a:r>
              <a:rPr lang="en-US" sz="2100" dirty="0">
                <a:solidFill>
                  <a:schemeClr val="tx1"/>
                </a:solidFill>
              </a:rPr>
              <a:t>Rechnet die höchstmögliche Miete</a:t>
            </a:r>
            <a:endParaRPr lang="en-US" sz="2100" dirty="0"/>
          </a:p>
        </p:txBody>
      </p:sp>
      <p:sp>
        <p:nvSpPr>
          <p:cNvPr id="16" name="Shape 12"/>
          <p:cNvSpPr/>
          <p:nvPr/>
        </p:nvSpPr>
        <p:spPr>
          <a:xfrm>
            <a:off x="640080" y="5357012"/>
            <a:ext cx="274320" cy="274320"/>
          </a:xfrm>
          <a:prstGeom prst="ellipse">
            <a:avLst/>
          </a:prstGeom>
          <a:solidFill>
            <a:schemeClr val="accent1"/>
          </a:solidFill>
          <a:ln/>
        </p:spPr>
      </p:sp>
      <p:pic>
        <p:nvPicPr>
          <p:cNvPr id="17" name="Image 2" descr="C:\Users\stella\AppData\Local\Temp\claude\C--Users-stella-Desktop-erledigt\43329c91-2f5f-4919-bcab-c0957ad438dc\scratchpad\decks\icons\check-ink.png">    </p:cNvPr>
          <p:cNvPicPr>
            <a:picLocks noChangeAspect="1"/>
          </p:cNvPicPr>
          <p:nvPr/>
        </p:nvPicPr>
        <p:blipFill>
          <a:blip r:embed="rId3"/>
          <a:stretch>
            <a:fillRect/>
          </a:stretch>
        </p:blipFill>
        <p:spPr>
          <a:xfrm>
            <a:off x="708660" y="5425592"/>
            <a:ext cx="137160" cy="137160"/>
          </a:xfrm>
          <a:prstGeom prst="rect">
            <a:avLst/>
          </a:prstGeom>
        </p:spPr>
      </p:pic>
      <p:sp>
        <p:nvSpPr>
          <p:cNvPr id="18" name="Text 13"/>
          <p:cNvSpPr txBox="1"/>
          <p:nvPr/>
        </p:nvSpPr>
        <p:spPr>
          <a:xfrm>
            <a:off x="1097280" y="5331485"/>
            <a:ext cx="4800600" cy="371094"/>
          </a:xfrm>
          <a:prstGeom prst="rect">
            <a:avLst/>
          </a:prstGeom>
          <a:noFill/>
          <a:ln/>
        </p:spPr>
        <p:txBody>
          <a:bodyPr wrap="square" lIns="0" tIns="0" rIns="0" bIns="0" rtlCol="0" anchor="t"/>
          <a:lstStyle/>
          <a:p>
            <a:pPr indent="0" marL="0">
              <a:lnSpc>
                <a:spcPct val="100000"/>
              </a:lnSpc>
              <a:buNone/>
            </a:pPr>
            <a:r>
              <a:rPr lang="en-US" sz="2100" dirty="0">
                <a:solidFill>
                  <a:schemeClr val="tx1"/>
                </a:solidFill>
              </a:rPr>
              <a:t>Schreiben als Entwurf, fachlich prüfen</a:t>
            </a:r>
            <a:endParaRPr lang="en-US" sz="2100" dirty="0"/>
          </a:p>
        </p:txBody>
      </p:sp>
      <p:sp>
        <p:nvSpPr>
          <p:cNvPr id="19" name="Bildschirmfoto Rahmen"/>
          <p:cNvSpPr/>
          <p:nvPr/>
        </p:nvSpPr>
        <p:spPr>
          <a:xfrm>
            <a:off x="6355080" y="881439"/>
            <a:ext cx="5196535" cy="4866522"/>
          </a:xfrm>
          <a:prstGeom prst="roundRect">
            <a:avLst>
              <a:gd name="adj" fmla="val 3382"/>
            </a:avLst>
          </a:prstGeom>
          <a:solidFill>
            <a:schemeClr val="bg2"/>
          </a:solidFill>
          <a:ln w="9525">
            <a:solidFill>
              <a:schemeClr val="accent2"/>
            </a:solidFill>
            <a:prstDash val="solid"/>
          </a:ln>
          <a:effectLst>
            <a:outerShdw sx="100000" sy="100000" kx="0" ky="0" algn="bl" rotWithShape="0" blurRad="127000" dist="38100" dir="5400000">
              <a:srgbClr val="000000">
                <a:alpha val="14000"/>
              </a:srgbClr>
            </a:outerShdw>
          </a:effectLst>
        </p:spPr>
      </p:sp>
      <p:pic>
        <p:nvPicPr>
          <p:cNvPr id="20" name="Bildschirmfoto" descr="Bildschirmfoto aus HeyButler: vermieter-formular">    </p:cNvPr>
          <p:cNvPicPr>
            <a:picLocks noChangeAspect="1"/>
          </p:cNvPicPr>
          <p:nvPr/>
        </p:nvPicPr>
        <p:blipFill>
          <a:blip r:embed="rId4"/>
          <a:stretch>
            <a:fillRect/>
          </a:stretch>
        </p:blipFill>
        <p:spPr>
          <a:xfrm>
            <a:off x="6446520" y="972879"/>
            <a:ext cx="5013655" cy="4683642"/>
          </a:xfrm>
          <a:prstGeom prst="rect">
            <a:avLst/>
          </a:prstGeom>
        </p:spPr>
      </p:pic>
      <p:pic>
        <p:nvPicPr>
          <p:cNvPr id="21" name="Image 4" descr="C:\Users\stella\AppData\Local\Temp\claude\C--Users-stella-Desktop-erledigt\43329c91-2f5f-4919-bcab-c0957ad438dc\scratchpad\decks\brand\butler-96.png">    </p:cNvPr>
          <p:cNvPicPr>
            <a:picLocks noChangeAspect="1"/>
          </p:cNvPicPr>
          <p:nvPr/>
        </p:nvPicPr>
        <p:blipFill>
          <a:blip r:embed="rId5"/>
          <a:stretch>
            <a:fillRect/>
          </a:stretch>
        </p:blipFill>
        <p:spPr>
          <a:xfrm>
            <a:off x="640080" y="6358573"/>
            <a:ext cx="174625" cy="174625"/>
          </a:xfrm>
          <a:prstGeom prst="rect">
            <a:avLst/>
          </a:prstGeom>
        </p:spPr>
      </p:pic>
      <p:sp>
        <p:nvSpPr>
          <p:cNvPr id="22" name="Text 15"/>
          <p:cNvSpPr txBox="1"/>
          <p:nvPr/>
        </p:nvSpPr>
        <p:spPr>
          <a:xfrm>
            <a:off x="887857" y="6355080"/>
            <a:ext cx="3657600" cy="181610"/>
          </a:xfrm>
          <a:prstGeom prst="rect">
            <a:avLst/>
          </a:prstGeom>
          <a:noFill/>
          <a:ln/>
        </p:spPr>
        <p:txBody>
          <a:bodyPr wrap="square" lIns="0" tIns="0" rIns="0" bIns="0" rtlCol="0" anchor="ctr"/>
          <a:lstStyle/>
          <a:p>
            <a:pPr indent="0" marL="0">
              <a:lnSpc>
                <a:spcPct val="100000"/>
              </a:lnSpc>
              <a:buNone/>
            </a:pPr>
            <a:r>
              <a:rPr lang="en-US" sz="1100" dirty="0">
                <a:solidFill>
                  <a:schemeClr val="tx1"/>
                </a:solidFill>
              </a:rPr>
              <a:t>Hey</a:t>
            </a:r>
            <a:pPr indent="0" marL="0">
              <a:lnSpc>
                <a:spcPct val="100000"/>
              </a:lnSpc>
              <a:buNone/>
            </a:pPr>
            <a:r>
              <a:rPr lang="en-US" sz="1100" b="1" dirty="0">
                <a:solidFill>
                  <a:schemeClr val="tx1"/>
                </a:solidFill>
              </a:rPr>
              <a:t>Butler</a:t>
            </a:r>
            <a:endParaRPr lang="en-US" sz="1100" dirty="0"/>
          </a:p>
        </p:txBody>
      </p:sp>
      <p:sp>
        <p:nvSpPr>
          <p:cNvPr id="23" name="Text 16"/>
          <p:cNvSpPr txBox="1"/>
          <p:nvPr/>
        </p:nvSpPr>
        <p:spPr>
          <a:xfrm>
            <a:off x="1874520" y="6355080"/>
            <a:ext cx="6400800" cy="182880"/>
          </a:xfrm>
          <a:prstGeom prst="rect">
            <a:avLst/>
          </a:prstGeom>
          <a:noFill/>
          <a:ln/>
        </p:spPr>
        <p:txBody>
          <a:bodyPr wrap="square" lIns="0" tIns="0" rIns="0" bIns="0" rtlCol="0" anchor="ctr"/>
          <a:lstStyle/>
          <a:p>
            <a:pPr indent="0" marL="0">
              <a:lnSpc>
                <a:spcPct val="100000"/>
              </a:lnSpc>
              <a:buNone/>
            </a:pPr>
            <a:r>
              <a:rPr lang="en-US" sz="1000" dirty="0">
                <a:solidFill>
                  <a:schemeClr val="accent5"/>
                </a:solidFill>
              </a:rPr>
              <a:t>HeyButler im Alltag</a:t>
            </a:r>
            <a:endParaRPr lang="en-US" sz="1000" dirty="0"/>
          </a:p>
        </p:txBody>
      </p:sp>
      <p:sp>
        <p:nvSpPr>
          <p:cNvPr id="24" name="Text 17"/>
          <p:cNvSpPr txBox="1"/>
          <p:nvPr/>
        </p:nvSpPr>
        <p:spPr>
          <a:xfrm>
            <a:off x="10637215" y="6355080"/>
            <a:ext cx="914400" cy="182880"/>
          </a:xfrm>
          <a:prstGeom prst="rect">
            <a:avLst/>
          </a:prstGeom>
          <a:noFill/>
          <a:ln/>
        </p:spPr>
        <p:txBody>
          <a:bodyPr wrap="square" lIns="0" tIns="0" rIns="0" bIns="0" rtlCol="0" anchor="ctr"/>
          <a:lstStyle/>
          <a:p>
            <a:pPr algn="r" indent="0" marL="0">
              <a:lnSpc>
                <a:spcPct val="100000"/>
              </a:lnSpc>
              <a:buNone/>
            </a:pPr>
            <a:r>
              <a:rPr lang="en-US" sz="1000" dirty="0">
                <a:solidFill>
                  <a:schemeClr val="accent5"/>
                </a:solidFill>
              </a:rPr>
              <a:t>50</a:t>
            </a:r>
            <a:endParaRPr lang="en-US" sz="1000" dirty="0"/>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name="Slide 51">
    <p:spTree>
      <p:nvGrpSpPr>
        <p:cNvPr id="1" name=""/>
        <p:cNvGrpSpPr/>
        <p:nvPr/>
      </p:nvGrpSpPr>
      <p:grpSpPr>
        <a:xfrm>
          <a:off x="0" y="0"/>
          <a:ext cx="0" cy="0"/>
          <a:chOff x="0" y="0"/>
          <a:chExt cx="0" cy="0"/>
        </a:xfrm>
      </p:grpSpPr>
      <p:sp>
        <p:nvSpPr>
          <p:cNvPr id="2" name="Shape 0"/>
          <p:cNvSpPr/>
          <p:nvPr/>
        </p:nvSpPr>
        <p:spPr>
          <a:xfrm>
            <a:off x="640080" y="548640"/>
            <a:ext cx="1860804" cy="292608"/>
          </a:xfrm>
          <a:prstGeom prst="roundRect">
            <a:avLst>
              <a:gd name="adj" fmla="val 50000"/>
            </a:avLst>
          </a:prstGeom>
          <a:solidFill>
            <a:schemeClr val="accent1"/>
          </a:solidFill>
          <a:ln/>
        </p:spPr>
      </p:sp>
      <p:sp>
        <p:nvSpPr>
          <p:cNvPr id="3" name="Text 1"/>
          <p:cNvSpPr txBox="1"/>
          <p:nvPr/>
        </p:nvSpPr>
        <p:spPr>
          <a:xfrm>
            <a:off x="640080" y="548640"/>
            <a:ext cx="1860804" cy="292608"/>
          </a:xfrm>
          <a:prstGeom prst="rect">
            <a:avLst/>
          </a:prstGeom>
          <a:noFill/>
          <a:ln/>
        </p:spPr>
        <p:txBody>
          <a:bodyPr wrap="square" lIns="0" tIns="0" rIns="0" bIns="0" rtlCol="0" anchor="ctr"/>
          <a:lstStyle/>
          <a:p>
            <a:pPr algn="ctr" indent="0" marL="0">
              <a:lnSpc>
                <a:spcPct val="100000"/>
              </a:lnSpc>
              <a:buNone/>
            </a:pPr>
            <a:r>
              <a:rPr lang="en-US" sz="1100" b="1" spc="100" kern="0" dirty="0">
                <a:solidFill>
                  <a:schemeClr val="tx1"/>
                </a:solidFill>
              </a:rPr>
              <a:t>PRIVATE VERMIETER</a:t>
            </a:r>
            <a:endParaRPr lang="en-US" sz="1100" dirty="0"/>
          </a:p>
        </p:txBody>
      </p:sp>
      <p:sp>
        <p:nvSpPr>
          <p:cNvPr id="4" name="Text 2"/>
          <p:cNvSpPr txBox="1"/>
          <p:nvPr/>
        </p:nvSpPr>
        <p:spPr>
          <a:xfrm>
            <a:off x="640080" y="1097280"/>
            <a:ext cx="5257800" cy="1051560"/>
          </a:xfrm>
          <a:prstGeom prst="rect">
            <a:avLst/>
          </a:prstGeom>
          <a:noFill/>
          <a:ln/>
        </p:spPr>
        <p:txBody>
          <a:bodyPr wrap="square" lIns="0" tIns="0" rIns="0" bIns="0" rtlCol="0" anchor="t"/>
          <a:lstStyle/>
          <a:p>
            <a:pPr indent="0" marL="0">
              <a:lnSpc>
                <a:spcPct val="95000"/>
              </a:lnSpc>
              <a:buNone/>
            </a:pPr>
            <a:r>
              <a:rPr lang="en-US" sz="3800" b="1" dirty="0">
                <a:solidFill>
                  <a:schemeClr val="tx1"/>
                </a:solidFill>
              </a:rPr>
              <a:t>Anlage V vorbereiten</a:t>
            </a:r>
            <a:endParaRPr lang="en-US" sz="3800" dirty="0"/>
          </a:p>
        </p:txBody>
      </p:sp>
      <p:sp>
        <p:nvSpPr>
          <p:cNvPr id="5" name="Text 3"/>
          <p:cNvSpPr txBox="1"/>
          <p:nvPr/>
        </p:nvSpPr>
        <p:spPr>
          <a:xfrm>
            <a:off x="640080" y="2068093"/>
            <a:ext cx="5257800" cy="256032"/>
          </a:xfrm>
          <a:prstGeom prst="rect">
            <a:avLst/>
          </a:prstGeom>
          <a:noFill/>
          <a:ln/>
        </p:spPr>
        <p:txBody>
          <a:bodyPr wrap="square" lIns="0" tIns="0" rIns="0" bIns="0" rtlCol="0" anchor="t"/>
          <a:lstStyle/>
          <a:p>
            <a:pPr indent="0" marL="0">
              <a:lnSpc>
                <a:spcPct val="100000"/>
              </a:lnSpc>
              <a:buNone/>
            </a:pPr>
            <a:r>
              <a:rPr lang="en-US" sz="1100" b="1" spc="100" kern="0" dirty="0">
                <a:solidFill>
                  <a:schemeClr val="accent5"/>
                </a:solidFill>
              </a:rPr>
              <a:t>DU SAGST</a:t>
            </a:r>
            <a:endParaRPr lang="en-US" sz="1100" dirty="0"/>
          </a:p>
        </p:txBody>
      </p:sp>
      <p:sp>
        <p:nvSpPr>
          <p:cNvPr id="6" name="Shape 4"/>
          <p:cNvSpPr/>
          <p:nvPr/>
        </p:nvSpPr>
        <p:spPr>
          <a:xfrm>
            <a:off x="640080" y="2397277"/>
            <a:ext cx="5257800" cy="1140460"/>
          </a:xfrm>
          <a:prstGeom prst="roundRect">
            <a:avLst>
              <a:gd name="adj" fmla="val 19243"/>
            </a:avLst>
          </a:prstGeom>
          <a:solidFill>
            <a:schemeClr val="tx1"/>
          </a:solidFill>
          <a:ln/>
        </p:spPr>
      </p:sp>
      <p:sp>
        <p:nvSpPr>
          <p:cNvPr id="7" name="Shape 5"/>
          <p:cNvSpPr/>
          <p:nvPr/>
        </p:nvSpPr>
        <p:spPr>
          <a:xfrm flipV="1">
            <a:off x="960120" y="3528593"/>
            <a:ext cx="292608" cy="237744"/>
          </a:xfrm>
          <a:prstGeom prst="rtTriangle">
            <a:avLst/>
          </a:prstGeom>
          <a:solidFill>
            <a:srgbClr val="16181D"/>
          </a:solidFill>
          <a:ln/>
        </p:spPr>
      </p:sp>
      <p:sp>
        <p:nvSpPr>
          <p:cNvPr id="8" name="Text 6"/>
          <p:cNvSpPr txBox="1"/>
          <p:nvPr/>
        </p:nvSpPr>
        <p:spPr>
          <a:xfrm>
            <a:off x="896112" y="2397277"/>
            <a:ext cx="4745736" cy="1140460"/>
          </a:xfrm>
          <a:prstGeom prst="rect">
            <a:avLst/>
          </a:prstGeom>
          <a:noFill/>
          <a:ln/>
        </p:spPr>
        <p:txBody>
          <a:bodyPr wrap="square" lIns="0" tIns="0" rIns="0" bIns="0" rtlCol="0" anchor="ctr"/>
          <a:lstStyle/>
          <a:p>
            <a:pPr indent="0" marL="0">
              <a:lnSpc>
                <a:spcPct val="100000"/>
              </a:lnSpc>
              <a:buNone/>
            </a:pPr>
            <a:r>
              <a:rPr lang="en-US" sz="2500" b="1" dirty="0">
                <a:solidFill>
                  <a:schemeClr val="bg1"/>
                </a:solidFill>
              </a:rPr>
              <a:t>„Bereite die Anlage V für 2025 vor.“</a:t>
            </a:r>
            <a:endParaRPr lang="en-US" sz="2500" dirty="0"/>
          </a:p>
        </p:txBody>
      </p:sp>
      <p:sp>
        <p:nvSpPr>
          <p:cNvPr id="9" name="Text 7"/>
          <p:cNvSpPr txBox="1"/>
          <p:nvPr/>
        </p:nvSpPr>
        <p:spPr>
          <a:xfrm>
            <a:off x="640080" y="3912641"/>
            <a:ext cx="5257800" cy="256032"/>
          </a:xfrm>
          <a:prstGeom prst="rect">
            <a:avLst/>
          </a:prstGeom>
          <a:noFill/>
          <a:ln/>
        </p:spPr>
        <p:txBody>
          <a:bodyPr wrap="square" lIns="0" tIns="0" rIns="0" bIns="0" rtlCol="0" anchor="t"/>
          <a:lstStyle/>
          <a:p>
            <a:pPr indent="0" marL="0">
              <a:lnSpc>
                <a:spcPct val="100000"/>
              </a:lnSpc>
              <a:buNone/>
            </a:pPr>
            <a:r>
              <a:rPr lang="en-US" sz="1100" b="1" spc="100" kern="0" dirty="0">
                <a:solidFill>
                  <a:schemeClr val="accent5"/>
                </a:solidFill>
              </a:rPr>
              <a:t>DER BUTLER</a:t>
            </a:r>
            <a:endParaRPr lang="en-US" sz="1100" dirty="0"/>
          </a:p>
        </p:txBody>
      </p:sp>
      <p:sp>
        <p:nvSpPr>
          <p:cNvPr id="10" name="Shape 8"/>
          <p:cNvSpPr/>
          <p:nvPr/>
        </p:nvSpPr>
        <p:spPr>
          <a:xfrm>
            <a:off x="640080" y="4311675"/>
            <a:ext cx="274320" cy="274320"/>
          </a:xfrm>
          <a:prstGeom prst="ellipse">
            <a:avLst/>
          </a:prstGeom>
          <a:solidFill>
            <a:schemeClr val="accent1"/>
          </a:solidFill>
          <a:ln/>
        </p:spPr>
      </p:sp>
      <p:pic>
        <p:nvPicPr>
          <p:cNvPr id="11" name="Image 0" descr="C:\Users\stella\AppData\Local\Temp\claude\C--Users-stella-Desktop-erledigt\43329c91-2f5f-4919-bcab-c0957ad438dc\scratchpad\decks\icons\check-ink.png">    </p:cNvPr>
          <p:cNvPicPr>
            <a:picLocks noChangeAspect="1"/>
          </p:cNvPicPr>
          <p:nvPr/>
        </p:nvPicPr>
        <p:blipFill>
          <a:blip r:embed="rId1"/>
          <a:stretch>
            <a:fillRect/>
          </a:stretch>
        </p:blipFill>
        <p:spPr>
          <a:xfrm>
            <a:off x="708660" y="4380255"/>
            <a:ext cx="137160" cy="137160"/>
          </a:xfrm>
          <a:prstGeom prst="rect">
            <a:avLst/>
          </a:prstGeom>
        </p:spPr>
      </p:pic>
      <p:sp>
        <p:nvSpPr>
          <p:cNvPr id="12" name="Text 9"/>
          <p:cNvSpPr txBox="1"/>
          <p:nvPr/>
        </p:nvSpPr>
        <p:spPr>
          <a:xfrm>
            <a:off x="1097280" y="4278401"/>
            <a:ext cx="4800600" cy="386588"/>
          </a:xfrm>
          <a:prstGeom prst="rect">
            <a:avLst/>
          </a:prstGeom>
          <a:noFill/>
          <a:ln/>
        </p:spPr>
        <p:txBody>
          <a:bodyPr wrap="square" lIns="0" tIns="0" rIns="0" bIns="0" rtlCol="0" anchor="t"/>
          <a:lstStyle/>
          <a:p>
            <a:pPr indent="0" marL="0">
              <a:lnSpc>
                <a:spcPct val="100000"/>
              </a:lnSpc>
              <a:buNone/>
            </a:pPr>
            <a:r>
              <a:rPr lang="en-US" sz="2200" dirty="0">
                <a:solidFill>
                  <a:schemeClr val="tx1"/>
                </a:solidFill>
              </a:rPr>
              <a:t>Ordnet Belege den Kategorien zu</a:t>
            </a:r>
            <a:endParaRPr lang="en-US" sz="2200" dirty="0"/>
          </a:p>
        </p:txBody>
      </p:sp>
      <p:sp>
        <p:nvSpPr>
          <p:cNvPr id="13" name="Shape 10"/>
          <p:cNvSpPr/>
          <p:nvPr/>
        </p:nvSpPr>
        <p:spPr>
          <a:xfrm>
            <a:off x="640080" y="4853711"/>
            <a:ext cx="274320" cy="274320"/>
          </a:xfrm>
          <a:prstGeom prst="ellipse">
            <a:avLst/>
          </a:prstGeom>
          <a:solidFill>
            <a:schemeClr val="accent1"/>
          </a:solidFill>
          <a:ln/>
        </p:spPr>
      </p:sp>
      <p:pic>
        <p:nvPicPr>
          <p:cNvPr id="14" name="Image 1" descr="C:\Users\stella\AppData\Local\Temp\claude\C--Users-stella-Desktop-erledigt\43329c91-2f5f-4919-bcab-c0957ad438dc\scratchpad\decks\icons\check-ink.png">    </p:cNvPr>
          <p:cNvPicPr>
            <a:picLocks noChangeAspect="1"/>
          </p:cNvPicPr>
          <p:nvPr/>
        </p:nvPicPr>
        <p:blipFill>
          <a:blip r:embed="rId2"/>
          <a:stretch>
            <a:fillRect/>
          </a:stretch>
        </p:blipFill>
        <p:spPr>
          <a:xfrm>
            <a:off x="708660" y="4922291"/>
            <a:ext cx="137160" cy="137160"/>
          </a:xfrm>
          <a:prstGeom prst="rect">
            <a:avLst/>
          </a:prstGeom>
        </p:spPr>
      </p:pic>
      <p:sp>
        <p:nvSpPr>
          <p:cNvPr id="15" name="Text 11"/>
          <p:cNvSpPr txBox="1"/>
          <p:nvPr/>
        </p:nvSpPr>
        <p:spPr>
          <a:xfrm>
            <a:off x="1097280" y="4820437"/>
            <a:ext cx="4800600" cy="386588"/>
          </a:xfrm>
          <a:prstGeom prst="rect">
            <a:avLst/>
          </a:prstGeom>
          <a:noFill/>
          <a:ln/>
        </p:spPr>
        <p:txBody>
          <a:bodyPr wrap="square" lIns="0" tIns="0" rIns="0" bIns="0" rtlCol="0" anchor="t"/>
          <a:lstStyle/>
          <a:p>
            <a:pPr indent="0" marL="0">
              <a:lnSpc>
                <a:spcPct val="100000"/>
              </a:lnSpc>
              <a:buNone/>
            </a:pPr>
            <a:r>
              <a:rPr lang="en-US" sz="2200" dirty="0">
                <a:solidFill>
                  <a:schemeClr val="tx1"/>
                </a:solidFill>
              </a:rPr>
              <a:t>Summen je Wohnung</a:t>
            </a:r>
            <a:endParaRPr lang="en-US" sz="2200" dirty="0"/>
          </a:p>
        </p:txBody>
      </p:sp>
      <p:sp>
        <p:nvSpPr>
          <p:cNvPr id="16" name="Shape 12"/>
          <p:cNvSpPr/>
          <p:nvPr/>
        </p:nvSpPr>
        <p:spPr>
          <a:xfrm>
            <a:off x="640080" y="5395747"/>
            <a:ext cx="274320" cy="274320"/>
          </a:xfrm>
          <a:prstGeom prst="ellipse">
            <a:avLst/>
          </a:prstGeom>
          <a:solidFill>
            <a:schemeClr val="accent1"/>
          </a:solidFill>
          <a:ln/>
        </p:spPr>
      </p:sp>
      <p:pic>
        <p:nvPicPr>
          <p:cNvPr id="17" name="Image 2" descr="C:\Users\stella\AppData\Local\Temp\claude\C--Users-stella-Desktop-erledigt\43329c91-2f5f-4919-bcab-c0957ad438dc\scratchpad\decks\icons\check-ink.png">    </p:cNvPr>
          <p:cNvPicPr>
            <a:picLocks noChangeAspect="1"/>
          </p:cNvPicPr>
          <p:nvPr/>
        </p:nvPicPr>
        <p:blipFill>
          <a:blip r:embed="rId3"/>
          <a:stretch>
            <a:fillRect/>
          </a:stretch>
        </p:blipFill>
        <p:spPr>
          <a:xfrm>
            <a:off x="708660" y="5464327"/>
            <a:ext cx="137160" cy="137160"/>
          </a:xfrm>
          <a:prstGeom prst="rect">
            <a:avLst/>
          </a:prstGeom>
        </p:spPr>
      </p:pic>
      <p:sp>
        <p:nvSpPr>
          <p:cNvPr id="18" name="Text 13"/>
          <p:cNvSpPr txBox="1"/>
          <p:nvPr/>
        </p:nvSpPr>
        <p:spPr>
          <a:xfrm>
            <a:off x="1097280" y="5362473"/>
            <a:ext cx="4800600" cy="386588"/>
          </a:xfrm>
          <a:prstGeom prst="rect">
            <a:avLst/>
          </a:prstGeom>
          <a:noFill/>
          <a:ln/>
        </p:spPr>
        <p:txBody>
          <a:bodyPr wrap="square" lIns="0" tIns="0" rIns="0" bIns="0" rtlCol="0" anchor="t"/>
          <a:lstStyle/>
          <a:p>
            <a:pPr indent="0" marL="0">
              <a:lnSpc>
                <a:spcPct val="100000"/>
              </a:lnSpc>
              <a:buNone/>
            </a:pPr>
            <a:r>
              <a:rPr lang="en-US" sz="2200" dirty="0">
                <a:solidFill>
                  <a:schemeClr val="tx1"/>
                </a:solidFill>
              </a:rPr>
              <a:t>Liste für Steuerberater oder ELSTER</a:t>
            </a:r>
            <a:endParaRPr lang="en-US" sz="2200" dirty="0"/>
          </a:p>
        </p:txBody>
      </p:sp>
      <p:sp>
        <p:nvSpPr>
          <p:cNvPr id="19" name="Bildschirmfoto Rahmen"/>
          <p:cNvSpPr/>
          <p:nvPr/>
        </p:nvSpPr>
        <p:spPr>
          <a:xfrm>
            <a:off x="6355080" y="1427106"/>
            <a:ext cx="5196535" cy="3775188"/>
          </a:xfrm>
          <a:prstGeom prst="roundRect">
            <a:avLst>
              <a:gd name="adj" fmla="val 4360"/>
            </a:avLst>
          </a:prstGeom>
          <a:solidFill>
            <a:schemeClr val="bg2"/>
          </a:solidFill>
          <a:ln w="9525">
            <a:solidFill>
              <a:schemeClr val="accent2"/>
            </a:solidFill>
            <a:prstDash val="solid"/>
          </a:ln>
          <a:effectLst>
            <a:outerShdw sx="100000" sy="100000" kx="0" ky="0" algn="bl" rotWithShape="0" blurRad="127000" dist="38100" dir="5400000">
              <a:srgbClr val="000000">
                <a:alpha val="14000"/>
              </a:srgbClr>
            </a:outerShdw>
          </a:effectLst>
        </p:spPr>
      </p:sp>
      <p:pic>
        <p:nvPicPr>
          <p:cNvPr id="20" name="Bildschirmfoto" descr="Bildschirmfoto aus HeyButler: vermieter-ablage">    </p:cNvPr>
          <p:cNvPicPr>
            <a:picLocks noChangeAspect="1"/>
          </p:cNvPicPr>
          <p:nvPr/>
        </p:nvPicPr>
        <p:blipFill>
          <a:blip r:embed="rId4"/>
          <a:stretch>
            <a:fillRect/>
          </a:stretch>
        </p:blipFill>
        <p:spPr>
          <a:xfrm>
            <a:off x="6446520" y="1518546"/>
            <a:ext cx="5013655" cy="3592308"/>
          </a:xfrm>
          <a:prstGeom prst="rect">
            <a:avLst/>
          </a:prstGeom>
        </p:spPr>
      </p:pic>
      <p:pic>
        <p:nvPicPr>
          <p:cNvPr id="21" name="Image 4" descr="C:\Users\stella\AppData\Local\Temp\claude\C--Users-stella-Desktop-erledigt\43329c91-2f5f-4919-bcab-c0957ad438dc\scratchpad\decks\brand\butler-96.png">    </p:cNvPr>
          <p:cNvPicPr>
            <a:picLocks noChangeAspect="1"/>
          </p:cNvPicPr>
          <p:nvPr/>
        </p:nvPicPr>
        <p:blipFill>
          <a:blip r:embed="rId5"/>
          <a:stretch>
            <a:fillRect/>
          </a:stretch>
        </p:blipFill>
        <p:spPr>
          <a:xfrm>
            <a:off x="640080" y="6358573"/>
            <a:ext cx="174625" cy="174625"/>
          </a:xfrm>
          <a:prstGeom prst="rect">
            <a:avLst/>
          </a:prstGeom>
        </p:spPr>
      </p:pic>
      <p:sp>
        <p:nvSpPr>
          <p:cNvPr id="22" name="Text 15"/>
          <p:cNvSpPr txBox="1"/>
          <p:nvPr/>
        </p:nvSpPr>
        <p:spPr>
          <a:xfrm>
            <a:off x="887857" y="6355080"/>
            <a:ext cx="3657600" cy="181610"/>
          </a:xfrm>
          <a:prstGeom prst="rect">
            <a:avLst/>
          </a:prstGeom>
          <a:noFill/>
          <a:ln/>
        </p:spPr>
        <p:txBody>
          <a:bodyPr wrap="square" lIns="0" tIns="0" rIns="0" bIns="0" rtlCol="0" anchor="ctr"/>
          <a:lstStyle/>
          <a:p>
            <a:pPr indent="0" marL="0">
              <a:lnSpc>
                <a:spcPct val="100000"/>
              </a:lnSpc>
              <a:buNone/>
            </a:pPr>
            <a:r>
              <a:rPr lang="en-US" sz="1100" dirty="0">
                <a:solidFill>
                  <a:schemeClr val="tx1"/>
                </a:solidFill>
              </a:rPr>
              <a:t>Hey</a:t>
            </a:r>
            <a:pPr indent="0" marL="0">
              <a:lnSpc>
                <a:spcPct val="100000"/>
              </a:lnSpc>
              <a:buNone/>
            </a:pPr>
            <a:r>
              <a:rPr lang="en-US" sz="1100" b="1" dirty="0">
                <a:solidFill>
                  <a:schemeClr val="tx1"/>
                </a:solidFill>
              </a:rPr>
              <a:t>Butler</a:t>
            </a:r>
            <a:endParaRPr lang="en-US" sz="1100" dirty="0"/>
          </a:p>
        </p:txBody>
      </p:sp>
      <p:sp>
        <p:nvSpPr>
          <p:cNvPr id="23" name="Text 16"/>
          <p:cNvSpPr txBox="1"/>
          <p:nvPr/>
        </p:nvSpPr>
        <p:spPr>
          <a:xfrm>
            <a:off x="1874520" y="6355080"/>
            <a:ext cx="6400800" cy="182880"/>
          </a:xfrm>
          <a:prstGeom prst="rect">
            <a:avLst/>
          </a:prstGeom>
          <a:noFill/>
          <a:ln/>
        </p:spPr>
        <p:txBody>
          <a:bodyPr wrap="square" lIns="0" tIns="0" rIns="0" bIns="0" rtlCol="0" anchor="ctr"/>
          <a:lstStyle/>
          <a:p>
            <a:pPr indent="0" marL="0">
              <a:lnSpc>
                <a:spcPct val="100000"/>
              </a:lnSpc>
              <a:buNone/>
            </a:pPr>
            <a:r>
              <a:rPr lang="en-US" sz="1000" dirty="0">
                <a:solidFill>
                  <a:schemeClr val="accent5"/>
                </a:solidFill>
              </a:rPr>
              <a:t>HeyButler im Alltag</a:t>
            </a:r>
            <a:endParaRPr lang="en-US" sz="1000" dirty="0"/>
          </a:p>
        </p:txBody>
      </p:sp>
      <p:sp>
        <p:nvSpPr>
          <p:cNvPr id="24" name="Text 17"/>
          <p:cNvSpPr txBox="1"/>
          <p:nvPr/>
        </p:nvSpPr>
        <p:spPr>
          <a:xfrm>
            <a:off x="10637215" y="6355080"/>
            <a:ext cx="914400" cy="182880"/>
          </a:xfrm>
          <a:prstGeom prst="rect">
            <a:avLst/>
          </a:prstGeom>
          <a:noFill/>
          <a:ln/>
        </p:spPr>
        <p:txBody>
          <a:bodyPr wrap="square" lIns="0" tIns="0" rIns="0" bIns="0" rtlCol="0" anchor="ctr"/>
          <a:lstStyle/>
          <a:p>
            <a:pPr algn="r" indent="0" marL="0">
              <a:lnSpc>
                <a:spcPct val="100000"/>
              </a:lnSpc>
              <a:buNone/>
            </a:pPr>
            <a:r>
              <a:rPr lang="en-US" sz="1000" dirty="0">
                <a:solidFill>
                  <a:schemeClr val="accent5"/>
                </a:solidFill>
              </a:rPr>
              <a:t>51</a:t>
            </a:r>
            <a:endParaRPr lang="en-US" sz="1000" dirty="0"/>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name="Slide 52">
    <p:spTree>
      <p:nvGrpSpPr>
        <p:cNvPr id="1" name=""/>
        <p:cNvGrpSpPr/>
        <p:nvPr/>
      </p:nvGrpSpPr>
      <p:grpSpPr>
        <a:xfrm>
          <a:off x="0" y="0"/>
          <a:ext cx="0" cy="0"/>
          <a:chOff x="0" y="0"/>
          <a:chExt cx="0" cy="0"/>
        </a:xfrm>
      </p:grpSpPr>
      <p:sp>
        <p:nvSpPr>
          <p:cNvPr id="2" name="Shape 0"/>
          <p:cNvSpPr/>
          <p:nvPr/>
        </p:nvSpPr>
        <p:spPr>
          <a:xfrm>
            <a:off x="640080" y="548640"/>
            <a:ext cx="1773936" cy="292608"/>
          </a:xfrm>
          <a:prstGeom prst="roundRect">
            <a:avLst>
              <a:gd name="adj" fmla="val 50000"/>
            </a:avLst>
          </a:prstGeom>
          <a:solidFill>
            <a:schemeClr val="accent1"/>
          </a:solidFill>
          <a:ln/>
        </p:spPr>
      </p:sp>
      <p:sp>
        <p:nvSpPr>
          <p:cNvPr id="3" name="Text 1"/>
          <p:cNvSpPr txBox="1"/>
          <p:nvPr/>
        </p:nvSpPr>
        <p:spPr>
          <a:xfrm>
            <a:off x="640080" y="548640"/>
            <a:ext cx="1773936" cy="292608"/>
          </a:xfrm>
          <a:prstGeom prst="rect">
            <a:avLst/>
          </a:prstGeom>
          <a:noFill/>
          <a:ln/>
        </p:spPr>
        <p:txBody>
          <a:bodyPr wrap="square" lIns="0" tIns="0" rIns="0" bIns="0" rtlCol="0" anchor="ctr"/>
          <a:lstStyle/>
          <a:p>
            <a:pPr algn="ctr" indent="0" marL="0">
              <a:lnSpc>
                <a:spcPct val="100000"/>
              </a:lnSpc>
              <a:buNone/>
            </a:pPr>
            <a:r>
              <a:rPr lang="en-US" sz="1100" b="1" spc="100" kern="0" dirty="0">
                <a:solidFill>
                  <a:schemeClr val="tx1"/>
                </a:solidFill>
              </a:rPr>
              <a:t>IMMOBILIENMAKLER</a:t>
            </a:r>
            <a:endParaRPr lang="en-US" sz="1100" dirty="0"/>
          </a:p>
        </p:txBody>
      </p:sp>
      <p:sp>
        <p:nvSpPr>
          <p:cNvPr id="4" name="Shape 2"/>
          <p:cNvSpPr/>
          <p:nvPr/>
        </p:nvSpPr>
        <p:spPr>
          <a:xfrm>
            <a:off x="2523744" y="548640"/>
            <a:ext cx="1860804" cy="292608"/>
          </a:xfrm>
          <a:prstGeom prst="roundRect">
            <a:avLst>
              <a:gd name="adj" fmla="val 50000"/>
            </a:avLst>
          </a:prstGeom>
          <a:solidFill>
            <a:schemeClr val="accent1"/>
          </a:solidFill>
          <a:ln/>
        </p:spPr>
      </p:sp>
      <p:sp>
        <p:nvSpPr>
          <p:cNvPr id="5" name="Text 3"/>
          <p:cNvSpPr txBox="1"/>
          <p:nvPr/>
        </p:nvSpPr>
        <p:spPr>
          <a:xfrm>
            <a:off x="2523744" y="548640"/>
            <a:ext cx="1860804" cy="292608"/>
          </a:xfrm>
          <a:prstGeom prst="rect">
            <a:avLst/>
          </a:prstGeom>
          <a:noFill/>
          <a:ln/>
        </p:spPr>
        <p:txBody>
          <a:bodyPr wrap="square" lIns="0" tIns="0" rIns="0" bIns="0" rtlCol="0" anchor="ctr"/>
          <a:lstStyle/>
          <a:p>
            <a:pPr algn="ctr" indent="0" marL="0">
              <a:lnSpc>
                <a:spcPct val="100000"/>
              </a:lnSpc>
              <a:buNone/>
            </a:pPr>
            <a:r>
              <a:rPr lang="en-US" sz="1100" b="1" spc="100" kern="0" dirty="0">
                <a:solidFill>
                  <a:schemeClr val="tx1"/>
                </a:solidFill>
              </a:rPr>
              <a:t>PRIVATE VERMIETER</a:t>
            </a:r>
            <a:endParaRPr lang="en-US" sz="1100" dirty="0"/>
          </a:p>
        </p:txBody>
      </p:sp>
      <p:sp>
        <p:nvSpPr>
          <p:cNvPr id="6" name="Text 4"/>
          <p:cNvSpPr txBox="1"/>
          <p:nvPr/>
        </p:nvSpPr>
        <p:spPr>
          <a:xfrm>
            <a:off x="640080" y="1097280"/>
            <a:ext cx="5257800" cy="1051560"/>
          </a:xfrm>
          <a:prstGeom prst="rect">
            <a:avLst/>
          </a:prstGeom>
          <a:noFill/>
          <a:ln/>
        </p:spPr>
        <p:txBody>
          <a:bodyPr wrap="square" lIns="0" tIns="0" rIns="0" bIns="0" rtlCol="0" anchor="t"/>
          <a:lstStyle/>
          <a:p>
            <a:pPr indent="0" marL="0">
              <a:lnSpc>
                <a:spcPct val="95000"/>
              </a:lnSpc>
              <a:buNone/>
            </a:pPr>
            <a:r>
              <a:rPr lang="en-US" sz="3800" b="1" dirty="0">
                <a:solidFill>
                  <a:schemeClr val="tx1"/>
                </a:solidFill>
              </a:rPr>
              <a:t>Energieausweise</a:t>
            </a:r>
            <a:endParaRPr lang="en-US" sz="3800" dirty="0"/>
          </a:p>
        </p:txBody>
      </p:sp>
      <p:sp>
        <p:nvSpPr>
          <p:cNvPr id="7" name="Text 5"/>
          <p:cNvSpPr txBox="1"/>
          <p:nvPr/>
        </p:nvSpPr>
        <p:spPr>
          <a:xfrm>
            <a:off x="640080" y="2068093"/>
            <a:ext cx="5257800" cy="256032"/>
          </a:xfrm>
          <a:prstGeom prst="rect">
            <a:avLst/>
          </a:prstGeom>
          <a:noFill/>
          <a:ln/>
        </p:spPr>
        <p:txBody>
          <a:bodyPr wrap="square" lIns="0" tIns="0" rIns="0" bIns="0" rtlCol="0" anchor="t"/>
          <a:lstStyle/>
          <a:p>
            <a:pPr indent="0" marL="0">
              <a:lnSpc>
                <a:spcPct val="100000"/>
              </a:lnSpc>
              <a:buNone/>
            </a:pPr>
            <a:r>
              <a:rPr lang="en-US" sz="1100" b="1" spc="100" kern="0" dirty="0">
                <a:solidFill>
                  <a:schemeClr val="accent5"/>
                </a:solidFill>
              </a:rPr>
              <a:t>DU SAGST</a:t>
            </a:r>
            <a:endParaRPr lang="en-US" sz="1100" dirty="0"/>
          </a:p>
        </p:txBody>
      </p:sp>
      <p:sp>
        <p:nvSpPr>
          <p:cNvPr id="8" name="Shape 6"/>
          <p:cNvSpPr/>
          <p:nvPr/>
        </p:nvSpPr>
        <p:spPr>
          <a:xfrm>
            <a:off x="640080" y="2397277"/>
            <a:ext cx="5257800" cy="1140460"/>
          </a:xfrm>
          <a:prstGeom prst="roundRect">
            <a:avLst>
              <a:gd name="adj" fmla="val 19243"/>
            </a:avLst>
          </a:prstGeom>
          <a:solidFill>
            <a:schemeClr val="tx1"/>
          </a:solidFill>
          <a:ln/>
        </p:spPr>
      </p:sp>
      <p:sp>
        <p:nvSpPr>
          <p:cNvPr id="9" name="Shape 7"/>
          <p:cNvSpPr/>
          <p:nvPr/>
        </p:nvSpPr>
        <p:spPr>
          <a:xfrm flipV="1">
            <a:off x="960120" y="3528593"/>
            <a:ext cx="292608" cy="237744"/>
          </a:xfrm>
          <a:prstGeom prst="rtTriangle">
            <a:avLst/>
          </a:prstGeom>
          <a:solidFill>
            <a:srgbClr val="16181D"/>
          </a:solidFill>
          <a:ln/>
        </p:spPr>
      </p:sp>
      <p:sp>
        <p:nvSpPr>
          <p:cNvPr id="10" name="Text 8"/>
          <p:cNvSpPr txBox="1"/>
          <p:nvPr/>
        </p:nvSpPr>
        <p:spPr>
          <a:xfrm>
            <a:off x="896112" y="2397277"/>
            <a:ext cx="4745736" cy="1140460"/>
          </a:xfrm>
          <a:prstGeom prst="rect">
            <a:avLst/>
          </a:prstGeom>
          <a:noFill/>
          <a:ln/>
        </p:spPr>
        <p:txBody>
          <a:bodyPr wrap="square" lIns="0" tIns="0" rIns="0" bIns="0" rtlCol="0" anchor="ctr"/>
          <a:lstStyle/>
          <a:p>
            <a:pPr indent="0" marL="0">
              <a:lnSpc>
                <a:spcPct val="100000"/>
              </a:lnSpc>
              <a:buNone/>
            </a:pPr>
            <a:r>
              <a:rPr lang="en-US" sz="2500" b="1" dirty="0">
                <a:solidFill>
                  <a:schemeClr val="bg1"/>
                </a:solidFill>
              </a:rPr>
              <a:t>„Welche Energieausweise laufen ab?“</a:t>
            </a:r>
            <a:endParaRPr lang="en-US" sz="2500" dirty="0"/>
          </a:p>
        </p:txBody>
      </p:sp>
      <p:sp>
        <p:nvSpPr>
          <p:cNvPr id="11" name="Text 9"/>
          <p:cNvSpPr txBox="1"/>
          <p:nvPr/>
        </p:nvSpPr>
        <p:spPr>
          <a:xfrm>
            <a:off x="640080" y="3912641"/>
            <a:ext cx="5257800" cy="256032"/>
          </a:xfrm>
          <a:prstGeom prst="rect">
            <a:avLst/>
          </a:prstGeom>
          <a:noFill/>
          <a:ln/>
        </p:spPr>
        <p:txBody>
          <a:bodyPr wrap="square" lIns="0" tIns="0" rIns="0" bIns="0" rtlCol="0" anchor="t"/>
          <a:lstStyle/>
          <a:p>
            <a:pPr indent="0" marL="0">
              <a:lnSpc>
                <a:spcPct val="100000"/>
              </a:lnSpc>
              <a:buNone/>
            </a:pPr>
            <a:r>
              <a:rPr lang="en-US" sz="1100" b="1" spc="100" kern="0" dirty="0">
                <a:solidFill>
                  <a:schemeClr val="accent5"/>
                </a:solidFill>
              </a:rPr>
              <a:t>DER BUTLER</a:t>
            </a:r>
            <a:endParaRPr lang="en-US" sz="1100" dirty="0"/>
          </a:p>
        </p:txBody>
      </p:sp>
      <p:sp>
        <p:nvSpPr>
          <p:cNvPr id="12" name="Shape 10"/>
          <p:cNvSpPr/>
          <p:nvPr/>
        </p:nvSpPr>
        <p:spPr>
          <a:xfrm>
            <a:off x="640080" y="4311675"/>
            <a:ext cx="274320" cy="274320"/>
          </a:xfrm>
          <a:prstGeom prst="ellipse">
            <a:avLst/>
          </a:prstGeom>
          <a:solidFill>
            <a:schemeClr val="accent1"/>
          </a:solidFill>
          <a:ln/>
        </p:spPr>
      </p:sp>
      <p:pic>
        <p:nvPicPr>
          <p:cNvPr id="13" name="Image 0" descr="C:\Users\stella\AppData\Local\Temp\claude\C--Users-stella-Desktop-erledigt\43329c91-2f5f-4919-bcab-c0957ad438dc\scratchpad\decks\icons\check-ink.png">    </p:cNvPr>
          <p:cNvPicPr>
            <a:picLocks noChangeAspect="1"/>
          </p:cNvPicPr>
          <p:nvPr/>
        </p:nvPicPr>
        <p:blipFill>
          <a:blip r:embed="rId1"/>
          <a:stretch>
            <a:fillRect/>
          </a:stretch>
        </p:blipFill>
        <p:spPr>
          <a:xfrm>
            <a:off x="708660" y="4380255"/>
            <a:ext cx="137160" cy="137160"/>
          </a:xfrm>
          <a:prstGeom prst="rect">
            <a:avLst/>
          </a:prstGeom>
        </p:spPr>
      </p:pic>
      <p:sp>
        <p:nvSpPr>
          <p:cNvPr id="14" name="Text 11"/>
          <p:cNvSpPr txBox="1"/>
          <p:nvPr/>
        </p:nvSpPr>
        <p:spPr>
          <a:xfrm>
            <a:off x="1097280" y="4278401"/>
            <a:ext cx="4800600" cy="386588"/>
          </a:xfrm>
          <a:prstGeom prst="rect">
            <a:avLst/>
          </a:prstGeom>
          <a:noFill/>
          <a:ln/>
        </p:spPr>
        <p:txBody>
          <a:bodyPr wrap="square" lIns="0" tIns="0" rIns="0" bIns="0" rtlCol="0" anchor="t"/>
          <a:lstStyle/>
          <a:p>
            <a:pPr indent="0" marL="0">
              <a:lnSpc>
                <a:spcPct val="100000"/>
              </a:lnSpc>
              <a:buNone/>
            </a:pPr>
            <a:r>
              <a:rPr lang="en-US" sz="2200" dirty="0">
                <a:solidFill>
                  <a:schemeClr val="tx1"/>
                </a:solidFill>
              </a:rPr>
              <a:t>Liste je Objekt mit Ablaufdatum</a:t>
            </a:r>
            <a:endParaRPr lang="en-US" sz="2200" dirty="0"/>
          </a:p>
        </p:txBody>
      </p:sp>
      <p:sp>
        <p:nvSpPr>
          <p:cNvPr id="15" name="Shape 12"/>
          <p:cNvSpPr/>
          <p:nvPr/>
        </p:nvSpPr>
        <p:spPr>
          <a:xfrm>
            <a:off x="640080" y="4853711"/>
            <a:ext cx="274320" cy="274320"/>
          </a:xfrm>
          <a:prstGeom prst="ellipse">
            <a:avLst/>
          </a:prstGeom>
          <a:solidFill>
            <a:schemeClr val="accent1"/>
          </a:solidFill>
          <a:ln/>
        </p:spPr>
      </p:sp>
      <p:pic>
        <p:nvPicPr>
          <p:cNvPr id="16" name="Image 1" descr="C:\Users\stella\AppData\Local\Temp\claude\C--Users-stella-Desktop-erledigt\43329c91-2f5f-4919-bcab-c0957ad438dc\scratchpad\decks\icons\check-ink.png">    </p:cNvPr>
          <p:cNvPicPr>
            <a:picLocks noChangeAspect="1"/>
          </p:cNvPicPr>
          <p:nvPr/>
        </p:nvPicPr>
        <p:blipFill>
          <a:blip r:embed="rId2"/>
          <a:stretch>
            <a:fillRect/>
          </a:stretch>
        </p:blipFill>
        <p:spPr>
          <a:xfrm>
            <a:off x="708660" y="4922291"/>
            <a:ext cx="137160" cy="137160"/>
          </a:xfrm>
          <a:prstGeom prst="rect">
            <a:avLst/>
          </a:prstGeom>
        </p:spPr>
      </p:pic>
      <p:sp>
        <p:nvSpPr>
          <p:cNvPr id="17" name="Text 13"/>
          <p:cNvSpPr txBox="1"/>
          <p:nvPr/>
        </p:nvSpPr>
        <p:spPr>
          <a:xfrm>
            <a:off x="1097280" y="4820437"/>
            <a:ext cx="4800600" cy="386588"/>
          </a:xfrm>
          <a:prstGeom prst="rect">
            <a:avLst/>
          </a:prstGeom>
          <a:noFill/>
          <a:ln/>
        </p:spPr>
        <p:txBody>
          <a:bodyPr wrap="square" lIns="0" tIns="0" rIns="0" bIns="0" rtlCol="0" anchor="t"/>
          <a:lstStyle/>
          <a:p>
            <a:pPr indent="0" marL="0">
              <a:lnSpc>
                <a:spcPct val="100000"/>
              </a:lnSpc>
              <a:buNone/>
            </a:pPr>
            <a:r>
              <a:rPr lang="en-US" sz="2200" dirty="0">
                <a:solidFill>
                  <a:schemeClr val="tx1"/>
                </a:solidFill>
              </a:rPr>
              <a:t>Erinnerung vor Ablauf</a:t>
            </a:r>
            <a:endParaRPr lang="en-US" sz="2200" dirty="0"/>
          </a:p>
        </p:txBody>
      </p:sp>
      <p:sp>
        <p:nvSpPr>
          <p:cNvPr id="18" name="Shape 14"/>
          <p:cNvSpPr/>
          <p:nvPr/>
        </p:nvSpPr>
        <p:spPr>
          <a:xfrm>
            <a:off x="640080" y="5395747"/>
            <a:ext cx="274320" cy="274320"/>
          </a:xfrm>
          <a:prstGeom prst="ellipse">
            <a:avLst/>
          </a:prstGeom>
          <a:solidFill>
            <a:schemeClr val="accent1"/>
          </a:solidFill>
          <a:ln/>
        </p:spPr>
      </p:sp>
      <p:pic>
        <p:nvPicPr>
          <p:cNvPr id="19" name="Image 2" descr="C:\Users\stella\AppData\Local\Temp\claude\C--Users-stella-Desktop-erledigt\43329c91-2f5f-4919-bcab-c0957ad438dc\scratchpad\decks\icons\check-ink.png">    </p:cNvPr>
          <p:cNvPicPr>
            <a:picLocks noChangeAspect="1"/>
          </p:cNvPicPr>
          <p:nvPr/>
        </p:nvPicPr>
        <p:blipFill>
          <a:blip r:embed="rId3"/>
          <a:stretch>
            <a:fillRect/>
          </a:stretch>
        </p:blipFill>
        <p:spPr>
          <a:xfrm>
            <a:off x="708660" y="5464327"/>
            <a:ext cx="137160" cy="137160"/>
          </a:xfrm>
          <a:prstGeom prst="rect">
            <a:avLst/>
          </a:prstGeom>
        </p:spPr>
      </p:pic>
      <p:sp>
        <p:nvSpPr>
          <p:cNvPr id="20" name="Text 15"/>
          <p:cNvSpPr txBox="1"/>
          <p:nvPr/>
        </p:nvSpPr>
        <p:spPr>
          <a:xfrm>
            <a:off x="1097280" y="5362473"/>
            <a:ext cx="4800600" cy="386588"/>
          </a:xfrm>
          <a:prstGeom prst="rect">
            <a:avLst/>
          </a:prstGeom>
          <a:noFill/>
          <a:ln/>
        </p:spPr>
        <p:txBody>
          <a:bodyPr wrap="square" lIns="0" tIns="0" rIns="0" bIns="0" rtlCol="0" anchor="t"/>
          <a:lstStyle/>
          <a:p>
            <a:pPr indent="0" marL="0">
              <a:lnSpc>
                <a:spcPct val="100000"/>
              </a:lnSpc>
              <a:buNone/>
            </a:pPr>
            <a:r>
              <a:rPr lang="en-US" sz="2200" dirty="0">
                <a:solidFill>
                  <a:schemeClr val="tx1"/>
                </a:solidFill>
              </a:rPr>
              <a:t>Ohne gültigen Ausweis kein Inserat</a:t>
            </a:r>
            <a:endParaRPr lang="en-US" sz="2200" dirty="0"/>
          </a:p>
        </p:txBody>
      </p:sp>
      <p:sp>
        <p:nvSpPr>
          <p:cNvPr id="21" name="Bildschirmfoto Rahmen"/>
          <p:cNvSpPr/>
          <p:nvPr/>
        </p:nvSpPr>
        <p:spPr>
          <a:xfrm>
            <a:off x="6355080" y="1427106"/>
            <a:ext cx="5196535" cy="3775188"/>
          </a:xfrm>
          <a:prstGeom prst="roundRect">
            <a:avLst>
              <a:gd name="adj" fmla="val 4360"/>
            </a:avLst>
          </a:prstGeom>
          <a:solidFill>
            <a:schemeClr val="bg2"/>
          </a:solidFill>
          <a:ln w="9525">
            <a:solidFill>
              <a:schemeClr val="accent2"/>
            </a:solidFill>
            <a:prstDash val="solid"/>
          </a:ln>
          <a:effectLst>
            <a:outerShdw sx="100000" sy="100000" kx="0" ky="0" algn="bl" rotWithShape="0" blurRad="127000" dist="38100" dir="5400000">
              <a:srgbClr val="000000">
                <a:alpha val="14000"/>
              </a:srgbClr>
            </a:outerShdw>
          </a:effectLst>
        </p:spPr>
      </p:sp>
      <p:pic>
        <p:nvPicPr>
          <p:cNvPr id="22" name="Bildschirmfoto" descr="Bildschirmfoto aus HeyButler: immobilienmakler-ablage">    </p:cNvPr>
          <p:cNvPicPr>
            <a:picLocks noChangeAspect="1"/>
          </p:cNvPicPr>
          <p:nvPr/>
        </p:nvPicPr>
        <p:blipFill>
          <a:blip r:embed="rId4"/>
          <a:stretch>
            <a:fillRect/>
          </a:stretch>
        </p:blipFill>
        <p:spPr>
          <a:xfrm>
            <a:off x="6446520" y="1518546"/>
            <a:ext cx="5013655" cy="3592308"/>
          </a:xfrm>
          <a:prstGeom prst="rect">
            <a:avLst/>
          </a:prstGeom>
        </p:spPr>
      </p:pic>
      <p:pic>
        <p:nvPicPr>
          <p:cNvPr id="23" name="Image 4" descr="C:\Users\stella\AppData\Local\Temp\claude\C--Users-stella-Desktop-erledigt\43329c91-2f5f-4919-bcab-c0957ad438dc\scratchpad\decks\brand\butler-96.png">    </p:cNvPr>
          <p:cNvPicPr>
            <a:picLocks noChangeAspect="1"/>
          </p:cNvPicPr>
          <p:nvPr/>
        </p:nvPicPr>
        <p:blipFill>
          <a:blip r:embed="rId5"/>
          <a:stretch>
            <a:fillRect/>
          </a:stretch>
        </p:blipFill>
        <p:spPr>
          <a:xfrm>
            <a:off x="640080" y="6358573"/>
            <a:ext cx="174625" cy="174625"/>
          </a:xfrm>
          <a:prstGeom prst="rect">
            <a:avLst/>
          </a:prstGeom>
        </p:spPr>
      </p:pic>
      <p:sp>
        <p:nvSpPr>
          <p:cNvPr id="24" name="Text 17"/>
          <p:cNvSpPr txBox="1"/>
          <p:nvPr/>
        </p:nvSpPr>
        <p:spPr>
          <a:xfrm>
            <a:off x="887857" y="6355080"/>
            <a:ext cx="3657600" cy="181610"/>
          </a:xfrm>
          <a:prstGeom prst="rect">
            <a:avLst/>
          </a:prstGeom>
          <a:noFill/>
          <a:ln/>
        </p:spPr>
        <p:txBody>
          <a:bodyPr wrap="square" lIns="0" tIns="0" rIns="0" bIns="0" rtlCol="0" anchor="ctr"/>
          <a:lstStyle/>
          <a:p>
            <a:pPr indent="0" marL="0">
              <a:lnSpc>
                <a:spcPct val="100000"/>
              </a:lnSpc>
              <a:buNone/>
            </a:pPr>
            <a:r>
              <a:rPr lang="en-US" sz="1100" dirty="0">
                <a:solidFill>
                  <a:schemeClr val="tx1"/>
                </a:solidFill>
              </a:rPr>
              <a:t>Hey</a:t>
            </a:r>
            <a:pPr indent="0" marL="0">
              <a:lnSpc>
                <a:spcPct val="100000"/>
              </a:lnSpc>
              <a:buNone/>
            </a:pPr>
            <a:r>
              <a:rPr lang="en-US" sz="1100" b="1" dirty="0">
                <a:solidFill>
                  <a:schemeClr val="tx1"/>
                </a:solidFill>
              </a:rPr>
              <a:t>Butler</a:t>
            </a:r>
            <a:endParaRPr lang="en-US" sz="1100" dirty="0"/>
          </a:p>
        </p:txBody>
      </p:sp>
      <p:sp>
        <p:nvSpPr>
          <p:cNvPr id="25" name="Text 18"/>
          <p:cNvSpPr txBox="1"/>
          <p:nvPr/>
        </p:nvSpPr>
        <p:spPr>
          <a:xfrm>
            <a:off x="1874520" y="6355080"/>
            <a:ext cx="6400800" cy="182880"/>
          </a:xfrm>
          <a:prstGeom prst="rect">
            <a:avLst/>
          </a:prstGeom>
          <a:noFill/>
          <a:ln/>
        </p:spPr>
        <p:txBody>
          <a:bodyPr wrap="square" lIns="0" tIns="0" rIns="0" bIns="0" rtlCol="0" anchor="ctr"/>
          <a:lstStyle/>
          <a:p>
            <a:pPr indent="0" marL="0">
              <a:lnSpc>
                <a:spcPct val="100000"/>
              </a:lnSpc>
              <a:buNone/>
            </a:pPr>
            <a:r>
              <a:rPr lang="en-US" sz="1000" dirty="0">
                <a:solidFill>
                  <a:schemeClr val="accent5"/>
                </a:solidFill>
              </a:rPr>
              <a:t>HeyButler im Alltag</a:t>
            </a:r>
            <a:endParaRPr lang="en-US" sz="1000" dirty="0"/>
          </a:p>
        </p:txBody>
      </p:sp>
      <p:sp>
        <p:nvSpPr>
          <p:cNvPr id="26" name="Text 19"/>
          <p:cNvSpPr txBox="1"/>
          <p:nvPr/>
        </p:nvSpPr>
        <p:spPr>
          <a:xfrm>
            <a:off x="10637215" y="6355080"/>
            <a:ext cx="914400" cy="182880"/>
          </a:xfrm>
          <a:prstGeom prst="rect">
            <a:avLst/>
          </a:prstGeom>
          <a:noFill/>
          <a:ln/>
        </p:spPr>
        <p:txBody>
          <a:bodyPr wrap="square" lIns="0" tIns="0" rIns="0" bIns="0" rtlCol="0" anchor="ctr"/>
          <a:lstStyle/>
          <a:p>
            <a:pPr algn="r" indent="0" marL="0">
              <a:lnSpc>
                <a:spcPct val="100000"/>
              </a:lnSpc>
              <a:buNone/>
            </a:pPr>
            <a:r>
              <a:rPr lang="en-US" sz="1000" dirty="0">
                <a:solidFill>
                  <a:schemeClr val="accent5"/>
                </a:solidFill>
              </a:rPr>
              <a:t>52</a:t>
            </a:r>
            <a:endParaRPr lang="en-US" sz="1000" dirty="0"/>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name="Slide 53">
    <p:spTree>
      <p:nvGrpSpPr>
        <p:cNvPr id="1" name=""/>
        <p:cNvGrpSpPr/>
        <p:nvPr/>
      </p:nvGrpSpPr>
      <p:grpSpPr>
        <a:xfrm>
          <a:off x="0" y="0"/>
          <a:ext cx="0" cy="0"/>
          <a:chOff x="0" y="0"/>
          <a:chExt cx="0" cy="0"/>
        </a:xfrm>
      </p:grpSpPr>
      <p:sp>
        <p:nvSpPr>
          <p:cNvPr id="2" name="Shape 0"/>
          <p:cNvSpPr/>
          <p:nvPr/>
        </p:nvSpPr>
        <p:spPr>
          <a:xfrm>
            <a:off x="640080" y="548640"/>
            <a:ext cx="1773936" cy="292608"/>
          </a:xfrm>
          <a:prstGeom prst="roundRect">
            <a:avLst>
              <a:gd name="adj" fmla="val 50000"/>
            </a:avLst>
          </a:prstGeom>
          <a:solidFill>
            <a:schemeClr val="accent1"/>
          </a:solidFill>
          <a:ln/>
        </p:spPr>
      </p:sp>
      <p:sp>
        <p:nvSpPr>
          <p:cNvPr id="3" name="Text 1"/>
          <p:cNvSpPr txBox="1"/>
          <p:nvPr/>
        </p:nvSpPr>
        <p:spPr>
          <a:xfrm>
            <a:off x="640080" y="548640"/>
            <a:ext cx="1773936" cy="292608"/>
          </a:xfrm>
          <a:prstGeom prst="rect">
            <a:avLst/>
          </a:prstGeom>
          <a:noFill/>
          <a:ln/>
        </p:spPr>
        <p:txBody>
          <a:bodyPr wrap="square" lIns="0" tIns="0" rIns="0" bIns="0" rtlCol="0" anchor="ctr"/>
          <a:lstStyle/>
          <a:p>
            <a:pPr algn="ctr" indent="0" marL="0">
              <a:lnSpc>
                <a:spcPct val="100000"/>
              </a:lnSpc>
              <a:buNone/>
            </a:pPr>
            <a:r>
              <a:rPr lang="en-US" sz="1100" b="1" spc="100" kern="0" dirty="0">
                <a:solidFill>
                  <a:schemeClr val="tx1"/>
                </a:solidFill>
              </a:rPr>
              <a:t>IMMOBILIENMAKLER</a:t>
            </a:r>
            <a:endParaRPr lang="en-US" sz="1100" dirty="0"/>
          </a:p>
        </p:txBody>
      </p:sp>
      <p:sp>
        <p:nvSpPr>
          <p:cNvPr id="4" name="Text 2"/>
          <p:cNvSpPr txBox="1"/>
          <p:nvPr/>
        </p:nvSpPr>
        <p:spPr>
          <a:xfrm>
            <a:off x="640080" y="1097280"/>
            <a:ext cx="5257800" cy="1051560"/>
          </a:xfrm>
          <a:prstGeom prst="rect">
            <a:avLst/>
          </a:prstGeom>
          <a:noFill/>
          <a:ln/>
        </p:spPr>
        <p:txBody>
          <a:bodyPr wrap="square" lIns="0" tIns="0" rIns="0" bIns="0" rtlCol="0" anchor="t"/>
          <a:lstStyle/>
          <a:p>
            <a:pPr indent="0" marL="0">
              <a:lnSpc>
                <a:spcPct val="95000"/>
              </a:lnSpc>
              <a:buNone/>
            </a:pPr>
            <a:r>
              <a:rPr lang="en-US" sz="3800" b="1" dirty="0">
                <a:solidFill>
                  <a:schemeClr val="tx1"/>
                </a:solidFill>
              </a:rPr>
              <a:t>GwG-Prüfung</a:t>
            </a:r>
            <a:endParaRPr lang="en-US" sz="3800" dirty="0"/>
          </a:p>
        </p:txBody>
      </p:sp>
      <p:sp>
        <p:nvSpPr>
          <p:cNvPr id="5" name="Text 3"/>
          <p:cNvSpPr txBox="1"/>
          <p:nvPr/>
        </p:nvSpPr>
        <p:spPr>
          <a:xfrm>
            <a:off x="640080" y="2068093"/>
            <a:ext cx="5257800" cy="256032"/>
          </a:xfrm>
          <a:prstGeom prst="rect">
            <a:avLst/>
          </a:prstGeom>
          <a:noFill/>
          <a:ln/>
        </p:spPr>
        <p:txBody>
          <a:bodyPr wrap="square" lIns="0" tIns="0" rIns="0" bIns="0" rtlCol="0" anchor="t"/>
          <a:lstStyle/>
          <a:p>
            <a:pPr indent="0" marL="0">
              <a:lnSpc>
                <a:spcPct val="100000"/>
              </a:lnSpc>
              <a:buNone/>
            </a:pPr>
            <a:r>
              <a:rPr lang="en-US" sz="1100" b="1" spc="100" kern="0" dirty="0">
                <a:solidFill>
                  <a:schemeClr val="accent5"/>
                </a:solidFill>
              </a:rPr>
              <a:t>DU SAGST</a:t>
            </a:r>
            <a:endParaRPr lang="en-US" sz="1100" dirty="0"/>
          </a:p>
        </p:txBody>
      </p:sp>
      <p:sp>
        <p:nvSpPr>
          <p:cNvPr id="6" name="Shape 4"/>
          <p:cNvSpPr/>
          <p:nvPr/>
        </p:nvSpPr>
        <p:spPr>
          <a:xfrm>
            <a:off x="640080" y="2397277"/>
            <a:ext cx="5257800" cy="1140460"/>
          </a:xfrm>
          <a:prstGeom prst="roundRect">
            <a:avLst>
              <a:gd name="adj" fmla="val 19243"/>
            </a:avLst>
          </a:prstGeom>
          <a:solidFill>
            <a:schemeClr val="tx1"/>
          </a:solidFill>
          <a:ln/>
        </p:spPr>
      </p:sp>
      <p:sp>
        <p:nvSpPr>
          <p:cNvPr id="7" name="Shape 5"/>
          <p:cNvSpPr/>
          <p:nvPr/>
        </p:nvSpPr>
        <p:spPr>
          <a:xfrm flipV="1">
            <a:off x="960120" y="3528593"/>
            <a:ext cx="292608" cy="237744"/>
          </a:xfrm>
          <a:prstGeom prst="rtTriangle">
            <a:avLst/>
          </a:prstGeom>
          <a:solidFill>
            <a:srgbClr val="16181D"/>
          </a:solidFill>
          <a:ln/>
        </p:spPr>
      </p:sp>
      <p:sp>
        <p:nvSpPr>
          <p:cNvPr id="8" name="Text 6"/>
          <p:cNvSpPr txBox="1"/>
          <p:nvPr/>
        </p:nvSpPr>
        <p:spPr>
          <a:xfrm>
            <a:off x="896112" y="2397277"/>
            <a:ext cx="4745736" cy="1140460"/>
          </a:xfrm>
          <a:prstGeom prst="rect">
            <a:avLst/>
          </a:prstGeom>
          <a:noFill/>
          <a:ln/>
        </p:spPr>
        <p:txBody>
          <a:bodyPr wrap="square" lIns="0" tIns="0" rIns="0" bIns="0" rtlCol="0" anchor="ctr"/>
          <a:lstStyle/>
          <a:p>
            <a:pPr indent="0" marL="0">
              <a:lnSpc>
                <a:spcPct val="100000"/>
              </a:lnSpc>
              <a:buNone/>
            </a:pPr>
            <a:r>
              <a:rPr lang="en-US" sz="2500" b="1" dirty="0">
                <a:solidFill>
                  <a:schemeClr val="bg1"/>
                </a:solidFill>
              </a:rPr>
              <a:t>„GwG-Prüfung für den Käufer Schulz ausfüllen.“</a:t>
            </a:r>
            <a:endParaRPr lang="en-US" sz="2500" dirty="0"/>
          </a:p>
        </p:txBody>
      </p:sp>
      <p:sp>
        <p:nvSpPr>
          <p:cNvPr id="9" name="Text 7"/>
          <p:cNvSpPr txBox="1"/>
          <p:nvPr/>
        </p:nvSpPr>
        <p:spPr>
          <a:xfrm>
            <a:off x="640080" y="3912641"/>
            <a:ext cx="5257800" cy="256032"/>
          </a:xfrm>
          <a:prstGeom prst="rect">
            <a:avLst/>
          </a:prstGeom>
          <a:noFill/>
          <a:ln/>
        </p:spPr>
        <p:txBody>
          <a:bodyPr wrap="square" lIns="0" tIns="0" rIns="0" bIns="0" rtlCol="0" anchor="t"/>
          <a:lstStyle/>
          <a:p>
            <a:pPr indent="0" marL="0">
              <a:lnSpc>
                <a:spcPct val="100000"/>
              </a:lnSpc>
              <a:buNone/>
            </a:pPr>
            <a:r>
              <a:rPr lang="en-US" sz="1100" b="1" spc="100" kern="0" dirty="0">
                <a:solidFill>
                  <a:schemeClr val="accent5"/>
                </a:solidFill>
              </a:rPr>
              <a:t>DER BUTLER</a:t>
            </a:r>
            <a:endParaRPr lang="en-US" sz="1100" dirty="0"/>
          </a:p>
        </p:txBody>
      </p:sp>
      <p:sp>
        <p:nvSpPr>
          <p:cNvPr id="10" name="Shape 8"/>
          <p:cNvSpPr/>
          <p:nvPr/>
        </p:nvSpPr>
        <p:spPr>
          <a:xfrm>
            <a:off x="640080" y="4311675"/>
            <a:ext cx="274320" cy="274320"/>
          </a:xfrm>
          <a:prstGeom prst="ellipse">
            <a:avLst/>
          </a:prstGeom>
          <a:solidFill>
            <a:schemeClr val="accent1"/>
          </a:solidFill>
          <a:ln/>
        </p:spPr>
      </p:sp>
      <p:pic>
        <p:nvPicPr>
          <p:cNvPr id="11" name="Image 0" descr="C:\Users\stella\AppData\Local\Temp\claude\C--Users-stella-Desktop-erledigt\43329c91-2f5f-4919-bcab-c0957ad438dc\scratchpad\decks\icons\check-ink.png">    </p:cNvPr>
          <p:cNvPicPr>
            <a:picLocks noChangeAspect="1"/>
          </p:cNvPicPr>
          <p:nvPr/>
        </p:nvPicPr>
        <p:blipFill>
          <a:blip r:embed="rId1"/>
          <a:stretch>
            <a:fillRect/>
          </a:stretch>
        </p:blipFill>
        <p:spPr>
          <a:xfrm>
            <a:off x="708660" y="4380255"/>
            <a:ext cx="137160" cy="137160"/>
          </a:xfrm>
          <a:prstGeom prst="rect">
            <a:avLst/>
          </a:prstGeom>
        </p:spPr>
      </p:pic>
      <p:sp>
        <p:nvSpPr>
          <p:cNvPr id="12" name="Text 9"/>
          <p:cNvSpPr txBox="1"/>
          <p:nvPr/>
        </p:nvSpPr>
        <p:spPr>
          <a:xfrm>
            <a:off x="1097280" y="4278401"/>
            <a:ext cx="4800600" cy="386588"/>
          </a:xfrm>
          <a:prstGeom prst="rect">
            <a:avLst/>
          </a:prstGeom>
          <a:noFill/>
          <a:ln/>
        </p:spPr>
        <p:txBody>
          <a:bodyPr wrap="square" lIns="0" tIns="0" rIns="0" bIns="0" rtlCol="0" anchor="t"/>
          <a:lstStyle/>
          <a:p>
            <a:pPr indent="0" marL="0">
              <a:lnSpc>
                <a:spcPct val="100000"/>
              </a:lnSpc>
              <a:buNone/>
            </a:pPr>
            <a:r>
              <a:rPr lang="en-US" sz="2200" dirty="0">
                <a:solidFill>
                  <a:schemeClr val="tx1"/>
                </a:solidFill>
              </a:rPr>
              <a:t>Prüfliste als Formular</a:t>
            </a:r>
            <a:endParaRPr lang="en-US" sz="2200" dirty="0"/>
          </a:p>
        </p:txBody>
      </p:sp>
      <p:sp>
        <p:nvSpPr>
          <p:cNvPr id="13" name="Shape 10"/>
          <p:cNvSpPr/>
          <p:nvPr/>
        </p:nvSpPr>
        <p:spPr>
          <a:xfrm>
            <a:off x="640080" y="4853711"/>
            <a:ext cx="274320" cy="274320"/>
          </a:xfrm>
          <a:prstGeom prst="ellipse">
            <a:avLst/>
          </a:prstGeom>
          <a:solidFill>
            <a:schemeClr val="accent1"/>
          </a:solidFill>
          <a:ln/>
        </p:spPr>
      </p:sp>
      <p:pic>
        <p:nvPicPr>
          <p:cNvPr id="14" name="Image 1" descr="C:\Users\stella\AppData\Local\Temp\claude\C--Users-stella-Desktop-erledigt\43329c91-2f5f-4919-bcab-c0957ad438dc\scratchpad\decks\icons\check-ink.png">    </p:cNvPr>
          <p:cNvPicPr>
            <a:picLocks noChangeAspect="1"/>
          </p:cNvPicPr>
          <p:nvPr/>
        </p:nvPicPr>
        <p:blipFill>
          <a:blip r:embed="rId2"/>
          <a:stretch>
            <a:fillRect/>
          </a:stretch>
        </p:blipFill>
        <p:spPr>
          <a:xfrm>
            <a:off x="708660" y="4922291"/>
            <a:ext cx="137160" cy="137160"/>
          </a:xfrm>
          <a:prstGeom prst="rect">
            <a:avLst/>
          </a:prstGeom>
        </p:spPr>
      </p:pic>
      <p:sp>
        <p:nvSpPr>
          <p:cNvPr id="15" name="Text 11"/>
          <p:cNvSpPr txBox="1"/>
          <p:nvPr/>
        </p:nvSpPr>
        <p:spPr>
          <a:xfrm>
            <a:off x="1097280" y="4820437"/>
            <a:ext cx="4800600" cy="386588"/>
          </a:xfrm>
          <a:prstGeom prst="rect">
            <a:avLst/>
          </a:prstGeom>
          <a:noFill/>
          <a:ln/>
        </p:spPr>
        <p:txBody>
          <a:bodyPr wrap="square" lIns="0" tIns="0" rIns="0" bIns="0" rtlCol="0" anchor="t"/>
          <a:lstStyle/>
          <a:p>
            <a:pPr indent="0" marL="0">
              <a:lnSpc>
                <a:spcPct val="100000"/>
              </a:lnSpc>
              <a:buNone/>
            </a:pPr>
            <a:r>
              <a:rPr lang="en-US" sz="2200" dirty="0">
                <a:solidFill>
                  <a:schemeClr val="tx1"/>
                </a:solidFill>
              </a:rPr>
              <a:t>Liegt in der vertraulichen GwG-Akte</a:t>
            </a:r>
            <a:endParaRPr lang="en-US" sz="2200" dirty="0"/>
          </a:p>
        </p:txBody>
      </p:sp>
      <p:sp>
        <p:nvSpPr>
          <p:cNvPr id="16" name="Shape 12"/>
          <p:cNvSpPr/>
          <p:nvPr/>
        </p:nvSpPr>
        <p:spPr>
          <a:xfrm>
            <a:off x="640080" y="5395747"/>
            <a:ext cx="274320" cy="274320"/>
          </a:xfrm>
          <a:prstGeom prst="ellipse">
            <a:avLst/>
          </a:prstGeom>
          <a:solidFill>
            <a:schemeClr val="accent1"/>
          </a:solidFill>
          <a:ln/>
        </p:spPr>
      </p:sp>
      <p:pic>
        <p:nvPicPr>
          <p:cNvPr id="17" name="Image 2" descr="C:\Users\stella\AppData\Local\Temp\claude\C--Users-stella-Desktop-erledigt\43329c91-2f5f-4919-bcab-c0957ad438dc\scratchpad\decks\icons\check-ink.png">    </p:cNvPr>
          <p:cNvPicPr>
            <a:picLocks noChangeAspect="1"/>
          </p:cNvPicPr>
          <p:nvPr/>
        </p:nvPicPr>
        <p:blipFill>
          <a:blip r:embed="rId3"/>
          <a:stretch>
            <a:fillRect/>
          </a:stretch>
        </p:blipFill>
        <p:spPr>
          <a:xfrm>
            <a:off x="708660" y="5464327"/>
            <a:ext cx="137160" cy="137160"/>
          </a:xfrm>
          <a:prstGeom prst="rect">
            <a:avLst/>
          </a:prstGeom>
        </p:spPr>
      </p:pic>
      <p:sp>
        <p:nvSpPr>
          <p:cNvPr id="18" name="Text 13"/>
          <p:cNvSpPr txBox="1"/>
          <p:nvPr/>
        </p:nvSpPr>
        <p:spPr>
          <a:xfrm>
            <a:off x="1097280" y="5362473"/>
            <a:ext cx="4800600" cy="386588"/>
          </a:xfrm>
          <a:prstGeom prst="rect">
            <a:avLst/>
          </a:prstGeom>
          <a:noFill/>
          <a:ln/>
        </p:spPr>
        <p:txBody>
          <a:bodyPr wrap="square" lIns="0" tIns="0" rIns="0" bIns="0" rtlCol="0" anchor="t"/>
          <a:lstStyle/>
          <a:p>
            <a:pPr indent="0" marL="0">
              <a:lnSpc>
                <a:spcPct val="100000"/>
              </a:lnSpc>
              <a:buNone/>
            </a:pPr>
            <a:r>
              <a:rPr lang="en-US" sz="2200" dirty="0">
                <a:solidFill>
                  <a:schemeClr val="tx1"/>
                </a:solidFill>
              </a:rPr>
              <a:t>Aufbewahrung nach Vorgabe</a:t>
            </a:r>
            <a:endParaRPr lang="en-US" sz="2200" dirty="0"/>
          </a:p>
        </p:txBody>
      </p:sp>
      <p:sp>
        <p:nvSpPr>
          <p:cNvPr id="19" name="Bildschirmfoto Rahmen"/>
          <p:cNvSpPr/>
          <p:nvPr/>
        </p:nvSpPr>
        <p:spPr>
          <a:xfrm>
            <a:off x="6355080" y="881439"/>
            <a:ext cx="5196535" cy="4866522"/>
          </a:xfrm>
          <a:prstGeom prst="roundRect">
            <a:avLst>
              <a:gd name="adj" fmla="val 3382"/>
            </a:avLst>
          </a:prstGeom>
          <a:solidFill>
            <a:schemeClr val="bg2"/>
          </a:solidFill>
          <a:ln w="9525">
            <a:solidFill>
              <a:schemeClr val="accent2"/>
            </a:solidFill>
            <a:prstDash val="solid"/>
          </a:ln>
          <a:effectLst>
            <a:outerShdw sx="100000" sy="100000" kx="0" ky="0" algn="bl" rotWithShape="0" blurRad="127000" dist="38100" dir="5400000">
              <a:srgbClr val="000000">
                <a:alpha val="14000"/>
              </a:srgbClr>
            </a:outerShdw>
          </a:effectLst>
        </p:spPr>
      </p:sp>
      <p:pic>
        <p:nvPicPr>
          <p:cNvPr id="20" name="Bildschirmfoto" descr="Bildschirmfoto aus HeyButler: immobilienmakler-formular">    </p:cNvPr>
          <p:cNvPicPr>
            <a:picLocks noChangeAspect="1"/>
          </p:cNvPicPr>
          <p:nvPr/>
        </p:nvPicPr>
        <p:blipFill>
          <a:blip r:embed="rId4"/>
          <a:stretch>
            <a:fillRect/>
          </a:stretch>
        </p:blipFill>
        <p:spPr>
          <a:xfrm>
            <a:off x="6446520" y="972879"/>
            <a:ext cx="5013655" cy="4683642"/>
          </a:xfrm>
          <a:prstGeom prst="rect">
            <a:avLst/>
          </a:prstGeom>
        </p:spPr>
      </p:pic>
      <p:pic>
        <p:nvPicPr>
          <p:cNvPr id="21" name="Image 4" descr="C:\Users\stella\AppData\Local\Temp\claude\C--Users-stella-Desktop-erledigt\43329c91-2f5f-4919-bcab-c0957ad438dc\scratchpad\decks\brand\butler-96.png">    </p:cNvPr>
          <p:cNvPicPr>
            <a:picLocks noChangeAspect="1"/>
          </p:cNvPicPr>
          <p:nvPr/>
        </p:nvPicPr>
        <p:blipFill>
          <a:blip r:embed="rId5"/>
          <a:stretch>
            <a:fillRect/>
          </a:stretch>
        </p:blipFill>
        <p:spPr>
          <a:xfrm>
            <a:off x="640080" y="6358573"/>
            <a:ext cx="174625" cy="174625"/>
          </a:xfrm>
          <a:prstGeom prst="rect">
            <a:avLst/>
          </a:prstGeom>
        </p:spPr>
      </p:pic>
      <p:sp>
        <p:nvSpPr>
          <p:cNvPr id="22" name="Text 15"/>
          <p:cNvSpPr txBox="1"/>
          <p:nvPr/>
        </p:nvSpPr>
        <p:spPr>
          <a:xfrm>
            <a:off x="887857" y="6355080"/>
            <a:ext cx="3657600" cy="181610"/>
          </a:xfrm>
          <a:prstGeom prst="rect">
            <a:avLst/>
          </a:prstGeom>
          <a:noFill/>
          <a:ln/>
        </p:spPr>
        <p:txBody>
          <a:bodyPr wrap="square" lIns="0" tIns="0" rIns="0" bIns="0" rtlCol="0" anchor="ctr"/>
          <a:lstStyle/>
          <a:p>
            <a:pPr indent="0" marL="0">
              <a:lnSpc>
                <a:spcPct val="100000"/>
              </a:lnSpc>
              <a:buNone/>
            </a:pPr>
            <a:r>
              <a:rPr lang="en-US" sz="1100" dirty="0">
                <a:solidFill>
                  <a:schemeClr val="tx1"/>
                </a:solidFill>
              </a:rPr>
              <a:t>Hey</a:t>
            </a:r>
            <a:pPr indent="0" marL="0">
              <a:lnSpc>
                <a:spcPct val="100000"/>
              </a:lnSpc>
              <a:buNone/>
            </a:pPr>
            <a:r>
              <a:rPr lang="en-US" sz="1100" b="1" dirty="0">
                <a:solidFill>
                  <a:schemeClr val="tx1"/>
                </a:solidFill>
              </a:rPr>
              <a:t>Butler</a:t>
            </a:r>
            <a:endParaRPr lang="en-US" sz="1100" dirty="0"/>
          </a:p>
        </p:txBody>
      </p:sp>
      <p:sp>
        <p:nvSpPr>
          <p:cNvPr id="23" name="Text 16"/>
          <p:cNvSpPr txBox="1"/>
          <p:nvPr/>
        </p:nvSpPr>
        <p:spPr>
          <a:xfrm>
            <a:off x="1874520" y="6355080"/>
            <a:ext cx="6400800" cy="182880"/>
          </a:xfrm>
          <a:prstGeom prst="rect">
            <a:avLst/>
          </a:prstGeom>
          <a:noFill/>
          <a:ln/>
        </p:spPr>
        <p:txBody>
          <a:bodyPr wrap="square" lIns="0" tIns="0" rIns="0" bIns="0" rtlCol="0" anchor="ctr"/>
          <a:lstStyle/>
          <a:p>
            <a:pPr indent="0" marL="0">
              <a:lnSpc>
                <a:spcPct val="100000"/>
              </a:lnSpc>
              <a:buNone/>
            </a:pPr>
            <a:r>
              <a:rPr lang="en-US" sz="1000" dirty="0">
                <a:solidFill>
                  <a:schemeClr val="accent5"/>
                </a:solidFill>
              </a:rPr>
              <a:t>HeyButler im Alltag</a:t>
            </a:r>
            <a:endParaRPr lang="en-US" sz="1000" dirty="0"/>
          </a:p>
        </p:txBody>
      </p:sp>
      <p:sp>
        <p:nvSpPr>
          <p:cNvPr id="24" name="Text 17"/>
          <p:cNvSpPr txBox="1"/>
          <p:nvPr/>
        </p:nvSpPr>
        <p:spPr>
          <a:xfrm>
            <a:off x="10637215" y="6355080"/>
            <a:ext cx="914400" cy="182880"/>
          </a:xfrm>
          <a:prstGeom prst="rect">
            <a:avLst/>
          </a:prstGeom>
          <a:noFill/>
          <a:ln/>
        </p:spPr>
        <p:txBody>
          <a:bodyPr wrap="square" lIns="0" tIns="0" rIns="0" bIns="0" rtlCol="0" anchor="ctr"/>
          <a:lstStyle/>
          <a:p>
            <a:pPr algn="r" indent="0" marL="0">
              <a:lnSpc>
                <a:spcPct val="100000"/>
              </a:lnSpc>
              <a:buNone/>
            </a:pPr>
            <a:r>
              <a:rPr lang="en-US" sz="1000" dirty="0">
                <a:solidFill>
                  <a:schemeClr val="accent5"/>
                </a:solidFill>
              </a:rPr>
              <a:t>53</a:t>
            </a:r>
            <a:endParaRPr lang="en-US" sz="1000" dirty="0"/>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name="Slide 54">
    <p:spTree>
      <p:nvGrpSpPr>
        <p:cNvPr id="1" name=""/>
        <p:cNvGrpSpPr/>
        <p:nvPr/>
      </p:nvGrpSpPr>
      <p:grpSpPr>
        <a:xfrm>
          <a:off x="0" y="0"/>
          <a:ext cx="0" cy="0"/>
          <a:chOff x="0" y="0"/>
          <a:chExt cx="0" cy="0"/>
        </a:xfrm>
      </p:grpSpPr>
      <p:sp>
        <p:nvSpPr>
          <p:cNvPr id="2" name="Shape 0"/>
          <p:cNvSpPr/>
          <p:nvPr/>
        </p:nvSpPr>
        <p:spPr>
          <a:xfrm>
            <a:off x="640080" y="548640"/>
            <a:ext cx="2034540" cy="292608"/>
          </a:xfrm>
          <a:prstGeom prst="roundRect">
            <a:avLst>
              <a:gd name="adj" fmla="val 50000"/>
            </a:avLst>
          </a:prstGeom>
          <a:solidFill>
            <a:schemeClr val="accent1"/>
          </a:solidFill>
          <a:ln/>
        </p:spPr>
      </p:sp>
      <p:sp>
        <p:nvSpPr>
          <p:cNvPr id="3" name="Text 1"/>
          <p:cNvSpPr txBox="1"/>
          <p:nvPr/>
        </p:nvSpPr>
        <p:spPr>
          <a:xfrm>
            <a:off x="640080" y="548640"/>
            <a:ext cx="2034540" cy="292608"/>
          </a:xfrm>
          <a:prstGeom prst="rect">
            <a:avLst/>
          </a:prstGeom>
          <a:noFill/>
          <a:ln/>
        </p:spPr>
        <p:txBody>
          <a:bodyPr wrap="square" lIns="0" tIns="0" rIns="0" bIns="0" rtlCol="0" anchor="ctr"/>
          <a:lstStyle/>
          <a:p>
            <a:pPr algn="ctr" indent="0" marL="0">
              <a:lnSpc>
                <a:spcPct val="100000"/>
              </a:lnSpc>
              <a:buNone/>
            </a:pPr>
            <a:r>
              <a:rPr lang="en-US" sz="1100" b="1" spc="100" kern="0" dirty="0">
                <a:solidFill>
                  <a:schemeClr val="tx1"/>
                </a:solidFill>
              </a:rPr>
              <a:t>VERSICHERUNGSMAKLER</a:t>
            </a:r>
            <a:endParaRPr lang="en-US" sz="1100" dirty="0"/>
          </a:p>
        </p:txBody>
      </p:sp>
      <p:sp>
        <p:nvSpPr>
          <p:cNvPr id="4" name="Text 2"/>
          <p:cNvSpPr txBox="1"/>
          <p:nvPr/>
        </p:nvSpPr>
        <p:spPr>
          <a:xfrm>
            <a:off x="640080" y="1097280"/>
            <a:ext cx="5257800" cy="1051560"/>
          </a:xfrm>
          <a:prstGeom prst="rect">
            <a:avLst/>
          </a:prstGeom>
          <a:noFill/>
          <a:ln/>
        </p:spPr>
        <p:txBody>
          <a:bodyPr wrap="square" lIns="0" tIns="0" rIns="0" bIns="0" rtlCol="0" anchor="t"/>
          <a:lstStyle/>
          <a:p>
            <a:pPr indent="0" marL="0">
              <a:lnSpc>
                <a:spcPct val="95000"/>
              </a:lnSpc>
              <a:buNone/>
            </a:pPr>
            <a:r>
              <a:rPr lang="en-US" sz="3500" b="1" dirty="0">
                <a:solidFill>
                  <a:schemeClr val="tx1"/>
                </a:solidFill>
              </a:rPr>
              <a:t>Kündigungsfristen der Kunden</a:t>
            </a:r>
            <a:endParaRPr lang="en-US" sz="3500" dirty="0"/>
          </a:p>
        </p:txBody>
      </p:sp>
      <p:sp>
        <p:nvSpPr>
          <p:cNvPr id="5" name="Text 3"/>
          <p:cNvSpPr txBox="1"/>
          <p:nvPr/>
        </p:nvSpPr>
        <p:spPr>
          <a:xfrm>
            <a:off x="640080" y="2539111"/>
            <a:ext cx="5257800" cy="256032"/>
          </a:xfrm>
          <a:prstGeom prst="rect">
            <a:avLst/>
          </a:prstGeom>
          <a:noFill/>
          <a:ln/>
        </p:spPr>
        <p:txBody>
          <a:bodyPr wrap="square" lIns="0" tIns="0" rIns="0" bIns="0" rtlCol="0" anchor="t"/>
          <a:lstStyle/>
          <a:p>
            <a:pPr indent="0" marL="0">
              <a:lnSpc>
                <a:spcPct val="100000"/>
              </a:lnSpc>
              <a:buNone/>
            </a:pPr>
            <a:r>
              <a:rPr lang="en-US" sz="1100" b="1" spc="100" kern="0" dirty="0">
                <a:solidFill>
                  <a:schemeClr val="accent5"/>
                </a:solidFill>
              </a:rPr>
              <a:t>DU SAGST</a:t>
            </a:r>
            <a:endParaRPr lang="en-US" sz="1100" dirty="0"/>
          </a:p>
        </p:txBody>
      </p:sp>
      <p:sp>
        <p:nvSpPr>
          <p:cNvPr id="6" name="Shape 4"/>
          <p:cNvSpPr/>
          <p:nvPr/>
        </p:nvSpPr>
        <p:spPr>
          <a:xfrm>
            <a:off x="640080" y="2868295"/>
            <a:ext cx="5257800" cy="1140460"/>
          </a:xfrm>
          <a:prstGeom prst="roundRect">
            <a:avLst>
              <a:gd name="adj" fmla="val 19243"/>
            </a:avLst>
          </a:prstGeom>
          <a:solidFill>
            <a:schemeClr val="tx1"/>
          </a:solidFill>
          <a:ln/>
        </p:spPr>
      </p:sp>
      <p:sp>
        <p:nvSpPr>
          <p:cNvPr id="7" name="Shape 5"/>
          <p:cNvSpPr/>
          <p:nvPr/>
        </p:nvSpPr>
        <p:spPr>
          <a:xfrm flipV="1">
            <a:off x="960120" y="3999611"/>
            <a:ext cx="292608" cy="237744"/>
          </a:xfrm>
          <a:prstGeom prst="rtTriangle">
            <a:avLst/>
          </a:prstGeom>
          <a:solidFill>
            <a:srgbClr val="16181D"/>
          </a:solidFill>
          <a:ln/>
        </p:spPr>
      </p:sp>
      <p:sp>
        <p:nvSpPr>
          <p:cNvPr id="8" name="Text 6"/>
          <p:cNvSpPr txBox="1"/>
          <p:nvPr/>
        </p:nvSpPr>
        <p:spPr>
          <a:xfrm>
            <a:off x="896112" y="2868295"/>
            <a:ext cx="4745736" cy="1140460"/>
          </a:xfrm>
          <a:prstGeom prst="rect">
            <a:avLst/>
          </a:prstGeom>
          <a:noFill/>
          <a:ln/>
        </p:spPr>
        <p:txBody>
          <a:bodyPr wrap="square" lIns="0" tIns="0" rIns="0" bIns="0" rtlCol="0" anchor="ctr"/>
          <a:lstStyle/>
          <a:p>
            <a:pPr indent="0" marL="0">
              <a:lnSpc>
                <a:spcPct val="100000"/>
              </a:lnSpc>
              <a:buNone/>
            </a:pPr>
            <a:r>
              <a:rPr lang="en-US" sz="2500" b="1" dirty="0">
                <a:solidFill>
                  <a:schemeClr val="bg1"/>
                </a:solidFill>
              </a:rPr>
              <a:t>„Welche Kündigungs­fristen laufen bald ab?“</a:t>
            </a:r>
            <a:endParaRPr lang="en-US" sz="2500" dirty="0"/>
          </a:p>
        </p:txBody>
      </p:sp>
      <p:sp>
        <p:nvSpPr>
          <p:cNvPr id="9" name="Text 7"/>
          <p:cNvSpPr txBox="1"/>
          <p:nvPr/>
        </p:nvSpPr>
        <p:spPr>
          <a:xfrm>
            <a:off x="640080" y="4383659"/>
            <a:ext cx="5257800" cy="256032"/>
          </a:xfrm>
          <a:prstGeom prst="rect">
            <a:avLst/>
          </a:prstGeom>
          <a:noFill/>
          <a:ln/>
        </p:spPr>
        <p:txBody>
          <a:bodyPr wrap="square" lIns="0" tIns="0" rIns="0" bIns="0" rtlCol="0" anchor="t"/>
          <a:lstStyle/>
          <a:p>
            <a:pPr indent="0" marL="0">
              <a:lnSpc>
                <a:spcPct val="100000"/>
              </a:lnSpc>
              <a:buNone/>
            </a:pPr>
            <a:r>
              <a:rPr lang="en-US" sz="1100" b="1" spc="100" kern="0" dirty="0">
                <a:solidFill>
                  <a:schemeClr val="accent5"/>
                </a:solidFill>
              </a:rPr>
              <a:t>DER BUTLER</a:t>
            </a:r>
            <a:endParaRPr lang="en-US" sz="1100" dirty="0"/>
          </a:p>
        </p:txBody>
      </p:sp>
      <p:sp>
        <p:nvSpPr>
          <p:cNvPr id="10" name="Shape 8"/>
          <p:cNvSpPr/>
          <p:nvPr/>
        </p:nvSpPr>
        <p:spPr>
          <a:xfrm>
            <a:off x="640080" y="4759452"/>
            <a:ext cx="274320" cy="274320"/>
          </a:xfrm>
          <a:prstGeom prst="ellipse">
            <a:avLst/>
          </a:prstGeom>
          <a:solidFill>
            <a:schemeClr val="accent1"/>
          </a:solidFill>
          <a:ln/>
        </p:spPr>
      </p:sp>
      <p:pic>
        <p:nvPicPr>
          <p:cNvPr id="11" name="Image 0" descr="C:\Users\stella\AppData\Local\Temp\claude\C--Users-stella-Desktop-erledigt\43329c91-2f5f-4919-bcab-c0957ad438dc\scratchpad\decks\icons\check-ink.png">    </p:cNvPr>
          <p:cNvPicPr>
            <a:picLocks noChangeAspect="1"/>
          </p:cNvPicPr>
          <p:nvPr/>
        </p:nvPicPr>
        <p:blipFill>
          <a:blip r:embed="rId1"/>
          <a:stretch>
            <a:fillRect/>
          </a:stretch>
        </p:blipFill>
        <p:spPr>
          <a:xfrm>
            <a:off x="708660" y="4828032"/>
            <a:ext cx="137160" cy="137160"/>
          </a:xfrm>
          <a:prstGeom prst="rect">
            <a:avLst/>
          </a:prstGeom>
        </p:spPr>
      </p:pic>
      <p:sp>
        <p:nvSpPr>
          <p:cNvPr id="12" name="Text 9"/>
          <p:cNvSpPr txBox="1"/>
          <p:nvPr/>
        </p:nvSpPr>
        <p:spPr>
          <a:xfrm>
            <a:off x="1097280" y="4749419"/>
            <a:ext cx="4800600" cy="340106"/>
          </a:xfrm>
          <a:prstGeom prst="rect">
            <a:avLst/>
          </a:prstGeom>
          <a:noFill/>
          <a:ln/>
        </p:spPr>
        <p:txBody>
          <a:bodyPr wrap="square" lIns="0" tIns="0" rIns="0" bIns="0" rtlCol="0" anchor="t"/>
          <a:lstStyle/>
          <a:p>
            <a:pPr indent="0" marL="0">
              <a:lnSpc>
                <a:spcPct val="100000"/>
              </a:lnSpc>
              <a:buNone/>
            </a:pPr>
            <a:r>
              <a:rPr lang="en-US" sz="1900" dirty="0">
                <a:solidFill>
                  <a:schemeClr val="tx1"/>
                </a:solidFill>
              </a:rPr>
              <a:t>Verträge nach Hauptfälligkeit</a:t>
            </a:r>
            <a:endParaRPr lang="en-US" sz="1900" dirty="0"/>
          </a:p>
        </p:txBody>
      </p:sp>
      <p:sp>
        <p:nvSpPr>
          <p:cNvPr id="13" name="Shape 10"/>
          <p:cNvSpPr/>
          <p:nvPr/>
        </p:nvSpPr>
        <p:spPr>
          <a:xfrm>
            <a:off x="640080" y="5255006"/>
            <a:ext cx="274320" cy="274320"/>
          </a:xfrm>
          <a:prstGeom prst="ellipse">
            <a:avLst/>
          </a:prstGeom>
          <a:solidFill>
            <a:schemeClr val="accent1"/>
          </a:solidFill>
          <a:ln/>
        </p:spPr>
      </p:sp>
      <p:pic>
        <p:nvPicPr>
          <p:cNvPr id="14" name="Image 1" descr="C:\Users\stella\AppData\Local\Temp\claude\C--Users-stella-Desktop-erledigt\43329c91-2f5f-4919-bcab-c0957ad438dc\scratchpad\decks\icons\check-ink.png">    </p:cNvPr>
          <p:cNvPicPr>
            <a:picLocks noChangeAspect="1"/>
          </p:cNvPicPr>
          <p:nvPr/>
        </p:nvPicPr>
        <p:blipFill>
          <a:blip r:embed="rId2"/>
          <a:stretch>
            <a:fillRect/>
          </a:stretch>
        </p:blipFill>
        <p:spPr>
          <a:xfrm>
            <a:off x="708660" y="5323586"/>
            <a:ext cx="137160" cy="137160"/>
          </a:xfrm>
          <a:prstGeom prst="rect">
            <a:avLst/>
          </a:prstGeom>
        </p:spPr>
      </p:pic>
      <p:sp>
        <p:nvSpPr>
          <p:cNvPr id="15" name="Text 11"/>
          <p:cNvSpPr txBox="1"/>
          <p:nvPr/>
        </p:nvSpPr>
        <p:spPr>
          <a:xfrm>
            <a:off x="1097280" y="5244973"/>
            <a:ext cx="4800600" cy="340106"/>
          </a:xfrm>
          <a:prstGeom prst="rect">
            <a:avLst/>
          </a:prstGeom>
          <a:noFill/>
          <a:ln/>
        </p:spPr>
        <p:txBody>
          <a:bodyPr wrap="square" lIns="0" tIns="0" rIns="0" bIns="0" rtlCol="0" anchor="t"/>
          <a:lstStyle/>
          <a:p>
            <a:pPr indent="0" marL="0">
              <a:lnSpc>
                <a:spcPct val="100000"/>
              </a:lnSpc>
              <a:buNone/>
            </a:pPr>
            <a:r>
              <a:rPr lang="en-US" sz="1900" dirty="0">
                <a:solidFill>
                  <a:schemeClr val="tx1"/>
                </a:solidFill>
              </a:rPr>
              <a:t>Kündigung über Freigabe</a:t>
            </a:r>
            <a:endParaRPr lang="en-US" sz="1900" dirty="0"/>
          </a:p>
        </p:txBody>
      </p:sp>
      <p:sp>
        <p:nvSpPr>
          <p:cNvPr id="16" name="Shape 12"/>
          <p:cNvSpPr/>
          <p:nvPr/>
        </p:nvSpPr>
        <p:spPr>
          <a:xfrm>
            <a:off x="640080" y="5750560"/>
            <a:ext cx="274320" cy="274320"/>
          </a:xfrm>
          <a:prstGeom prst="ellipse">
            <a:avLst/>
          </a:prstGeom>
          <a:solidFill>
            <a:schemeClr val="accent1"/>
          </a:solidFill>
          <a:ln/>
        </p:spPr>
      </p:sp>
      <p:pic>
        <p:nvPicPr>
          <p:cNvPr id="17" name="Image 2" descr="C:\Users\stella\AppData\Local\Temp\claude\C--Users-stella-Desktop-erledigt\43329c91-2f5f-4919-bcab-c0957ad438dc\scratchpad\decks\icons\check-ink.png">    </p:cNvPr>
          <p:cNvPicPr>
            <a:picLocks noChangeAspect="1"/>
          </p:cNvPicPr>
          <p:nvPr/>
        </p:nvPicPr>
        <p:blipFill>
          <a:blip r:embed="rId3"/>
          <a:stretch>
            <a:fillRect/>
          </a:stretch>
        </p:blipFill>
        <p:spPr>
          <a:xfrm>
            <a:off x="708660" y="5819140"/>
            <a:ext cx="137160" cy="137160"/>
          </a:xfrm>
          <a:prstGeom prst="rect">
            <a:avLst/>
          </a:prstGeom>
        </p:spPr>
      </p:pic>
      <p:sp>
        <p:nvSpPr>
          <p:cNvPr id="18" name="Text 13"/>
          <p:cNvSpPr txBox="1"/>
          <p:nvPr/>
        </p:nvSpPr>
        <p:spPr>
          <a:xfrm>
            <a:off x="1097280" y="5740527"/>
            <a:ext cx="4800600" cy="340106"/>
          </a:xfrm>
          <a:prstGeom prst="rect">
            <a:avLst/>
          </a:prstGeom>
          <a:noFill/>
          <a:ln/>
        </p:spPr>
        <p:txBody>
          <a:bodyPr wrap="square" lIns="0" tIns="0" rIns="0" bIns="0" rtlCol="0" anchor="t"/>
          <a:lstStyle/>
          <a:p>
            <a:pPr indent="0" marL="0">
              <a:lnSpc>
                <a:spcPct val="100000"/>
              </a:lnSpc>
              <a:buNone/>
            </a:pPr>
            <a:r>
              <a:rPr lang="en-US" sz="1900" dirty="0">
                <a:solidFill>
                  <a:schemeClr val="tx1"/>
                </a:solidFill>
              </a:rPr>
              <a:t>Beratungs­protokoll dazu</a:t>
            </a:r>
            <a:endParaRPr lang="en-US" sz="1900" dirty="0"/>
          </a:p>
        </p:txBody>
      </p:sp>
      <p:sp>
        <p:nvSpPr>
          <p:cNvPr id="19" name="Bildschirmfoto Rahmen"/>
          <p:cNvSpPr/>
          <p:nvPr/>
        </p:nvSpPr>
        <p:spPr>
          <a:xfrm>
            <a:off x="6355080" y="881439"/>
            <a:ext cx="5196535" cy="4866522"/>
          </a:xfrm>
          <a:prstGeom prst="roundRect">
            <a:avLst>
              <a:gd name="adj" fmla="val 3382"/>
            </a:avLst>
          </a:prstGeom>
          <a:solidFill>
            <a:schemeClr val="bg2"/>
          </a:solidFill>
          <a:ln w="9525">
            <a:solidFill>
              <a:schemeClr val="accent2"/>
            </a:solidFill>
            <a:prstDash val="solid"/>
          </a:ln>
          <a:effectLst>
            <a:outerShdw sx="100000" sy="100000" kx="0" ky="0" algn="bl" rotWithShape="0" blurRad="127000" dist="38100" dir="5400000">
              <a:srgbClr val="000000">
                <a:alpha val="14000"/>
              </a:srgbClr>
            </a:outerShdw>
          </a:effectLst>
        </p:spPr>
      </p:sp>
      <p:pic>
        <p:nvPicPr>
          <p:cNvPr id="20" name="Bildschirmfoto" descr="Bildschirmfoto aus HeyButler: versicherungsmakler-police">    </p:cNvPr>
          <p:cNvPicPr>
            <a:picLocks noChangeAspect="1"/>
          </p:cNvPicPr>
          <p:nvPr/>
        </p:nvPicPr>
        <p:blipFill>
          <a:blip r:embed="rId4"/>
          <a:stretch>
            <a:fillRect/>
          </a:stretch>
        </p:blipFill>
        <p:spPr>
          <a:xfrm>
            <a:off x="6446520" y="972879"/>
            <a:ext cx="5013655" cy="4683642"/>
          </a:xfrm>
          <a:prstGeom prst="rect">
            <a:avLst/>
          </a:prstGeom>
        </p:spPr>
      </p:pic>
      <p:pic>
        <p:nvPicPr>
          <p:cNvPr id="21" name="Image 4" descr="C:\Users\stella\AppData\Local\Temp\claude\C--Users-stella-Desktop-erledigt\43329c91-2f5f-4919-bcab-c0957ad438dc\scratchpad\decks\brand\butler-96.png">    </p:cNvPr>
          <p:cNvPicPr>
            <a:picLocks noChangeAspect="1"/>
          </p:cNvPicPr>
          <p:nvPr/>
        </p:nvPicPr>
        <p:blipFill>
          <a:blip r:embed="rId5"/>
          <a:stretch>
            <a:fillRect/>
          </a:stretch>
        </p:blipFill>
        <p:spPr>
          <a:xfrm>
            <a:off x="640080" y="6358573"/>
            <a:ext cx="174625" cy="174625"/>
          </a:xfrm>
          <a:prstGeom prst="rect">
            <a:avLst/>
          </a:prstGeom>
        </p:spPr>
      </p:pic>
      <p:sp>
        <p:nvSpPr>
          <p:cNvPr id="22" name="Text 15"/>
          <p:cNvSpPr txBox="1"/>
          <p:nvPr/>
        </p:nvSpPr>
        <p:spPr>
          <a:xfrm>
            <a:off x="887857" y="6355080"/>
            <a:ext cx="3657600" cy="181610"/>
          </a:xfrm>
          <a:prstGeom prst="rect">
            <a:avLst/>
          </a:prstGeom>
          <a:noFill/>
          <a:ln/>
        </p:spPr>
        <p:txBody>
          <a:bodyPr wrap="square" lIns="0" tIns="0" rIns="0" bIns="0" rtlCol="0" anchor="ctr"/>
          <a:lstStyle/>
          <a:p>
            <a:pPr indent="0" marL="0">
              <a:lnSpc>
                <a:spcPct val="100000"/>
              </a:lnSpc>
              <a:buNone/>
            </a:pPr>
            <a:r>
              <a:rPr lang="en-US" sz="1100" dirty="0">
                <a:solidFill>
                  <a:schemeClr val="tx1"/>
                </a:solidFill>
              </a:rPr>
              <a:t>Hey</a:t>
            </a:r>
            <a:pPr indent="0" marL="0">
              <a:lnSpc>
                <a:spcPct val="100000"/>
              </a:lnSpc>
              <a:buNone/>
            </a:pPr>
            <a:r>
              <a:rPr lang="en-US" sz="1100" b="1" dirty="0">
                <a:solidFill>
                  <a:schemeClr val="tx1"/>
                </a:solidFill>
              </a:rPr>
              <a:t>Butler</a:t>
            </a:r>
            <a:endParaRPr lang="en-US" sz="1100" dirty="0"/>
          </a:p>
        </p:txBody>
      </p:sp>
      <p:sp>
        <p:nvSpPr>
          <p:cNvPr id="23" name="Text 16"/>
          <p:cNvSpPr txBox="1"/>
          <p:nvPr/>
        </p:nvSpPr>
        <p:spPr>
          <a:xfrm>
            <a:off x="1874520" y="6355080"/>
            <a:ext cx="6400800" cy="182880"/>
          </a:xfrm>
          <a:prstGeom prst="rect">
            <a:avLst/>
          </a:prstGeom>
          <a:noFill/>
          <a:ln/>
        </p:spPr>
        <p:txBody>
          <a:bodyPr wrap="square" lIns="0" tIns="0" rIns="0" bIns="0" rtlCol="0" anchor="ctr"/>
          <a:lstStyle/>
          <a:p>
            <a:pPr indent="0" marL="0">
              <a:lnSpc>
                <a:spcPct val="100000"/>
              </a:lnSpc>
              <a:buNone/>
            </a:pPr>
            <a:r>
              <a:rPr lang="en-US" sz="1000" dirty="0">
                <a:solidFill>
                  <a:schemeClr val="accent5"/>
                </a:solidFill>
              </a:rPr>
              <a:t>HeyButler im Alltag</a:t>
            </a:r>
            <a:endParaRPr lang="en-US" sz="1000" dirty="0"/>
          </a:p>
        </p:txBody>
      </p:sp>
      <p:sp>
        <p:nvSpPr>
          <p:cNvPr id="24" name="Text 17"/>
          <p:cNvSpPr txBox="1"/>
          <p:nvPr/>
        </p:nvSpPr>
        <p:spPr>
          <a:xfrm>
            <a:off x="10637215" y="6355080"/>
            <a:ext cx="914400" cy="182880"/>
          </a:xfrm>
          <a:prstGeom prst="rect">
            <a:avLst/>
          </a:prstGeom>
          <a:noFill/>
          <a:ln/>
        </p:spPr>
        <p:txBody>
          <a:bodyPr wrap="square" lIns="0" tIns="0" rIns="0" bIns="0" rtlCol="0" anchor="ctr"/>
          <a:lstStyle/>
          <a:p>
            <a:pPr algn="r" indent="0" marL="0">
              <a:lnSpc>
                <a:spcPct val="100000"/>
              </a:lnSpc>
              <a:buNone/>
            </a:pPr>
            <a:r>
              <a:rPr lang="en-US" sz="1000" dirty="0">
                <a:solidFill>
                  <a:schemeClr val="accent5"/>
                </a:solidFill>
              </a:rPr>
              <a:t>54</a:t>
            </a:r>
            <a:endParaRPr lang="en-US" sz="1000" dirty="0"/>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name="Slide 55">
    <p:spTree>
      <p:nvGrpSpPr>
        <p:cNvPr id="1" name=""/>
        <p:cNvGrpSpPr/>
        <p:nvPr/>
      </p:nvGrpSpPr>
      <p:grpSpPr>
        <a:xfrm>
          <a:off x="0" y="0"/>
          <a:ext cx="0" cy="0"/>
          <a:chOff x="0" y="0"/>
          <a:chExt cx="0" cy="0"/>
        </a:xfrm>
      </p:grpSpPr>
      <p:sp>
        <p:nvSpPr>
          <p:cNvPr id="2" name="Shape 0"/>
          <p:cNvSpPr/>
          <p:nvPr/>
        </p:nvSpPr>
        <p:spPr>
          <a:xfrm>
            <a:off x="640080" y="548640"/>
            <a:ext cx="2034540" cy="292608"/>
          </a:xfrm>
          <a:prstGeom prst="roundRect">
            <a:avLst>
              <a:gd name="adj" fmla="val 50000"/>
            </a:avLst>
          </a:prstGeom>
          <a:solidFill>
            <a:schemeClr val="accent1"/>
          </a:solidFill>
          <a:ln/>
        </p:spPr>
      </p:sp>
      <p:sp>
        <p:nvSpPr>
          <p:cNvPr id="3" name="Text 1"/>
          <p:cNvSpPr txBox="1"/>
          <p:nvPr/>
        </p:nvSpPr>
        <p:spPr>
          <a:xfrm>
            <a:off x="640080" y="548640"/>
            <a:ext cx="2034540" cy="292608"/>
          </a:xfrm>
          <a:prstGeom prst="rect">
            <a:avLst/>
          </a:prstGeom>
          <a:noFill/>
          <a:ln/>
        </p:spPr>
        <p:txBody>
          <a:bodyPr wrap="square" lIns="0" tIns="0" rIns="0" bIns="0" rtlCol="0" anchor="ctr"/>
          <a:lstStyle/>
          <a:p>
            <a:pPr algn="ctr" indent="0" marL="0">
              <a:lnSpc>
                <a:spcPct val="100000"/>
              </a:lnSpc>
              <a:buNone/>
            </a:pPr>
            <a:r>
              <a:rPr lang="en-US" sz="1100" b="1" spc="100" kern="0" dirty="0">
                <a:solidFill>
                  <a:schemeClr val="tx1"/>
                </a:solidFill>
              </a:rPr>
              <a:t>VERSICHERUNGSMAKLER</a:t>
            </a:r>
            <a:endParaRPr lang="en-US" sz="1100" dirty="0"/>
          </a:p>
        </p:txBody>
      </p:sp>
      <p:sp>
        <p:nvSpPr>
          <p:cNvPr id="4" name="Text 2"/>
          <p:cNvSpPr txBox="1"/>
          <p:nvPr/>
        </p:nvSpPr>
        <p:spPr>
          <a:xfrm>
            <a:off x="640080" y="1097280"/>
            <a:ext cx="5257800" cy="1051560"/>
          </a:xfrm>
          <a:prstGeom prst="rect">
            <a:avLst/>
          </a:prstGeom>
          <a:noFill/>
          <a:ln/>
        </p:spPr>
        <p:txBody>
          <a:bodyPr wrap="square" lIns="0" tIns="0" rIns="0" bIns="0" rtlCol="0" anchor="t"/>
          <a:lstStyle/>
          <a:p>
            <a:pPr indent="0" marL="0">
              <a:lnSpc>
                <a:spcPct val="95000"/>
              </a:lnSpc>
              <a:buNone/>
            </a:pPr>
            <a:r>
              <a:rPr lang="en-US" sz="3800" b="1" dirty="0">
                <a:solidFill>
                  <a:schemeClr val="tx1"/>
                </a:solidFill>
              </a:rPr>
              <a:t>Courtage abgleichen</a:t>
            </a:r>
            <a:endParaRPr lang="en-US" sz="3800" dirty="0"/>
          </a:p>
        </p:txBody>
      </p:sp>
      <p:sp>
        <p:nvSpPr>
          <p:cNvPr id="5" name="Text 3"/>
          <p:cNvSpPr txBox="1"/>
          <p:nvPr/>
        </p:nvSpPr>
        <p:spPr>
          <a:xfrm>
            <a:off x="640080" y="2068093"/>
            <a:ext cx="5257800" cy="256032"/>
          </a:xfrm>
          <a:prstGeom prst="rect">
            <a:avLst/>
          </a:prstGeom>
          <a:noFill/>
          <a:ln/>
        </p:spPr>
        <p:txBody>
          <a:bodyPr wrap="square" lIns="0" tIns="0" rIns="0" bIns="0" rtlCol="0" anchor="t"/>
          <a:lstStyle/>
          <a:p>
            <a:pPr indent="0" marL="0">
              <a:lnSpc>
                <a:spcPct val="100000"/>
              </a:lnSpc>
              <a:buNone/>
            </a:pPr>
            <a:r>
              <a:rPr lang="en-US" sz="1100" b="1" spc="100" kern="0" dirty="0">
                <a:solidFill>
                  <a:schemeClr val="accent5"/>
                </a:solidFill>
              </a:rPr>
              <a:t>DU SAGST</a:t>
            </a:r>
            <a:endParaRPr lang="en-US" sz="1100" dirty="0"/>
          </a:p>
        </p:txBody>
      </p:sp>
      <p:sp>
        <p:nvSpPr>
          <p:cNvPr id="6" name="Shape 4"/>
          <p:cNvSpPr/>
          <p:nvPr/>
        </p:nvSpPr>
        <p:spPr>
          <a:xfrm>
            <a:off x="640080" y="2397277"/>
            <a:ext cx="5257800" cy="753110"/>
          </a:xfrm>
          <a:prstGeom prst="roundRect">
            <a:avLst>
              <a:gd name="adj" fmla="val 29140"/>
            </a:avLst>
          </a:prstGeom>
          <a:solidFill>
            <a:schemeClr val="tx1"/>
          </a:solidFill>
          <a:ln/>
        </p:spPr>
      </p:sp>
      <p:sp>
        <p:nvSpPr>
          <p:cNvPr id="7" name="Shape 5"/>
          <p:cNvSpPr/>
          <p:nvPr/>
        </p:nvSpPr>
        <p:spPr>
          <a:xfrm flipV="1">
            <a:off x="960120" y="3141243"/>
            <a:ext cx="292608" cy="237744"/>
          </a:xfrm>
          <a:prstGeom prst="rtTriangle">
            <a:avLst/>
          </a:prstGeom>
          <a:solidFill>
            <a:srgbClr val="16181D"/>
          </a:solidFill>
          <a:ln/>
        </p:spPr>
      </p:sp>
      <p:sp>
        <p:nvSpPr>
          <p:cNvPr id="8" name="Text 6"/>
          <p:cNvSpPr txBox="1"/>
          <p:nvPr/>
        </p:nvSpPr>
        <p:spPr>
          <a:xfrm>
            <a:off x="896112" y="2397277"/>
            <a:ext cx="4745736" cy="753110"/>
          </a:xfrm>
          <a:prstGeom prst="rect">
            <a:avLst/>
          </a:prstGeom>
          <a:noFill/>
          <a:ln/>
        </p:spPr>
        <p:txBody>
          <a:bodyPr wrap="square" lIns="0" tIns="0" rIns="0" bIns="0" rtlCol="0" anchor="ctr"/>
          <a:lstStyle/>
          <a:p>
            <a:pPr indent="0" marL="0">
              <a:lnSpc>
                <a:spcPct val="100000"/>
              </a:lnSpc>
              <a:buNone/>
            </a:pPr>
            <a:r>
              <a:rPr lang="en-US" sz="2500" b="1" dirty="0">
                <a:solidFill>
                  <a:schemeClr val="bg1"/>
                </a:solidFill>
              </a:rPr>
              <a:t>„Courtage September abgleichen.“</a:t>
            </a:r>
            <a:endParaRPr lang="en-US" sz="2500" dirty="0"/>
          </a:p>
        </p:txBody>
      </p:sp>
      <p:sp>
        <p:nvSpPr>
          <p:cNvPr id="9" name="Text 7"/>
          <p:cNvSpPr txBox="1"/>
          <p:nvPr/>
        </p:nvSpPr>
        <p:spPr>
          <a:xfrm>
            <a:off x="640080" y="3525291"/>
            <a:ext cx="5257800" cy="256032"/>
          </a:xfrm>
          <a:prstGeom prst="rect">
            <a:avLst/>
          </a:prstGeom>
          <a:noFill/>
          <a:ln/>
        </p:spPr>
        <p:txBody>
          <a:bodyPr wrap="square" lIns="0" tIns="0" rIns="0" bIns="0" rtlCol="0" anchor="t"/>
          <a:lstStyle/>
          <a:p>
            <a:pPr indent="0" marL="0">
              <a:lnSpc>
                <a:spcPct val="100000"/>
              </a:lnSpc>
              <a:buNone/>
            </a:pPr>
            <a:r>
              <a:rPr lang="en-US" sz="1100" b="1" spc="100" kern="0" dirty="0">
                <a:solidFill>
                  <a:schemeClr val="accent5"/>
                </a:solidFill>
              </a:rPr>
              <a:t>DER BUTLER</a:t>
            </a:r>
            <a:endParaRPr lang="en-US" sz="1100" dirty="0"/>
          </a:p>
        </p:txBody>
      </p:sp>
      <p:sp>
        <p:nvSpPr>
          <p:cNvPr id="10" name="Shape 8"/>
          <p:cNvSpPr/>
          <p:nvPr/>
        </p:nvSpPr>
        <p:spPr>
          <a:xfrm>
            <a:off x="640080" y="3924325"/>
            <a:ext cx="274320" cy="274320"/>
          </a:xfrm>
          <a:prstGeom prst="ellipse">
            <a:avLst/>
          </a:prstGeom>
          <a:solidFill>
            <a:schemeClr val="accent1"/>
          </a:solidFill>
          <a:ln/>
        </p:spPr>
      </p:sp>
      <p:pic>
        <p:nvPicPr>
          <p:cNvPr id="11" name="Image 0" descr="C:\Users\stella\AppData\Local\Temp\claude\C--Users-stella-Desktop-erledigt\43329c91-2f5f-4919-bcab-c0957ad438dc\scratchpad\decks\icons\check-ink.png">    </p:cNvPr>
          <p:cNvPicPr>
            <a:picLocks noChangeAspect="1"/>
          </p:cNvPicPr>
          <p:nvPr/>
        </p:nvPicPr>
        <p:blipFill>
          <a:blip r:embed="rId1"/>
          <a:stretch>
            <a:fillRect/>
          </a:stretch>
        </p:blipFill>
        <p:spPr>
          <a:xfrm>
            <a:off x="708660" y="3992905"/>
            <a:ext cx="137160" cy="137160"/>
          </a:xfrm>
          <a:prstGeom prst="rect">
            <a:avLst/>
          </a:prstGeom>
        </p:spPr>
      </p:pic>
      <p:sp>
        <p:nvSpPr>
          <p:cNvPr id="12" name="Text 9"/>
          <p:cNvSpPr txBox="1"/>
          <p:nvPr/>
        </p:nvSpPr>
        <p:spPr>
          <a:xfrm>
            <a:off x="1097280" y="3891051"/>
            <a:ext cx="4800600" cy="386588"/>
          </a:xfrm>
          <a:prstGeom prst="rect">
            <a:avLst/>
          </a:prstGeom>
          <a:noFill/>
          <a:ln/>
        </p:spPr>
        <p:txBody>
          <a:bodyPr wrap="square" lIns="0" tIns="0" rIns="0" bIns="0" rtlCol="0" anchor="t"/>
          <a:lstStyle/>
          <a:p>
            <a:pPr indent="0" marL="0">
              <a:lnSpc>
                <a:spcPct val="100000"/>
              </a:lnSpc>
              <a:buNone/>
            </a:pPr>
            <a:r>
              <a:rPr lang="en-US" sz="2200" dirty="0">
                <a:solidFill>
                  <a:schemeClr val="tx1"/>
                </a:solidFill>
              </a:rPr>
              <a:t>Liest die Abrechnungen der Versicherer</a:t>
            </a:r>
            <a:endParaRPr lang="en-US" sz="2200" dirty="0"/>
          </a:p>
        </p:txBody>
      </p:sp>
      <p:sp>
        <p:nvSpPr>
          <p:cNvPr id="13" name="Shape 10"/>
          <p:cNvSpPr/>
          <p:nvPr/>
        </p:nvSpPr>
        <p:spPr>
          <a:xfrm>
            <a:off x="640080" y="4466361"/>
            <a:ext cx="274320" cy="274320"/>
          </a:xfrm>
          <a:prstGeom prst="ellipse">
            <a:avLst/>
          </a:prstGeom>
          <a:solidFill>
            <a:schemeClr val="accent1"/>
          </a:solidFill>
          <a:ln/>
        </p:spPr>
      </p:sp>
      <p:pic>
        <p:nvPicPr>
          <p:cNvPr id="14" name="Image 1" descr="C:\Users\stella\AppData\Local\Temp\claude\C--Users-stella-Desktop-erledigt\43329c91-2f5f-4919-bcab-c0957ad438dc\scratchpad\decks\icons\check-ink.png">    </p:cNvPr>
          <p:cNvPicPr>
            <a:picLocks noChangeAspect="1"/>
          </p:cNvPicPr>
          <p:nvPr/>
        </p:nvPicPr>
        <p:blipFill>
          <a:blip r:embed="rId2"/>
          <a:stretch>
            <a:fillRect/>
          </a:stretch>
        </p:blipFill>
        <p:spPr>
          <a:xfrm>
            <a:off x="708660" y="4534941"/>
            <a:ext cx="137160" cy="137160"/>
          </a:xfrm>
          <a:prstGeom prst="rect">
            <a:avLst/>
          </a:prstGeom>
        </p:spPr>
      </p:pic>
      <p:sp>
        <p:nvSpPr>
          <p:cNvPr id="15" name="Text 11"/>
          <p:cNvSpPr txBox="1"/>
          <p:nvPr/>
        </p:nvSpPr>
        <p:spPr>
          <a:xfrm>
            <a:off x="1097280" y="4433087"/>
            <a:ext cx="4800600" cy="386588"/>
          </a:xfrm>
          <a:prstGeom prst="rect">
            <a:avLst/>
          </a:prstGeom>
          <a:noFill/>
          <a:ln/>
        </p:spPr>
        <p:txBody>
          <a:bodyPr wrap="square" lIns="0" tIns="0" rIns="0" bIns="0" rtlCol="0" anchor="t"/>
          <a:lstStyle/>
          <a:p>
            <a:pPr indent="0" marL="0">
              <a:lnSpc>
                <a:spcPct val="100000"/>
              </a:lnSpc>
              <a:buNone/>
            </a:pPr>
            <a:r>
              <a:rPr lang="en-US" sz="2200" dirty="0">
                <a:solidFill>
                  <a:schemeClr val="tx1"/>
                </a:solidFill>
              </a:rPr>
              <a:t>Vergleicht mit erwarteten Verträgen</a:t>
            </a:r>
            <a:endParaRPr lang="en-US" sz="2200" dirty="0"/>
          </a:p>
        </p:txBody>
      </p:sp>
      <p:sp>
        <p:nvSpPr>
          <p:cNvPr id="16" name="Shape 12"/>
          <p:cNvSpPr/>
          <p:nvPr/>
        </p:nvSpPr>
        <p:spPr>
          <a:xfrm>
            <a:off x="640080" y="5008397"/>
            <a:ext cx="274320" cy="274320"/>
          </a:xfrm>
          <a:prstGeom prst="ellipse">
            <a:avLst/>
          </a:prstGeom>
          <a:solidFill>
            <a:schemeClr val="accent1"/>
          </a:solidFill>
          <a:ln/>
        </p:spPr>
      </p:sp>
      <p:pic>
        <p:nvPicPr>
          <p:cNvPr id="17" name="Image 2" descr="C:\Users\stella\AppData\Local\Temp\claude\C--Users-stella-Desktop-erledigt\43329c91-2f5f-4919-bcab-c0957ad438dc\scratchpad\decks\icons\check-ink.png">    </p:cNvPr>
          <p:cNvPicPr>
            <a:picLocks noChangeAspect="1"/>
          </p:cNvPicPr>
          <p:nvPr/>
        </p:nvPicPr>
        <p:blipFill>
          <a:blip r:embed="rId3"/>
          <a:stretch>
            <a:fillRect/>
          </a:stretch>
        </p:blipFill>
        <p:spPr>
          <a:xfrm>
            <a:off x="708660" y="5076977"/>
            <a:ext cx="137160" cy="137160"/>
          </a:xfrm>
          <a:prstGeom prst="rect">
            <a:avLst/>
          </a:prstGeom>
        </p:spPr>
      </p:pic>
      <p:sp>
        <p:nvSpPr>
          <p:cNvPr id="18" name="Text 13"/>
          <p:cNvSpPr txBox="1"/>
          <p:nvPr/>
        </p:nvSpPr>
        <p:spPr>
          <a:xfrm>
            <a:off x="1097280" y="4975123"/>
            <a:ext cx="4800600" cy="386588"/>
          </a:xfrm>
          <a:prstGeom prst="rect">
            <a:avLst/>
          </a:prstGeom>
          <a:noFill/>
          <a:ln/>
        </p:spPr>
        <p:txBody>
          <a:bodyPr wrap="square" lIns="0" tIns="0" rIns="0" bIns="0" rtlCol="0" anchor="t"/>
          <a:lstStyle/>
          <a:p>
            <a:pPr indent="0" marL="0">
              <a:lnSpc>
                <a:spcPct val="100000"/>
              </a:lnSpc>
              <a:buNone/>
            </a:pPr>
            <a:r>
              <a:rPr lang="en-US" sz="2200" dirty="0">
                <a:solidFill>
                  <a:schemeClr val="tx1"/>
                </a:solidFill>
              </a:rPr>
              <a:t>Zeigt Fehlbeträge mit Quelle</a:t>
            </a:r>
            <a:endParaRPr lang="en-US" sz="2200" dirty="0"/>
          </a:p>
        </p:txBody>
      </p:sp>
      <p:sp>
        <p:nvSpPr>
          <p:cNvPr id="19" name="Bildschirmfoto Rahmen"/>
          <p:cNvSpPr/>
          <p:nvPr/>
        </p:nvSpPr>
        <p:spPr>
          <a:xfrm>
            <a:off x="6355080" y="1427106"/>
            <a:ext cx="5196535" cy="3775188"/>
          </a:xfrm>
          <a:prstGeom prst="roundRect">
            <a:avLst>
              <a:gd name="adj" fmla="val 4360"/>
            </a:avLst>
          </a:prstGeom>
          <a:solidFill>
            <a:schemeClr val="bg2"/>
          </a:solidFill>
          <a:ln w="9525">
            <a:solidFill>
              <a:schemeClr val="accent2"/>
            </a:solidFill>
            <a:prstDash val="solid"/>
          </a:ln>
          <a:effectLst>
            <a:outerShdw sx="100000" sy="100000" kx="0" ky="0" algn="bl" rotWithShape="0" blurRad="127000" dist="38100" dir="5400000">
              <a:srgbClr val="000000">
                <a:alpha val="14000"/>
              </a:srgbClr>
            </a:outerShdw>
          </a:effectLst>
        </p:spPr>
      </p:sp>
      <p:pic>
        <p:nvPicPr>
          <p:cNvPr id="20" name="Bildschirmfoto" descr="Bildschirmfoto aus HeyButler: versicherungsmakler-ablage">    </p:cNvPr>
          <p:cNvPicPr>
            <a:picLocks noChangeAspect="1"/>
          </p:cNvPicPr>
          <p:nvPr/>
        </p:nvPicPr>
        <p:blipFill>
          <a:blip r:embed="rId4"/>
          <a:stretch>
            <a:fillRect/>
          </a:stretch>
        </p:blipFill>
        <p:spPr>
          <a:xfrm>
            <a:off x="6446520" y="1518546"/>
            <a:ext cx="5013655" cy="3592308"/>
          </a:xfrm>
          <a:prstGeom prst="rect">
            <a:avLst/>
          </a:prstGeom>
        </p:spPr>
      </p:pic>
      <p:pic>
        <p:nvPicPr>
          <p:cNvPr id="21" name="Image 4" descr="C:\Users\stella\AppData\Local\Temp\claude\C--Users-stella-Desktop-erledigt\43329c91-2f5f-4919-bcab-c0957ad438dc\scratchpad\decks\brand\butler-96.png">    </p:cNvPr>
          <p:cNvPicPr>
            <a:picLocks noChangeAspect="1"/>
          </p:cNvPicPr>
          <p:nvPr/>
        </p:nvPicPr>
        <p:blipFill>
          <a:blip r:embed="rId5"/>
          <a:stretch>
            <a:fillRect/>
          </a:stretch>
        </p:blipFill>
        <p:spPr>
          <a:xfrm>
            <a:off x="640080" y="6358573"/>
            <a:ext cx="174625" cy="174625"/>
          </a:xfrm>
          <a:prstGeom prst="rect">
            <a:avLst/>
          </a:prstGeom>
        </p:spPr>
      </p:pic>
      <p:sp>
        <p:nvSpPr>
          <p:cNvPr id="22" name="Text 15"/>
          <p:cNvSpPr txBox="1"/>
          <p:nvPr/>
        </p:nvSpPr>
        <p:spPr>
          <a:xfrm>
            <a:off x="887857" y="6355080"/>
            <a:ext cx="3657600" cy="181610"/>
          </a:xfrm>
          <a:prstGeom prst="rect">
            <a:avLst/>
          </a:prstGeom>
          <a:noFill/>
          <a:ln/>
        </p:spPr>
        <p:txBody>
          <a:bodyPr wrap="square" lIns="0" tIns="0" rIns="0" bIns="0" rtlCol="0" anchor="ctr"/>
          <a:lstStyle/>
          <a:p>
            <a:pPr indent="0" marL="0">
              <a:lnSpc>
                <a:spcPct val="100000"/>
              </a:lnSpc>
              <a:buNone/>
            </a:pPr>
            <a:r>
              <a:rPr lang="en-US" sz="1100" dirty="0">
                <a:solidFill>
                  <a:schemeClr val="tx1"/>
                </a:solidFill>
              </a:rPr>
              <a:t>Hey</a:t>
            </a:r>
            <a:pPr indent="0" marL="0">
              <a:lnSpc>
                <a:spcPct val="100000"/>
              </a:lnSpc>
              <a:buNone/>
            </a:pPr>
            <a:r>
              <a:rPr lang="en-US" sz="1100" b="1" dirty="0">
                <a:solidFill>
                  <a:schemeClr val="tx1"/>
                </a:solidFill>
              </a:rPr>
              <a:t>Butler</a:t>
            </a:r>
            <a:endParaRPr lang="en-US" sz="1100" dirty="0"/>
          </a:p>
        </p:txBody>
      </p:sp>
      <p:sp>
        <p:nvSpPr>
          <p:cNvPr id="23" name="Text 16"/>
          <p:cNvSpPr txBox="1"/>
          <p:nvPr/>
        </p:nvSpPr>
        <p:spPr>
          <a:xfrm>
            <a:off x="1874520" y="6355080"/>
            <a:ext cx="6400800" cy="182880"/>
          </a:xfrm>
          <a:prstGeom prst="rect">
            <a:avLst/>
          </a:prstGeom>
          <a:noFill/>
          <a:ln/>
        </p:spPr>
        <p:txBody>
          <a:bodyPr wrap="square" lIns="0" tIns="0" rIns="0" bIns="0" rtlCol="0" anchor="ctr"/>
          <a:lstStyle/>
          <a:p>
            <a:pPr indent="0" marL="0">
              <a:lnSpc>
                <a:spcPct val="100000"/>
              </a:lnSpc>
              <a:buNone/>
            </a:pPr>
            <a:r>
              <a:rPr lang="en-US" sz="1000" dirty="0">
                <a:solidFill>
                  <a:schemeClr val="accent5"/>
                </a:solidFill>
              </a:rPr>
              <a:t>HeyButler im Alltag</a:t>
            </a:r>
            <a:endParaRPr lang="en-US" sz="1000" dirty="0"/>
          </a:p>
        </p:txBody>
      </p:sp>
      <p:sp>
        <p:nvSpPr>
          <p:cNvPr id="24" name="Text 17"/>
          <p:cNvSpPr txBox="1"/>
          <p:nvPr/>
        </p:nvSpPr>
        <p:spPr>
          <a:xfrm>
            <a:off x="10637215" y="6355080"/>
            <a:ext cx="914400" cy="182880"/>
          </a:xfrm>
          <a:prstGeom prst="rect">
            <a:avLst/>
          </a:prstGeom>
          <a:noFill/>
          <a:ln/>
        </p:spPr>
        <p:txBody>
          <a:bodyPr wrap="square" lIns="0" tIns="0" rIns="0" bIns="0" rtlCol="0" anchor="ctr"/>
          <a:lstStyle/>
          <a:p>
            <a:pPr algn="r" indent="0" marL="0">
              <a:lnSpc>
                <a:spcPct val="100000"/>
              </a:lnSpc>
              <a:buNone/>
            </a:pPr>
            <a:r>
              <a:rPr lang="en-US" sz="1000" dirty="0">
                <a:solidFill>
                  <a:schemeClr val="accent5"/>
                </a:solidFill>
              </a:rPr>
              <a:t>55</a:t>
            </a:r>
            <a:endParaRPr lang="en-US" sz="1000" dirty="0"/>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name="Slide 56">
    <p:spTree>
      <p:nvGrpSpPr>
        <p:cNvPr id="1" name=""/>
        <p:cNvGrpSpPr/>
        <p:nvPr/>
      </p:nvGrpSpPr>
      <p:grpSpPr>
        <a:xfrm>
          <a:off x="0" y="0"/>
          <a:ext cx="0" cy="0"/>
          <a:chOff x="0" y="0"/>
          <a:chExt cx="0" cy="0"/>
        </a:xfrm>
      </p:grpSpPr>
      <p:sp>
        <p:nvSpPr>
          <p:cNvPr id="2" name="Shape 0"/>
          <p:cNvSpPr/>
          <p:nvPr/>
        </p:nvSpPr>
        <p:spPr>
          <a:xfrm>
            <a:off x="640080" y="1828800"/>
            <a:ext cx="1165860" cy="292608"/>
          </a:xfrm>
          <a:prstGeom prst="roundRect">
            <a:avLst>
              <a:gd name="adj" fmla="val 50000"/>
            </a:avLst>
          </a:prstGeom>
          <a:solidFill>
            <a:schemeClr val="accent1"/>
          </a:solidFill>
          <a:ln/>
        </p:spPr>
      </p:sp>
      <p:sp>
        <p:nvSpPr>
          <p:cNvPr id="3" name="Text 1"/>
          <p:cNvSpPr txBox="1"/>
          <p:nvPr/>
        </p:nvSpPr>
        <p:spPr>
          <a:xfrm>
            <a:off x="640080" y="1828800"/>
            <a:ext cx="1165860" cy="292608"/>
          </a:xfrm>
          <a:prstGeom prst="rect">
            <a:avLst/>
          </a:prstGeom>
          <a:noFill/>
          <a:ln/>
        </p:spPr>
        <p:txBody>
          <a:bodyPr wrap="square" lIns="0" tIns="0" rIns="0" bIns="0" rtlCol="0" anchor="ctr"/>
          <a:lstStyle/>
          <a:p>
            <a:pPr algn="ctr" indent="0" marL="0">
              <a:lnSpc>
                <a:spcPct val="100000"/>
              </a:lnSpc>
              <a:buNone/>
            </a:pPr>
            <a:r>
              <a:rPr lang="en-US" sz="1100" b="1" spc="100" kern="0" dirty="0">
                <a:solidFill>
                  <a:schemeClr val="tx1"/>
                </a:solidFill>
              </a:rPr>
              <a:t>ABSCHNITT</a:t>
            </a:r>
            <a:endParaRPr lang="en-US" sz="1100" dirty="0"/>
          </a:p>
        </p:txBody>
      </p:sp>
      <p:sp>
        <p:nvSpPr>
          <p:cNvPr id="4" name="Text 2"/>
          <p:cNvSpPr txBox="1"/>
          <p:nvPr/>
        </p:nvSpPr>
        <p:spPr>
          <a:xfrm>
            <a:off x="640080" y="2331720"/>
            <a:ext cx="6949440" cy="1737360"/>
          </a:xfrm>
          <a:prstGeom prst="rect">
            <a:avLst/>
          </a:prstGeom>
          <a:noFill/>
          <a:ln/>
        </p:spPr>
        <p:txBody>
          <a:bodyPr wrap="square" lIns="0" tIns="0" rIns="0" bIns="0" rtlCol="0" anchor="t"/>
          <a:lstStyle/>
          <a:p>
            <a:pPr indent="0" marL="0">
              <a:lnSpc>
                <a:spcPct val="95000"/>
              </a:lnSpc>
              <a:buNone/>
            </a:pPr>
            <a:r>
              <a:rPr lang="en-US" sz="4800" b="1" dirty="0">
                <a:solidFill>
                  <a:schemeClr val="bg1"/>
                </a:solidFill>
              </a:rPr>
              <a:t>Gesundheit, Bildung &amp; öffentlicher Dienst</a:t>
            </a:r>
            <a:endParaRPr lang="en-US" sz="4800" dirty="0"/>
          </a:p>
        </p:txBody>
      </p:sp>
      <p:sp>
        <p:nvSpPr>
          <p:cNvPr id="5" name="Text 3"/>
          <p:cNvSpPr txBox="1"/>
          <p:nvPr/>
        </p:nvSpPr>
        <p:spPr>
          <a:xfrm>
            <a:off x="640080" y="4114800"/>
            <a:ext cx="6949440" cy="914400"/>
          </a:xfrm>
          <a:prstGeom prst="rect">
            <a:avLst/>
          </a:prstGeom>
          <a:noFill/>
          <a:ln/>
        </p:spPr>
        <p:txBody>
          <a:bodyPr wrap="square" lIns="0" tIns="0" rIns="0" bIns="0" rtlCol="0" anchor="t"/>
          <a:lstStyle/>
          <a:p>
            <a:pPr indent="0" marL="0">
              <a:lnSpc>
                <a:spcPct val="100000"/>
              </a:lnSpc>
              <a:buNone/>
            </a:pPr>
            <a:r>
              <a:rPr lang="en-US" sz="2200" dirty="0">
                <a:solidFill>
                  <a:schemeClr val="accent6"/>
                </a:solidFill>
              </a:rPr>
              <a:t>Praxis · Pflege · Apotheke · Schule &amp; Kita · Verwaltung</a:t>
            </a:r>
            <a:endParaRPr lang="en-US" sz="2200" dirty="0"/>
          </a:p>
        </p:txBody>
      </p:sp>
      <p:sp>
        <p:nvSpPr>
          <p:cNvPr id="6" name="Shape 4"/>
          <p:cNvSpPr/>
          <p:nvPr/>
        </p:nvSpPr>
        <p:spPr>
          <a:xfrm>
            <a:off x="8138160" y="1828800"/>
            <a:ext cx="1920240" cy="1920240"/>
          </a:xfrm>
          <a:prstGeom prst="ellipse">
            <a:avLst/>
          </a:prstGeom>
          <a:solidFill>
            <a:schemeClr val="accent1"/>
          </a:solidFill>
          <a:ln/>
        </p:spPr>
      </p:sp>
      <p:pic>
        <p:nvPicPr>
          <p:cNvPr id="7" name="Image 0" descr="C:\Users\stella\AppData\Local\Temp\claude\C--Users-stella-Desktop-erledigt\43329c91-2f5f-4919-bcab-c0957ad438dc\scratchpad\decks\icons\cross-ink.png">    </p:cNvPr>
          <p:cNvPicPr>
            <a:picLocks noChangeAspect="1"/>
          </p:cNvPicPr>
          <p:nvPr/>
        </p:nvPicPr>
        <p:blipFill>
          <a:blip r:embed="rId1"/>
          <a:stretch>
            <a:fillRect/>
          </a:stretch>
        </p:blipFill>
        <p:spPr>
          <a:xfrm>
            <a:off x="8656625" y="2347265"/>
            <a:ext cx="883310" cy="883310"/>
          </a:xfrm>
          <a:prstGeom prst="rect">
            <a:avLst/>
          </a:prstGeom>
        </p:spPr>
      </p:pic>
      <p:sp>
        <p:nvSpPr>
          <p:cNvPr id="8" name="Shape 5"/>
          <p:cNvSpPr/>
          <p:nvPr/>
        </p:nvSpPr>
        <p:spPr>
          <a:xfrm>
            <a:off x="9738360" y="3246120"/>
            <a:ext cx="1920240" cy="1920240"/>
          </a:xfrm>
          <a:prstGeom prst="ellipse">
            <a:avLst/>
          </a:prstGeom>
          <a:solidFill>
            <a:schemeClr val="accent1"/>
          </a:solidFill>
          <a:ln/>
        </p:spPr>
      </p:sp>
      <p:pic>
        <p:nvPicPr>
          <p:cNvPr id="9" name="Image 1" descr="C:\Users\stella\AppData\Local\Temp\claude\C--Users-stella-Desktop-erledigt\43329c91-2f5f-4919-bcab-c0957ad438dc\scratchpad\decks\icons\school-ink.png">    </p:cNvPr>
          <p:cNvPicPr>
            <a:picLocks noChangeAspect="1"/>
          </p:cNvPicPr>
          <p:nvPr/>
        </p:nvPicPr>
        <p:blipFill>
          <a:blip r:embed="rId2"/>
          <a:stretch>
            <a:fillRect/>
          </a:stretch>
        </p:blipFill>
        <p:spPr>
          <a:xfrm>
            <a:off x="10256825" y="3764585"/>
            <a:ext cx="883310" cy="883310"/>
          </a:xfrm>
          <a:prstGeom prst="rect">
            <a:avLst/>
          </a:prstGeom>
        </p:spPr>
      </p:pic>
      <p:pic>
        <p:nvPicPr>
          <p:cNvPr id="10" name="Image 2" descr="C:\Users\stella\AppData\Local\Temp\claude\C--Users-stella-Desktop-erledigt\43329c91-2f5f-4919-bcab-c0957ad438dc\scratchpad\decks\brand\butler-96.png">    </p:cNvPr>
          <p:cNvPicPr>
            <a:picLocks noChangeAspect="1"/>
          </p:cNvPicPr>
          <p:nvPr/>
        </p:nvPicPr>
        <p:blipFill>
          <a:blip r:embed="rId3"/>
          <a:stretch>
            <a:fillRect/>
          </a:stretch>
        </p:blipFill>
        <p:spPr>
          <a:xfrm>
            <a:off x="640080" y="6358573"/>
            <a:ext cx="174625" cy="174625"/>
          </a:xfrm>
          <a:prstGeom prst="rect">
            <a:avLst/>
          </a:prstGeom>
        </p:spPr>
      </p:pic>
      <p:sp>
        <p:nvSpPr>
          <p:cNvPr id="11" name="Text 6"/>
          <p:cNvSpPr txBox="1"/>
          <p:nvPr/>
        </p:nvSpPr>
        <p:spPr>
          <a:xfrm>
            <a:off x="887857" y="6355080"/>
            <a:ext cx="3657600" cy="181610"/>
          </a:xfrm>
          <a:prstGeom prst="rect">
            <a:avLst/>
          </a:prstGeom>
          <a:noFill/>
          <a:ln/>
        </p:spPr>
        <p:txBody>
          <a:bodyPr wrap="square" lIns="0" tIns="0" rIns="0" bIns="0" rtlCol="0" anchor="ctr"/>
          <a:lstStyle/>
          <a:p>
            <a:pPr indent="0" marL="0">
              <a:lnSpc>
                <a:spcPct val="100000"/>
              </a:lnSpc>
              <a:buNone/>
            </a:pPr>
            <a:r>
              <a:rPr lang="en-US" sz="1100" dirty="0">
                <a:solidFill>
                  <a:schemeClr val="bg1"/>
                </a:solidFill>
              </a:rPr>
              <a:t>Hey</a:t>
            </a:r>
            <a:pPr indent="0" marL="0">
              <a:lnSpc>
                <a:spcPct val="100000"/>
              </a:lnSpc>
              <a:buNone/>
            </a:pPr>
            <a:r>
              <a:rPr lang="en-US" sz="1100" b="1" dirty="0">
                <a:solidFill>
                  <a:schemeClr val="bg1"/>
                </a:solidFill>
              </a:rPr>
              <a:t>Butler</a:t>
            </a:r>
            <a:endParaRPr lang="en-US" sz="1100" dirty="0"/>
          </a:p>
        </p:txBody>
      </p:sp>
      <p:sp>
        <p:nvSpPr>
          <p:cNvPr id="12" name="Text 7"/>
          <p:cNvSpPr txBox="1"/>
          <p:nvPr/>
        </p:nvSpPr>
        <p:spPr>
          <a:xfrm>
            <a:off x="1874520" y="6355080"/>
            <a:ext cx="6400800" cy="182880"/>
          </a:xfrm>
          <a:prstGeom prst="rect">
            <a:avLst/>
          </a:prstGeom>
          <a:noFill/>
          <a:ln/>
        </p:spPr>
        <p:txBody>
          <a:bodyPr wrap="square" lIns="0" tIns="0" rIns="0" bIns="0" rtlCol="0" anchor="ctr"/>
          <a:lstStyle/>
          <a:p>
            <a:pPr indent="0" marL="0">
              <a:lnSpc>
                <a:spcPct val="100000"/>
              </a:lnSpc>
              <a:buNone/>
            </a:pPr>
            <a:r>
              <a:rPr lang="en-US" sz="1000" dirty="0">
                <a:solidFill>
                  <a:schemeClr val="accent6"/>
                </a:solidFill>
              </a:rPr>
              <a:t>HeyButler im Alltag</a:t>
            </a:r>
            <a:endParaRPr lang="en-US" sz="1000" dirty="0"/>
          </a:p>
        </p:txBody>
      </p:sp>
      <p:sp>
        <p:nvSpPr>
          <p:cNvPr id="13" name="Text 8"/>
          <p:cNvSpPr txBox="1"/>
          <p:nvPr/>
        </p:nvSpPr>
        <p:spPr>
          <a:xfrm>
            <a:off x="10637215" y="6355080"/>
            <a:ext cx="914400" cy="182880"/>
          </a:xfrm>
          <a:prstGeom prst="rect">
            <a:avLst/>
          </a:prstGeom>
          <a:noFill/>
          <a:ln/>
        </p:spPr>
        <p:txBody>
          <a:bodyPr wrap="square" lIns="0" tIns="0" rIns="0" bIns="0" rtlCol="0" anchor="ctr"/>
          <a:lstStyle/>
          <a:p>
            <a:pPr algn="r" indent="0" marL="0">
              <a:lnSpc>
                <a:spcPct val="100000"/>
              </a:lnSpc>
              <a:buNone/>
            </a:pPr>
            <a:r>
              <a:rPr lang="en-US" sz="1000" dirty="0">
                <a:solidFill>
                  <a:schemeClr val="accent6"/>
                </a:solidFill>
              </a:rPr>
              <a:t>56</a:t>
            </a:r>
            <a:endParaRPr lang="en-US" sz="1000" dirty="0"/>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name="Slide 57">
    <p:spTree>
      <p:nvGrpSpPr>
        <p:cNvPr id="1" name=""/>
        <p:cNvGrpSpPr/>
        <p:nvPr/>
      </p:nvGrpSpPr>
      <p:grpSpPr>
        <a:xfrm>
          <a:off x="0" y="0"/>
          <a:ext cx="0" cy="0"/>
          <a:chOff x="0" y="0"/>
          <a:chExt cx="0" cy="0"/>
        </a:xfrm>
      </p:grpSpPr>
      <p:sp>
        <p:nvSpPr>
          <p:cNvPr id="2" name="Shape 0"/>
          <p:cNvSpPr/>
          <p:nvPr/>
        </p:nvSpPr>
        <p:spPr>
          <a:xfrm>
            <a:off x="640080" y="548640"/>
            <a:ext cx="905256" cy="292608"/>
          </a:xfrm>
          <a:prstGeom prst="roundRect">
            <a:avLst>
              <a:gd name="adj" fmla="val 50000"/>
            </a:avLst>
          </a:prstGeom>
          <a:solidFill>
            <a:schemeClr val="accent1"/>
          </a:solidFill>
          <a:ln/>
        </p:spPr>
      </p:sp>
      <p:sp>
        <p:nvSpPr>
          <p:cNvPr id="3" name="Text 1"/>
          <p:cNvSpPr txBox="1"/>
          <p:nvPr/>
        </p:nvSpPr>
        <p:spPr>
          <a:xfrm>
            <a:off x="640080" y="548640"/>
            <a:ext cx="905256" cy="292608"/>
          </a:xfrm>
          <a:prstGeom prst="rect">
            <a:avLst/>
          </a:prstGeom>
          <a:noFill/>
          <a:ln/>
        </p:spPr>
        <p:txBody>
          <a:bodyPr wrap="square" lIns="0" tIns="0" rIns="0" bIns="0" rtlCol="0" anchor="ctr"/>
          <a:lstStyle/>
          <a:p>
            <a:pPr algn="ctr" indent="0" marL="0">
              <a:lnSpc>
                <a:spcPct val="100000"/>
              </a:lnSpc>
              <a:buNone/>
            </a:pPr>
            <a:r>
              <a:rPr lang="en-US" sz="1100" b="1" spc="100" kern="0" dirty="0">
                <a:solidFill>
                  <a:schemeClr val="tx1"/>
                </a:solidFill>
              </a:rPr>
              <a:t>PRAXIS</a:t>
            </a:r>
            <a:endParaRPr lang="en-US" sz="1100" dirty="0"/>
          </a:p>
        </p:txBody>
      </p:sp>
      <p:sp>
        <p:nvSpPr>
          <p:cNvPr id="4" name="Text 2"/>
          <p:cNvSpPr txBox="1"/>
          <p:nvPr/>
        </p:nvSpPr>
        <p:spPr>
          <a:xfrm>
            <a:off x="640080" y="1097280"/>
            <a:ext cx="5257800" cy="1051560"/>
          </a:xfrm>
          <a:prstGeom prst="rect">
            <a:avLst/>
          </a:prstGeom>
          <a:noFill/>
          <a:ln/>
        </p:spPr>
        <p:txBody>
          <a:bodyPr wrap="square" lIns="0" tIns="0" rIns="0" bIns="0" rtlCol="0" anchor="t"/>
          <a:lstStyle/>
          <a:p>
            <a:pPr indent="0" marL="0">
              <a:lnSpc>
                <a:spcPct val="95000"/>
              </a:lnSpc>
              <a:buNone/>
            </a:pPr>
            <a:r>
              <a:rPr lang="en-US" sz="3500" b="1" dirty="0">
                <a:solidFill>
                  <a:schemeClr val="tx1"/>
                </a:solidFill>
              </a:rPr>
              <a:t>Gerätewartung in der Praxis</a:t>
            </a:r>
            <a:endParaRPr lang="en-US" sz="3500" dirty="0"/>
          </a:p>
        </p:txBody>
      </p:sp>
      <p:sp>
        <p:nvSpPr>
          <p:cNvPr id="5" name="Text 3"/>
          <p:cNvSpPr txBox="1"/>
          <p:nvPr/>
        </p:nvSpPr>
        <p:spPr>
          <a:xfrm>
            <a:off x="640080" y="2539111"/>
            <a:ext cx="5257800" cy="256032"/>
          </a:xfrm>
          <a:prstGeom prst="rect">
            <a:avLst/>
          </a:prstGeom>
          <a:noFill/>
          <a:ln/>
        </p:spPr>
        <p:txBody>
          <a:bodyPr wrap="square" lIns="0" tIns="0" rIns="0" bIns="0" rtlCol="0" anchor="t"/>
          <a:lstStyle/>
          <a:p>
            <a:pPr indent="0" marL="0">
              <a:lnSpc>
                <a:spcPct val="100000"/>
              </a:lnSpc>
              <a:buNone/>
            </a:pPr>
            <a:r>
              <a:rPr lang="en-US" sz="1100" b="1" spc="100" kern="0" dirty="0">
                <a:solidFill>
                  <a:schemeClr val="accent5"/>
                </a:solidFill>
              </a:rPr>
              <a:t>DU SAGST</a:t>
            </a:r>
            <a:endParaRPr lang="en-US" sz="1100" dirty="0"/>
          </a:p>
        </p:txBody>
      </p:sp>
      <p:sp>
        <p:nvSpPr>
          <p:cNvPr id="6" name="Shape 4"/>
          <p:cNvSpPr/>
          <p:nvPr/>
        </p:nvSpPr>
        <p:spPr>
          <a:xfrm>
            <a:off x="640080" y="2868295"/>
            <a:ext cx="5257800" cy="1140460"/>
          </a:xfrm>
          <a:prstGeom prst="roundRect">
            <a:avLst>
              <a:gd name="adj" fmla="val 19243"/>
            </a:avLst>
          </a:prstGeom>
          <a:solidFill>
            <a:schemeClr val="tx1"/>
          </a:solidFill>
          <a:ln/>
        </p:spPr>
      </p:sp>
      <p:sp>
        <p:nvSpPr>
          <p:cNvPr id="7" name="Shape 5"/>
          <p:cNvSpPr/>
          <p:nvPr/>
        </p:nvSpPr>
        <p:spPr>
          <a:xfrm flipV="1">
            <a:off x="960120" y="3999611"/>
            <a:ext cx="292608" cy="237744"/>
          </a:xfrm>
          <a:prstGeom prst="rtTriangle">
            <a:avLst/>
          </a:prstGeom>
          <a:solidFill>
            <a:srgbClr val="16181D"/>
          </a:solidFill>
          <a:ln/>
        </p:spPr>
      </p:sp>
      <p:sp>
        <p:nvSpPr>
          <p:cNvPr id="8" name="Text 6"/>
          <p:cNvSpPr txBox="1"/>
          <p:nvPr/>
        </p:nvSpPr>
        <p:spPr>
          <a:xfrm>
            <a:off x="896112" y="2868295"/>
            <a:ext cx="4745736" cy="1140460"/>
          </a:xfrm>
          <a:prstGeom prst="rect">
            <a:avLst/>
          </a:prstGeom>
          <a:noFill/>
          <a:ln/>
        </p:spPr>
        <p:txBody>
          <a:bodyPr wrap="square" lIns="0" tIns="0" rIns="0" bIns="0" rtlCol="0" anchor="ctr"/>
          <a:lstStyle/>
          <a:p>
            <a:pPr indent="0" marL="0">
              <a:lnSpc>
                <a:spcPct val="100000"/>
              </a:lnSpc>
              <a:buNone/>
            </a:pPr>
            <a:r>
              <a:rPr lang="en-US" sz="2500" b="1" dirty="0">
                <a:solidFill>
                  <a:schemeClr val="bg1"/>
                </a:solidFill>
              </a:rPr>
              <a:t>„Wann ist die nächste Gerätewartung?“</a:t>
            </a:r>
            <a:endParaRPr lang="en-US" sz="2500" dirty="0"/>
          </a:p>
        </p:txBody>
      </p:sp>
      <p:sp>
        <p:nvSpPr>
          <p:cNvPr id="9" name="Text 7"/>
          <p:cNvSpPr txBox="1"/>
          <p:nvPr/>
        </p:nvSpPr>
        <p:spPr>
          <a:xfrm>
            <a:off x="640080" y="4383659"/>
            <a:ext cx="5257800" cy="256032"/>
          </a:xfrm>
          <a:prstGeom prst="rect">
            <a:avLst/>
          </a:prstGeom>
          <a:noFill/>
          <a:ln/>
        </p:spPr>
        <p:txBody>
          <a:bodyPr wrap="square" lIns="0" tIns="0" rIns="0" bIns="0" rtlCol="0" anchor="t"/>
          <a:lstStyle/>
          <a:p>
            <a:pPr indent="0" marL="0">
              <a:lnSpc>
                <a:spcPct val="100000"/>
              </a:lnSpc>
              <a:buNone/>
            </a:pPr>
            <a:r>
              <a:rPr lang="en-US" sz="1100" b="1" spc="100" kern="0" dirty="0">
                <a:solidFill>
                  <a:schemeClr val="accent5"/>
                </a:solidFill>
              </a:rPr>
              <a:t>DER BUTLER</a:t>
            </a:r>
            <a:endParaRPr lang="en-US" sz="1100" dirty="0"/>
          </a:p>
        </p:txBody>
      </p:sp>
      <p:sp>
        <p:nvSpPr>
          <p:cNvPr id="10" name="Shape 8"/>
          <p:cNvSpPr/>
          <p:nvPr/>
        </p:nvSpPr>
        <p:spPr>
          <a:xfrm>
            <a:off x="640080" y="4759452"/>
            <a:ext cx="274320" cy="274320"/>
          </a:xfrm>
          <a:prstGeom prst="ellipse">
            <a:avLst/>
          </a:prstGeom>
          <a:solidFill>
            <a:schemeClr val="accent1"/>
          </a:solidFill>
          <a:ln/>
        </p:spPr>
      </p:sp>
      <p:pic>
        <p:nvPicPr>
          <p:cNvPr id="11" name="Image 0" descr="C:\Users\stella\AppData\Local\Temp\claude\C--Users-stella-Desktop-erledigt\43329c91-2f5f-4919-bcab-c0957ad438dc\scratchpad\decks\icons\check-ink.png">    </p:cNvPr>
          <p:cNvPicPr>
            <a:picLocks noChangeAspect="1"/>
          </p:cNvPicPr>
          <p:nvPr/>
        </p:nvPicPr>
        <p:blipFill>
          <a:blip r:embed="rId1"/>
          <a:stretch>
            <a:fillRect/>
          </a:stretch>
        </p:blipFill>
        <p:spPr>
          <a:xfrm>
            <a:off x="708660" y="4828032"/>
            <a:ext cx="137160" cy="137160"/>
          </a:xfrm>
          <a:prstGeom prst="rect">
            <a:avLst/>
          </a:prstGeom>
        </p:spPr>
      </p:pic>
      <p:sp>
        <p:nvSpPr>
          <p:cNvPr id="12" name="Text 9"/>
          <p:cNvSpPr txBox="1"/>
          <p:nvPr/>
        </p:nvSpPr>
        <p:spPr>
          <a:xfrm>
            <a:off x="1097280" y="4749419"/>
            <a:ext cx="4800600" cy="340106"/>
          </a:xfrm>
          <a:prstGeom prst="rect">
            <a:avLst/>
          </a:prstGeom>
          <a:noFill/>
          <a:ln/>
        </p:spPr>
        <p:txBody>
          <a:bodyPr wrap="square" lIns="0" tIns="0" rIns="0" bIns="0" rtlCol="0" anchor="t"/>
          <a:lstStyle/>
          <a:p>
            <a:pPr indent="0" marL="0">
              <a:lnSpc>
                <a:spcPct val="100000"/>
              </a:lnSpc>
              <a:buNone/>
            </a:pPr>
            <a:r>
              <a:rPr lang="en-US" sz="1900" dirty="0">
                <a:solidFill>
                  <a:schemeClr val="tx1"/>
                </a:solidFill>
              </a:rPr>
              <a:t>Sicherheits­technische Kontrollen je Gerät</a:t>
            </a:r>
            <a:endParaRPr lang="en-US" sz="1900" dirty="0"/>
          </a:p>
        </p:txBody>
      </p:sp>
      <p:sp>
        <p:nvSpPr>
          <p:cNvPr id="13" name="Shape 10"/>
          <p:cNvSpPr/>
          <p:nvPr/>
        </p:nvSpPr>
        <p:spPr>
          <a:xfrm>
            <a:off x="640080" y="5255006"/>
            <a:ext cx="274320" cy="274320"/>
          </a:xfrm>
          <a:prstGeom prst="ellipse">
            <a:avLst/>
          </a:prstGeom>
          <a:solidFill>
            <a:schemeClr val="accent1"/>
          </a:solidFill>
          <a:ln/>
        </p:spPr>
      </p:sp>
      <p:pic>
        <p:nvPicPr>
          <p:cNvPr id="14" name="Image 1" descr="C:\Users\stella\AppData\Local\Temp\claude\C--Users-stella-Desktop-erledigt\43329c91-2f5f-4919-bcab-c0957ad438dc\scratchpad\decks\icons\check-ink.png">    </p:cNvPr>
          <p:cNvPicPr>
            <a:picLocks noChangeAspect="1"/>
          </p:cNvPicPr>
          <p:nvPr/>
        </p:nvPicPr>
        <p:blipFill>
          <a:blip r:embed="rId2"/>
          <a:stretch>
            <a:fillRect/>
          </a:stretch>
        </p:blipFill>
        <p:spPr>
          <a:xfrm>
            <a:off x="708660" y="5323586"/>
            <a:ext cx="137160" cy="137160"/>
          </a:xfrm>
          <a:prstGeom prst="rect">
            <a:avLst/>
          </a:prstGeom>
        </p:spPr>
      </p:pic>
      <p:sp>
        <p:nvSpPr>
          <p:cNvPr id="15" name="Text 11"/>
          <p:cNvSpPr txBox="1"/>
          <p:nvPr/>
        </p:nvSpPr>
        <p:spPr>
          <a:xfrm>
            <a:off x="1097280" y="5244973"/>
            <a:ext cx="4800600" cy="340106"/>
          </a:xfrm>
          <a:prstGeom prst="rect">
            <a:avLst/>
          </a:prstGeom>
          <a:noFill/>
          <a:ln/>
        </p:spPr>
        <p:txBody>
          <a:bodyPr wrap="square" lIns="0" tIns="0" rIns="0" bIns="0" rtlCol="0" anchor="t"/>
          <a:lstStyle/>
          <a:p>
            <a:pPr indent="0" marL="0">
              <a:lnSpc>
                <a:spcPct val="100000"/>
              </a:lnSpc>
              <a:buNone/>
            </a:pPr>
            <a:r>
              <a:rPr lang="en-US" sz="1900" dirty="0">
                <a:solidFill>
                  <a:schemeClr val="tx1"/>
                </a:solidFill>
              </a:rPr>
              <a:t>Erinnerung mit Techniker-Termin</a:t>
            </a:r>
            <a:endParaRPr lang="en-US" sz="1900" dirty="0"/>
          </a:p>
        </p:txBody>
      </p:sp>
      <p:sp>
        <p:nvSpPr>
          <p:cNvPr id="16" name="Shape 12"/>
          <p:cNvSpPr/>
          <p:nvPr/>
        </p:nvSpPr>
        <p:spPr>
          <a:xfrm>
            <a:off x="640080" y="5750560"/>
            <a:ext cx="274320" cy="274320"/>
          </a:xfrm>
          <a:prstGeom prst="ellipse">
            <a:avLst/>
          </a:prstGeom>
          <a:solidFill>
            <a:schemeClr val="accent1"/>
          </a:solidFill>
          <a:ln/>
        </p:spPr>
      </p:sp>
      <p:pic>
        <p:nvPicPr>
          <p:cNvPr id="17" name="Image 2" descr="C:\Users\stella\AppData\Local\Temp\claude\C--Users-stella-Desktop-erledigt\43329c91-2f5f-4919-bcab-c0957ad438dc\scratchpad\decks\icons\check-ink.png">    </p:cNvPr>
          <p:cNvPicPr>
            <a:picLocks noChangeAspect="1"/>
          </p:cNvPicPr>
          <p:nvPr/>
        </p:nvPicPr>
        <p:blipFill>
          <a:blip r:embed="rId3"/>
          <a:stretch>
            <a:fillRect/>
          </a:stretch>
        </p:blipFill>
        <p:spPr>
          <a:xfrm>
            <a:off x="708660" y="5819140"/>
            <a:ext cx="137160" cy="137160"/>
          </a:xfrm>
          <a:prstGeom prst="rect">
            <a:avLst/>
          </a:prstGeom>
        </p:spPr>
      </p:pic>
      <p:sp>
        <p:nvSpPr>
          <p:cNvPr id="18" name="Text 13"/>
          <p:cNvSpPr txBox="1"/>
          <p:nvPr/>
        </p:nvSpPr>
        <p:spPr>
          <a:xfrm>
            <a:off x="1097280" y="5740527"/>
            <a:ext cx="4800600" cy="340106"/>
          </a:xfrm>
          <a:prstGeom prst="rect">
            <a:avLst/>
          </a:prstGeom>
          <a:noFill/>
          <a:ln/>
        </p:spPr>
        <p:txBody>
          <a:bodyPr wrap="square" lIns="0" tIns="0" rIns="0" bIns="0" rtlCol="0" anchor="t"/>
          <a:lstStyle/>
          <a:p>
            <a:pPr indent="0" marL="0">
              <a:lnSpc>
                <a:spcPct val="100000"/>
              </a:lnSpc>
              <a:buNone/>
            </a:pPr>
            <a:r>
              <a:rPr lang="en-US" sz="1900" dirty="0">
                <a:solidFill>
                  <a:schemeClr val="tx1"/>
                </a:solidFill>
              </a:rPr>
              <a:t>Protokoll im Ordner Geräte &amp; Wartung</a:t>
            </a:r>
            <a:endParaRPr lang="en-US" sz="1900" dirty="0"/>
          </a:p>
        </p:txBody>
      </p:sp>
      <p:sp>
        <p:nvSpPr>
          <p:cNvPr id="19" name="Bildschirmfoto Rahmen"/>
          <p:cNvSpPr/>
          <p:nvPr/>
        </p:nvSpPr>
        <p:spPr>
          <a:xfrm>
            <a:off x="6355080" y="1427106"/>
            <a:ext cx="5196535" cy="3775188"/>
          </a:xfrm>
          <a:prstGeom prst="roundRect">
            <a:avLst>
              <a:gd name="adj" fmla="val 4360"/>
            </a:avLst>
          </a:prstGeom>
          <a:solidFill>
            <a:schemeClr val="bg2"/>
          </a:solidFill>
          <a:ln w="9525">
            <a:solidFill>
              <a:schemeClr val="accent2"/>
            </a:solidFill>
            <a:prstDash val="solid"/>
          </a:ln>
          <a:effectLst>
            <a:outerShdw sx="100000" sy="100000" kx="0" ky="0" algn="bl" rotWithShape="0" blurRad="127000" dist="38100" dir="5400000">
              <a:srgbClr val="000000">
                <a:alpha val="14000"/>
              </a:srgbClr>
            </a:outerShdw>
          </a:effectLst>
        </p:spPr>
      </p:sp>
      <p:pic>
        <p:nvPicPr>
          <p:cNvPr id="20" name="Bildschirmfoto" descr="Bildschirmfoto aus HeyButler: praxis-ablage">    </p:cNvPr>
          <p:cNvPicPr>
            <a:picLocks noChangeAspect="1"/>
          </p:cNvPicPr>
          <p:nvPr/>
        </p:nvPicPr>
        <p:blipFill>
          <a:blip r:embed="rId4"/>
          <a:stretch>
            <a:fillRect/>
          </a:stretch>
        </p:blipFill>
        <p:spPr>
          <a:xfrm>
            <a:off x="6446520" y="1518546"/>
            <a:ext cx="5013655" cy="3592308"/>
          </a:xfrm>
          <a:prstGeom prst="rect">
            <a:avLst/>
          </a:prstGeom>
        </p:spPr>
      </p:pic>
      <p:pic>
        <p:nvPicPr>
          <p:cNvPr id="21" name="Image 4" descr="C:\Users\stella\AppData\Local\Temp\claude\C--Users-stella-Desktop-erledigt\43329c91-2f5f-4919-bcab-c0957ad438dc\scratchpad\decks\brand\butler-96.png">    </p:cNvPr>
          <p:cNvPicPr>
            <a:picLocks noChangeAspect="1"/>
          </p:cNvPicPr>
          <p:nvPr/>
        </p:nvPicPr>
        <p:blipFill>
          <a:blip r:embed="rId5"/>
          <a:stretch>
            <a:fillRect/>
          </a:stretch>
        </p:blipFill>
        <p:spPr>
          <a:xfrm>
            <a:off x="640080" y="6358573"/>
            <a:ext cx="174625" cy="174625"/>
          </a:xfrm>
          <a:prstGeom prst="rect">
            <a:avLst/>
          </a:prstGeom>
        </p:spPr>
      </p:pic>
      <p:sp>
        <p:nvSpPr>
          <p:cNvPr id="22" name="Text 15"/>
          <p:cNvSpPr txBox="1"/>
          <p:nvPr/>
        </p:nvSpPr>
        <p:spPr>
          <a:xfrm>
            <a:off x="887857" y="6355080"/>
            <a:ext cx="3657600" cy="181610"/>
          </a:xfrm>
          <a:prstGeom prst="rect">
            <a:avLst/>
          </a:prstGeom>
          <a:noFill/>
          <a:ln/>
        </p:spPr>
        <p:txBody>
          <a:bodyPr wrap="square" lIns="0" tIns="0" rIns="0" bIns="0" rtlCol="0" anchor="ctr"/>
          <a:lstStyle/>
          <a:p>
            <a:pPr indent="0" marL="0">
              <a:lnSpc>
                <a:spcPct val="100000"/>
              </a:lnSpc>
              <a:buNone/>
            </a:pPr>
            <a:r>
              <a:rPr lang="en-US" sz="1100" dirty="0">
                <a:solidFill>
                  <a:schemeClr val="tx1"/>
                </a:solidFill>
              </a:rPr>
              <a:t>Hey</a:t>
            </a:r>
            <a:pPr indent="0" marL="0">
              <a:lnSpc>
                <a:spcPct val="100000"/>
              </a:lnSpc>
              <a:buNone/>
            </a:pPr>
            <a:r>
              <a:rPr lang="en-US" sz="1100" b="1" dirty="0">
                <a:solidFill>
                  <a:schemeClr val="tx1"/>
                </a:solidFill>
              </a:rPr>
              <a:t>Butler</a:t>
            </a:r>
            <a:endParaRPr lang="en-US" sz="1100" dirty="0"/>
          </a:p>
        </p:txBody>
      </p:sp>
      <p:sp>
        <p:nvSpPr>
          <p:cNvPr id="23" name="Text 16"/>
          <p:cNvSpPr txBox="1"/>
          <p:nvPr/>
        </p:nvSpPr>
        <p:spPr>
          <a:xfrm>
            <a:off x="1874520" y="6355080"/>
            <a:ext cx="6400800" cy="182880"/>
          </a:xfrm>
          <a:prstGeom prst="rect">
            <a:avLst/>
          </a:prstGeom>
          <a:noFill/>
          <a:ln/>
        </p:spPr>
        <p:txBody>
          <a:bodyPr wrap="square" lIns="0" tIns="0" rIns="0" bIns="0" rtlCol="0" anchor="ctr"/>
          <a:lstStyle/>
          <a:p>
            <a:pPr indent="0" marL="0">
              <a:lnSpc>
                <a:spcPct val="100000"/>
              </a:lnSpc>
              <a:buNone/>
            </a:pPr>
            <a:r>
              <a:rPr lang="en-US" sz="1000" dirty="0">
                <a:solidFill>
                  <a:schemeClr val="accent5"/>
                </a:solidFill>
              </a:rPr>
              <a:t>HeyButler im Alltag</a:t>
            </a:r>
            <a:endParaRPr lang="en-US" sz="1000" dirty="0"/>
          </a:p>
        </p:txBody>
      </p:sp>
      <p:sp>
        <p:nvSpPr>
          <p:cNvPr id="24" name="Text 17"/>
          <p:cNvSpPr txBox="1"/>
          <p:nvPr/>
        </p:nvSpPr>
        <p:spPr>
          <a:xfrm>
            <a:off x="10637215" y="6355080"/>
            <a:ext cx="914400" cy="182880"/>
          </a:xfrm>
          <a:prstGeom prst="rect">
            <a:avLst/>
          </a:prstGeom>
          <a:noFill/>
          <a:ln/>
        </p:spPr>
        <p:txBody>
          <a:bodyPr wrap="square" lIns="0" tIns="0" rIns="0" bIns="0" rtlCol="0" anchor="ctr"/>
          <a:lstStyle/>
          <a:p>
            <a:pPr algn="r" indent="0" marL="0">
              <a:lnSpc>
                <a:spcPct val="100000"/>
              </a:lnSpc>
              <a:buNone/>
            </a:pPr>
            <a:r>
              <a:rPr lang="en-US" sz="1000" dirty="0">
                <a:solidFill>
                  <a:schemeClr val="accent5"/>
                </a:solidFill>
              </a:rPr>
              <a:t>57</a:t>
            </a:r>
            <a:endParaRPr lang="en-US" sz="1000" dirty="0"/>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name="Slide 58">
    <p:spTree>
      <p:nvGrpSpPr>
        <p:cNvPr id="1" name=""/>
        <p:cNvGrpSpPr/>
        <p:nvPr/>
      </p:nvGrpSpPr>
      <p:grpSpPr>
        <a:xfrm>
          <a:off x="0" y="0"/>
          <a:ext cx="0" cy="0"/>
          <a:chOff x="0" y="0"/>
          <a:chExt cx="0" cy="0"/>
        </a:xfrm>
      </p:grpSpPr>
      <p:sp>
        <p:nvSpPr>
          <p:cNvPr id="2" name="Shape 0"/>
          <p:cNvSpPr/>
          <p:nvPr/>
        </p:nvSpPr>
        <p:spPr>
          <a:xfrm>
            <a:off x="640080" y="548640"/>
            <a:ext cx="905256" cy="292608"/>
          </a:xfrm>
          <a:prstGeom prst="roundRect">
            <a:avLst>
              <a:gd name="adj" fmla="val 50000"/>
            </a:avLst>
          </a:prstGeom>
          <a:solidFill>
            <a:schemeClr val="accent1"/>
          </a:solidFill>
          <a:ln/>
        </p:spPr>
      </p:sp>
      <p:sp>
        <p:nvSpPr>
          <p:cNvPr id="3" name="Text 1"/>
          <p:cNvSpPr txBox="1"/>
          <p:nvPr/>
        </p:nvSpPr>
        <p:spPr>
          <a:xfrm>
            <a:off x="640080" y="548640"/>
            <a:ext cx="905256" cy="292608"/>
          </a:xfrm>
          <a:prstGeom prst="rect">
            <a:avLst/>
          </a:prstGeom>
          <a:noFill/>
          <a:ln/>
        </p:spPr>
        <p:txBody>
          <a:bodyPr wrap="square" lIns="0" tIns="0" rIns="0" bIns="0" rtlCol="0" anchor="ctr"/>
          <a:lstStyle/>
          <a:p>
            <a:pPr algn="ctr" indent="0" marL="0">
              <a:lnSpc>
                <a:spcPct val="100000"/>
              </a:lnSpc>
              <a:buNone/>
            </a:pPr>
            <a:r>
              <a:rPr lang="en-US" sz="1100" b="1" spc="100" kern="0" dirty="0">
                <a:solidFill>
                  <a:schemeClr val="tx1"/>
                </a:solidFill>
              </a:rPr>
              <a:t>PRAXIS</a:t>
            </a:r>
            <a:endParaRPr lang="en-US" sz="1100" dirty="0"/>
          </a:p>
        </p:txBody>
      </p:sp>
      <p:sp>
        <p:nvSpPr>
          <p:cNvPr id="4" name="Text 2"/>
          <p:cNvSpPr txBox="1"/>
          <p:nvPr/>
        </p:nvSpPr>
        <p:spPr>
          <a:xfrm>
            <a:off x="640080" y="1097280"/>
            <a:ext cx="5257800" cy="1051560"/>
          </a:xfrm>
          <a:prstGeom prst="rect">
            <a:avLst/>
          </a:prstGeom>
          <a:noFill/>
          <a:ln/>
        </p:spPr>
        <p:txBody>
          <a:bodyPr wrap="square" lIns="0" tIns="0" rIns="0" bIns="0" rtlCol="0" anchor="t"/>
          <a:lstStyle/>
          <a:p>
            <a:pPr indent="0" marL="0">
              <a:lnSpc>
                <a:spcPct val="95000"/>
              </a:lnSpc>
              <a:buNone/>
            </a:pPr>
            <a:r>
              <a:rPr lang="en-US" sz="3800" b="1" dirty="0">
                <a:solidFill>
                  <a:schemeClr val="tx1"/>
                </a:solidFill>
              </a:rPr>
              <a:t>Honorarbescheid prüfen</a:t>
            </a:r>
            <a:endParaRPr lang="en-US" sz="3800" dirty="0"/>
          </a:p>
        </p:txBody>
      </p:sp>
      <p:sp>
        <p:nvSpPr>
          <p:cNvPr id="5" name="Text 3"/>
          <p:cNvSpPr txBox="1"/>
          <p:nvPr/>
        </p:nvSpPr>
        <p:spPr>
          <a:xfrm>
            <a:off x="640080" y="2068093"/>
            <a:ext cx="5257800" cy="256032"/>
          </a:xfrm>
          <a:prstGeom prst="rect">
            <a:avLst/>
          </a:prstGeom>
          <a:noFill/>
          <a:ln/>
        </p:spPr>
        <p:txBody>
          <a:bodyPr wrap="square" lIns="0" tIns="0" rIns="0" bIns="0" rtlCol="0" anchor="t"/>
          <a:lstStyle/>
          <a:p>
            <a:pPr indent="0" marL="0">
              <a:lnSpc>
                <a:spcPct val="100000"/>
              </a:lnSpc>
              <a:buNone/>
            </a:pPr>
            <a:r>
              <a:rPr lang="en-US" sz="1100" b="1" spc="100" kern="0" dirty="0">
                <a:solidFill>
                  <a:schemeClr val="accent5"/>
                </a:solidFill>
              </a:rPr>
              <a:t>DU SAGST</a:t>
            </a:r>
            <a:endParaRPr lang="en-US" sz="1100" dirty="0"/>
          </a:p>
        </p:txBody>
      </p:sp>
      <p:sp>
        <p:nvSpPr>
          <p:cNvPr id="6" name="Shape 4"/>
          <p:cNvSpPr/>
          <p:nvPr/>
        </p:nvSpPr>
        <p:spPr>
          <a:xfrm>
            <a:off x="640080" y="2397277"/>
            <a:ext cx="5257800" cy="1140460"/>
          </a:xfrm>
          <a:prstGeom prst="roundRect">
            <a:avLst>
              <a:gd name="adj" fmla="val 19243"/>
            </a:avLst>
          </a:prstGeom>
          <a:solidFill>
            <a:schemeClr val="tx1"/>
          </a:solidFill>
          <a:ln/>
        </p:spPr>
      </p:sp>
      <p:sp>
        <p:nvSpPr>
          <p:cNvPr id="7" name="Shape 5"/>
          <p:cNvSpPr/>
          <p:nvPr/>
        </p:nvSpPr>
        <p:spPr>
          <a:xfrm flipV="1">
            <a:off x="960120" y="3528593"/>
            <a:ext cx="292608" cy="237744"/>
          </a:xfrm>
          <a:prstGeom prst="rtTriangle">
            <a:avLst/>
          </a:prstGeom>
          <a:solidFill>
            <a:srgbClr val="16181D"/>
          </a:solidFill>
          <a:ln/>
        </p:spPr>
      </p:sp>
      <p:sp>
        <p:nvSpPr>
          <p:cNvPr id="8" name="Text 6"/>
          <p:cNvSpPr txBox="1"/>
          <p:nvPr/>
        </p:nvSpPr>
        <p:spPr>
          <a:xfrm>
            <a:off x="896112" y="2397277"/>
            <a:ext cx="4745736" cy="1140460"/>
          </a:xfrm>
          <a:prstGeom prst="rect">
            <a:avLst/>
          </a:prstGeom>
          <a:noFill/>
          <a:ln/>
        </p:spPr>
        <p:txBody>
          <a:bodyPr wrap="square" lIns="0" tIns="0" rIns="0" bIns="0" rtlCol="0" anchor="ctr"/>
          <a:lstStyle/>
          <a:p>
            <a:pPr indent="0" marL="0">
              <a:lnSpc>
                <a:spcPct val="100000"/>
              </a:lnSpc>
              <a:buNone/>
            </a:pPr>
            <a:r>
              <a:rPr lang="en-US" sz="2500" b="1" dirty="0">
                <a:solidFill>
                  <a:schemeClr val="bg1"/>
                </a:solidFill>
              </a:rPr>
              <a:t>„Ist beim Honorarbescheid etwas auffällig?“</a:t>
            </a:r>
            <a:endParaRPr lang="en-US" sz="2500" dirty="0"/>
          </a:p>
        </p:txBody>
      </p:sp>
      <p:sp>
        <p:nvSpPr>
          <p:cNvPr id="9" name="Text 7"/>
          <p:cNvSpPr txBox="1"/>
          <p:nvPr/>
        </p:nvSpPr>
        <p:spPr>
          <a:xfrm>
            <a:off x="640080" y="3912641"/>
            <a:ext cx="5257800" cy="256032"/>
          </a:xfrm>
          <a:prstGeom prst="rect">
            <a:avLst/>
          </a:prstGeom>
          <a:noFill/>
          <a:ln/>
        </p:spPr>
        <p:txBody>
          <a:bodyPr wrap="square" lIns="0" tIns="0" rIns="0" bIns="0" rtlCol="0" anchor="t"/>
          <a:lstStyle/>
          <a:p>
            <a:pPr indent="0" marL="0">
              <a:lnSpc>
                <a:spcPct val="100000"/>
              </a:lnSpc>
              <a:buNone/>
            </a:pPr>
            <a:r>
              <a:rPr lang="en-US" sz="1100" b="1" spc="100" kern="0" dirty="0">
                <a:solidFill>
                  <a:schemeClr val="accent5"/>
                </a:solidFill>
              </a:rPr>
              <a:t>DER BUTLER</a:t>
            </a:r>
            <a:endParaRPr lang="en-US" sz="1100" dirty="0"/>
          </a:p>
        </p:txBody>
      </p:sp>
      <p:sp>
        <p:nvSpPr>
          <p:cNvPr id="10" name="Shape 8"/>
          <p:cNvSpPr/>
          <p:nvPr/>
        </p:nvSpPr>
        <p:spPr>
          <a:xfrm>
            <a:off x="640080" y="4303928"/>
            <a:ext cx="274320" cy="274320"/>
          </a:xfrm>
          <a:prstGeom prst="ellipse">
            <a:avLst/>
          </a:prstGeom>
          <a:solidFill>
            <a:schemeClr val="accent1"/>
          </a:solidFill>
          <a:ln/>
        </p:spPr>
      </p:sp>
      <p:pic>
        <p:nvPicPr>
          <p:cNvPr id="11" name="Image 0" descr="C:\Users\stella\AppData\Local\Temp\claude\C--Users-stella-Desktop-erledigt\43329c91-2f5f-4919-bcab-c0957ad438dc\scratchpad\decks\icons\check-ink.png">    </p:cNvPr>
          <p:cNvPicPr>
            <a:picLocks noChangeAspect="1"/>
          </p:cNvPicPr>
          <p:nvPr/>
        </p:nvPicPr>
        <p:blipFill>
          <a:blip r:embed="rId1"/>
          <a:stretch>
            <a:fillRect/>
          </a:stretch>
        </p:blipFill>
        <p:spPr>
          <a:xfrm>
            <a:off x="708660" y="4372508"/>
            <a:ext cx="137160" cy="137160"/>
          </a:xfrm>
          <a:prstGeom prst="rect">
            <a:avLst/>
          </a:prstGeom>
        </p:spPr>
      </p:pic>
      <p:sp>
        <p:nvSpPr>
          <p:cNvPr id="12" name="Text 9"/>
          <p:cNvSpPr txBox="1"/>
          <p:nvPr/>
        </p:nvSpPr>
        <p:spPr>
          <a:xfrm>
            <a:off x="1097280" y="4278401"/>
            <a:ext cx="4800600" cy="371094"/>
          </a:xfrm>
          <a:prstGeom prst="rect">
            <a:avLst/>
          </a:prstGeom>
          <a:noFill/>
          <a:ln/>
        </p:spPr>
        <p:txBody>
          <a:bodyPr wrap="square" lIns="0" tIns="0" rIns="0" bIns="0" rtlCol="0" anchor="t"/>
          <a:lstStyle/>
          <a:p>
            <a:pPr indent="0" marL="0">
              <a:lnSpc>
                <a:spcPct val="100000"/>
              </a:lnSpc>
              <a:buNone/>
            </a:pPr>
            <a:r>
              <a:rPr lang="en-US" sz="2100" dirty="0">
                <a:solidFill>
                  <a:schemeClr val="tx1"/>
                </a:solidFill>
              </a:rPr>
              <a:t>Auf Wunsch Vergleich mit dem Vorquartal</a:t>
            </a:r>
            <a:endParaRPr lang="en-US" sz="2100" dirty="0"/>
          </a:p>
        </p:txBody>
      </p:sp>
      <p:sp>
        <p:nvSpPr>
          <p:cNvPr id="13" name="Shape 10"/>
          <p:cNvSpPr/>
          <p:nvPr/>
        </p:nvSpPr>
        <p:spPr>
          <a:xfrm>
            <a:off x="640080" y="4830470"/>
            <a:ext cx="274320" cy="274320"/>
          </a:xfrm>
          <a:prstGeom prst="ellipse">
            <a:avLst/>
          </a:prstGeom>
          <a:solidFill>
            <a:schemeClr val="accent1"/>
          </a:solidFill>
          <a:ln/>
        </p:spPr>
      </p:sp>
      <p:pic>
        <p:nvPicPr>
          <p:cNvPr id="14" name="Image 1" descr="C:\Users\stella\AppData\Local\Temp\claude\C--Users-stella-Desktop-erledigt\43329c91-2f5f-4919-bcab-c0957ad438dc\scratchpad\decks\icons\check-ink.png">    </p:cNvPr>
          <p:cNvPicPr>
            <a:picLocks noChangeAspect="1"/>
          </p:cNvPicPr>
          <p:nvPr/>
        </p:nvPicPr>
        <p:blipFill>
          <a:blip r:embed="rId2"/>
          <a:stretch>
            <a:fillRect/>
          </a:stretch>
        </p:blipFill>
        <p:spPr>
          <a:xfrm>
            <a:off x="708660" y="4899050"/>
            <a:ext cx="137160" cy="137160"/>
          </a:xfrm>
          <a:prstGeom prst="rect">
            <a:avLst/>
          </a:prstGeom>
        </p:spPr>
      </p:pic>
      <p:sp>
        <p:nvSpPr>
          <p:cNvPr id="15" name="Text 11"/>
          <p:cNvSpPr txBox="1"/>
          <p:nvPr/>
        </p:nvSpPr>
        <p:spPr>
          <a:xfrm>
            <a:off x="1097280" y="4804943"/>
            <a:ext cx="4800600" cy="371094"/>
          </a:xfrm>
          <a:prstGeom prst="rect">
            <a:avLst/>
          </a:prstGeom>
          <a:noFill/>
          <a:ln/>
        </p:spPr>
        <p:txBody>
          <a:bodyPr wrap="square" lIns="0" tIns="0" rIns="0" bIns="0" rtlCol="0" anchor="t"/>
          <a:lstStyle/>
          <a:p>
            <a:pPr indent="0" marL="0">
              <a:lnSpc>
                <a:spcPct val="100000"/>
              </a:lnSpc>
              <a:buNone/>
            </a:pPr>
            <a:r>
              <a:rPr lang="en-US" sz="2100" dirty="0">
                <a:solidFill>
                  <a:schemeClr val="tx1"/>
                </a:solidFill>
              </a:rPr>
              <a:t>Widerspruchs­frist wird vorgemerkt</a:t>
            </a:r>
            <a:endParaRPr lang="en-US" sz="2100" dirty="0"/>
          </a:p>
        </p:txBody>
      </p:sp>
      <p:sp>
        <p:nvSpPr>
          <p:cNvPr id="16" name="Shape 12"/>
          <p:cNvSpPr/>
          <p:nvPr/>
        </p:nvSpPr>
        <p:spPr>
          <a:xfrm>
            <a:off x="640080" y="5357012"/>
            <a:ext cx="274320" cy="274320"/>
          </a:xfrm>
          <a:prstGeom prst="ellipse">
            <a:avLst/>
          </a:prstGeom>
          <a:solidFill>
            <a:schemeClr val="accent1"/>
          </a:solidFill>
          <a:ln/>
        </p:spPr>
      </p:sp>
      <p:pic>
        <p:nvPicPr>
          <p:cNvPr id="17" name="Image 2" descr="C:\Users\stella\AppData\Local\Temp\claude\C--Users-stella-Desktop-erledigt\43329c91-2f5f-4919-bcab-c0957ad438dc\scratchpad\decks\icons\check-ink.png">    </p:cNvPr>
          <p:cNvPicPr>
            <a:picLocks noChangeAspect="1"/>
          </p:cNvPicPr>
          <p:nvPr/>
        </p:nvPicPr>
        <p:blipFill>
          <a:blip r:embed="rId3"/>
          <a:stretch>
            <a:fillRect/>
          </a:stretch>
        </p:blipFill>
        <p:spPr>
          <a:xfrm>
            <a:off x="708660" y="5425592"/>
            <a:ext cx="137160" cy="137160"/>
          </a:xfrm>
          <a:prstGeom prst="rect">
            <a:avLst/>
          </a:prstGeom>
        </p:spPr>
      </p:pic>
      <p:sp>
        <p:nvSpPr>
          <p:cNvPr id="18" name="Text 13"/>
          <p:cNvSpPr txBox="1"/>
          <p:nvPr/>
        </p:nvSpPr>
        <p:spPr>
          <a:xfrm>
            <a:off x="1097280" y="5331485"/>
            <a:ext cx="4800600" cy="371094"/>
          </a:xfrm>
          <a:prstGeom prst="rect">
            <a:avLst/>
          </a:prstGeom>
          <a:noFill/>
          <a:ln/>
        </p:spPr>
        <p:txBody>
          <a:bodyPr wrap="square" lIns="0" tIns="0" rIns="0" bIns="0" rtlCol="0" anchor="t"/>
          <a:lstStyle/>
          <a:p>
            <a:pPr indent="0" marL="0">
              <a:lnSpc>
                <a:spcPct val="100000"/>
              </a:lnSpc>
              <a:buNone/>
            </a:pPr>
            <a:r>
              <a:rPr lang="en-US" sz="2100" dirty="0">
                <a:solidFill>
                  <a:schemeClr val="tx1"/>
                </a:solidFill>
              </a:rPr>
              <a:t>Widerspruch als Entwurf</a:t>
            </a:r>
            <a:endParaRPr lang="en-US" sz="2100" dirty="0"/>
          </a:p>
        </p:txBody>
      </p:sp>
      <p:sp>
        <p:nvSpPr>
          <p:cNvPr id="19" name="Bildschirmfoto Rahmen"/>
          <p:cNvSpPr/>
          <p:nvPr/>
        </p:nvSpPr>
        <p:spPr>
          <a:xfrm>
            <a:off x="6355080" y="881439"/>
            <a:ext cx="5196535" cy="4866522"/>
          </a:xfrm>
          <a:prstGeom prst="roundRect">
            <a:avLst>
              <a:gd name="adj" fmla="val 3382"/>
            </a:avLst>
          </a:prstGeom>
          <a:solidFill>
            <a:schemeClr val="bg2"/>
          </a:solidFill>
          <a:ln w="9525">
            <a:solidFill>
              <a:schemeClr val="accent2"/>
            </a:solidFill>
            <a:prstDash val="solid"/>
          </a:ln>
          <a:effectLst>
            <a:outerShdw sx="100000" sy="100000" kx="0" ky="0" algn="bl" rotWithShape="0" blurRad="127000" dist="38100" dir="5400000">
              <a:srgbClr val="000000">
                <a:alpha val="14000"/>
              </a:srgbClr>
            </a:outerShdw>
          </a:effectLst>
        </p:spPr>
      </p:sp>
      <p:pic>
        <p:nvPicPr>
          <p:cNvPr id="20" name="Bildschirmfoto" descr="Bildschirmfoto aus HeyButler: praxis-honorarbescheid">    </p:cNvPr>
          <p:cNvPicPr>
            <a:picLocks noChangeAspect="1"/>
          </p:cNvPicPr>
          <p:nvPr/>
        </p:nvPicPr>
        <p:blipFill>
          <a:blip r:embed="rId4"/>
          <a:stretch>
            <a:fillRect/>
          </a:stretch>
        </p:blipFill>
        <p:spPr>
          <a:xfrm>
            <a:off x="6446520" y="972879"/>
            <a:ext cx="5013655" cy="4683642"/>
          </a:xfrm>
          <a:prstGeom prst="rect">
            <a:avLst/>
          </a:prstGeom>
        </p:spPr>
      </p:pic>
      <p:pic>
        <p:nvPicPr>
          <p:cNvPr id="21" name="Image 4" descr="C:\Users\stella\AppData\Local\Temp\claude\C--Users-stella-Desktop-erledigt\43329c91-2f5f-4919-bcab-c0957ad438dc\scratchpad\decks\brand\butler-96.png">    </p:cNvPr>
          <p:cNvPicPr>
            <a:picLocks noChangeAspect="1"/>
          </p:cNvPicPr>
          <p:nvPr/>
        </p:nvPicPr>
        <p:blipFill>
          <a:blip r:embed="rId5"/>
          <a:stretch>
            <a:fillRect/>
          </a:stretch>
        </p:blipFill>
        <p:spPr>
          <a:xfrm>
            <a:off x="640080" y="6358573"/>
            <a:ext cx="174625" cy="174625"/>
          </a:xfrm>
          <a:prstGeom prst="rect">
            <a:avLst/>
          </a:prstGeom>
        </p:spPr>
      </p:pic>
      <p:sp>
        <p:nvSpPr>
          <p:cNvPr id="22" name="Text 15"/>
          <p:cNvSpPr txBox="1"/>
          <p:nvPr/>
        </p:nvSpPr>
        <p:spPr>
          <a:xfrm>
            <a:off x="887857" y="6355080"/>
            <a:ext cx="3657600" cy="181610"/>
          </a:xfrm>
          <a:prstGeom prst="rect">
            <a:avLst/>
          </a:prstGeom>
          <a:noFill/>
          <a:ln/>
        </p:spPr>
        <p:txBody>
          <a:bodyPr wrap="square" lIns="0" tIns="0" rIns="0" bIns="0" rtlCol="0" anchor="ctr"/>
          <a:lstStyle/>
          <a:p>
            <a:pPr indent="0" marL="0">
              <a:lnSpc>
                <a:spcPct val="100000"/>
              </a:lnSpc>
              <a:buNone/>
            </a:pPr>
            <a:r>
              <a:rPr lang="en-US" sz="1100" dirty="0">
                <a:solidFill>
                  <a:schemeClr val="tx1"/>
                </a:solidFill>
              </a:rPr>
              <a:t>Hey</a:t>
            </a:r>
            <a:pPr indent="0" marL="0">
              <a:lnSpc>
                <a:spcPct val="100000"/>
              </a:lnSpc>
              <a:buNone/>
            </a:pPr>
            <a:r>
              <a:rPr lang="en-US" sz="1100" b="1" dirty="0">
                <a:solidFill>
                  <a:schemeClr val="tx1"/>
                </a:solidFill>
              </a:rPr>
              <a:t>Butler</a:t>
            </a:r>
            <a:endParaRPr lang="en-US" sz="1100" dirty="0"/>
          </a:p>
        </p:txBody>
      </p:sp>
      <p:sp>
        <p:nvSpPr>
          <p:cNvPr id="23" name="Text 16"/>
          <p:cNvSpPr txBox="1"/>
          <p:nvPr/>
        </p:nvSpPr>
        <p:spPr>
          <a:xfrm>
            <a:off x="1874520" y="6355080"/>
            <a:ext cx="6400800" cy="182880"/>
          </a:xfrm>
          <a:prstGeom prst="rect">
            <a:avLst/>
          </a:prstGeom>
          <a:noFill/>
          <a:ln/>
        </p:spPr>
        <p:txBody>
          <a:bodyPr wrap="square" lIns="0" tIns="0" rIns="0" bIns="0" rtlCol="0" anchor="ctr"/>
          <a:lstStyle/>
          <a:p>
            <a:pPr indent="0" marL="0">
              <a:lnSpc>
                <a:spcPct val="100000"/>
              </a:lnSpc>
              <a:buNone/>
            </a:pPr>
            <a:r>
              <a:rPr lang="en-US" sz="1000" dirty="0">
                <a:solidFill>
                  <a:schemeClr val="accent5"/>
                </a:solidFill>
              </a:rPr>
              <a:t>HeyButler im Alltag</a:t>
            </a:r>
            <a:endParaRPr lang="en-US" sz="1000" dirty="0"/>
          </a:p>
        </p:txBody>
      </p:sp>
      <p:sp>
        <p:nvSpPr>
          <p:cNvPr id="24" name="Text 17"/>
          <p:cNvSpPr txBox="1"/>
          <p:nvPr/>
        </p:nvSpPr>
        <p:spPr>
          <a:xfrm>
            <a:off x="10637215" y="6355080"/>
            <a:ext cx="914400" cy="182880"/>
          </a:xfrm>
          <a:prstGeom prst="rect">
            <a:avLst/>
          </a:prstGeom>
          <a:noFill/>
          <a:ln/>
        </p:spPr>
        <p:txBody>
          <a:bodyPr wrap="square" lIns="0" tIns="0" rIns="0" bIns="0" rtlCol="0" anchor="ctr"/>
          <a:lstStyle/>
          <a:p>
            <a:pPr algn="r" indent="0" marL="0">
              <a:lnSpc>
                <a:spcPct val="100000"/>
              </a:lnSpc>
              <a:buNone/>
            </a:pPr>
            <a:r>
              <a:rPr lang="en-US" sz="1000" dirty="0">
                <a:solidFill>
                  <a:schemeClr val="accent5"/>
                </a:solidFill>
              </a:rPr>
              <a:t>58</a:t>
            </a:r>
            <a:endParaRPr lang="en-US" sz="1000" dirty="0"/>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name="Slide 59">
    <p:spTree>
      <p:nvGrpSpPr>
        <p:cNvPr id="1" name=""/>
        <p:cNvGrpSpPr/>
        <p:nvPr/>
      </p:nvGrpSpPr>
      <p:grpSpPr>
        <a:xfrm>
          <a:off x="0" y="0"/>
          <a:ext cx="0" cy="0"/>
          <a:chOff x="0" y="0"/>
          <a:chExt cx="0" cy="0"/>
        </a:xfrm>
      </p:grpSpPr>
      <p:sp>
        <p:nvSpPr>
          <p:cNvPr id="2" name="Shape 0"/>
          <p:cNvSpPr/>
          <p:nvPr/>
        </p:nvSpPr>
        <p:spPr>
          <a:xfrm>
            <a:off x="640080" y="548640"/>
            <a:ext cx="905256" cy="292608"/>
          </a:xfrm>
          <a:prstGeom prst="roundRect">
            <a:avLst>
              <a:gd name="adj" fmla="val 50000"/>
            </a:avLst>
          </a:prstGeom>
          <a:solidFill>
            <a:schemeClr val="accent1"/>
          </a:solidFill>
          <a:ln/>
        </p:spPr>
      </p:sp>
      <p:sp>
        <p:nvSpPr>
          <p:cNvPr id="3" name="Text 1"/>
          <p:cNvSpPr txBox="1"/>
          <p:nvPr/>
        </p:nvSpPr>
        <p:spPr>
          <a:xfrm>
            <a:off x="640080" y="548640"/>
            <a:ext cx="905256" cy="292608"/>
          </a:xfrm>
          <a:prstGeom prst="rect">
            <a:avLst/>
          </a:prstGeom>
          <a:noFill/>
          <a:ln/>
        </p:spPr>
        <p:txBody>
          <a:bodyPr wrap="square" lIns="0" tIns="0" rIns="0" bIns="0" rtlCol="0" anchor="ctr"/>
          <a:lstStyle/>
          <a:p>
            <a:pPr algn="ctr" indent="0" marL="0">
              <a:lnSpc>
                <a:spcPct val="100000"/>
              </a:lnSpc>
              <a:buNone/>
            </a:pPr>
            <a:r>
              <a:rPr lang="en-US" sz="1100" b="1" spc="100" kern="0" dirty="0">
                <a:solidFill>
                  <a:schemeClr val="tx1"/>
                </a:solidFill>
              </a:rPr>
              <a:t>PFLEGE</a:t>
            </a:r>
            <a:endParaRPr lang="en-US" sz="1100" dirty="0"/>
          </a:p>
        </p:txBody>
      </p:sp>
      <p:sp>
        <p:nvSpPr>
          <p:cNvPr id="4" name="Text 2"/>
          <p:cNvSpPr txBox="1"/>
          <p:nvPr/>
        </p:nvSpPr>
        <p:spPr>
          <a:xfrm>
            <a:off x="640080" y="1097280"/>
            <a:ext cx="5257800" cy="1051560"/>
          </a:xfrm>
          <a:prstGeom prst="rect">
            <a:avLst/>
          </a:prstGeom>
          <a:noFill/>
          <a:ln/>
        </p:spPr>
        <p:txBody>
          <a:bodyPr wrap="square" lIns="0" tIns="0" rIns="0" bIns="0" rtlCol="0" anchor="t"/>
          <a:lstStyle/>
          <a:p>
            <a:pPr indent="0" marL="0">
              <a:lnSpc>
                <a:spcPct val="95000"/>
              </a:lnSpc>
              <a:buNone/>
            </a:pPr>
            <a:r>
              <a:rPr lang="en-US" sz="3800" b="1" dirty="0">
                <a:solidFill>
                  <a:schemeClr val="tx1"/>
                </a:solidFill>
              </a:rPr>
              <a:t>Verordnungen im Blick</a:t>
            </a:r>
            <a:endParaRPr lang="en-US" sz="3800" dirty="0"/>
          </a:p>
        </p:txBody>
      </p:sp>
      <p:sp>
        <p:nvSpPr>
          <p:cNvPr id="5" name="Text 3"/>
          <p:cNvSpPr txBox="1"/>
          <p:nvPr/>
        </p:nvSpPr>
        <p:spPr>
          <a:xfrm>
            <a:off x="640080" y="2068093"/>
            <a:ext cx="5257800" cy="256032"/>
          </a:xfrm>
          <a:prstGeom prst="rect">
            <a:avLst/>
          </a:prstGeom>
          <a:noFill/>
          <a:ln/>
        </p:spPr>
        <p:txBody>
          <a:bodyPr wrap="square" lIns="0" tIns="0" rIns="0" bIns="0" rtlCol="0" anchor="t"/>
          <a:lstStyle/>
          <a:p>
            <a:pPr indent="0" marL="0">
              <a:lnSpc>
                <a:spcPct val="100000"/>
              </a:lnSpc>
              <a:buNone/>
            </a:pPr>
            <a:r>
              <a:rPr lang="en-US" sz="1100" b="1" spc="100" kern="0" dirty="0">
                <a:solidFill>
                  <a:schemeClr val="accent5"/>
                </a:solidFill>
              </a:rPr>
              <a:t>DU SAGST</a:t>
            </a:r>
            <a:endParaRPr lang="en-US" sz="1100" dirty="0"/>
          </a:p>
        </p:txBody>
      </p:sp>
      <p:sp>
        <p:nvSpPr>
          <p:cNvPr id="6" name="Shape 4"/>
          <p:cNvSpPr/>
          <p:nvPr/>
        </p:nvSpPr>
        <p:spPr>
          <a:xfrm>
            <a:off x="640080" y="2397277"/>
            <a:ext cx="5257800" cy="1140460"/>
          </a:xfrm>
          <a:prstGeom prst="roundRect">
            <a:avLst>
              <a:gd name="adj" fmla="val 19243"/>
            </a:avLst>
          </a:prstGeom>
          <a:solidFill>
            <a:schemeClr val="tx1"/>
          </a:solidFill>
          <a:ln/>
        </p:spPr>
      </p:sp>
      <p:sp>
        <p:nvSpPr>
          <p:cNvPr id="7" name="Shape 5"/>
          <p:cNvSpPr/>
          <p:nvPr/>
        </p:nvSpPr>
        <p:spPr>
          <a:xfrm flipV="1">
            <a:off x="960120" y="3528593"/>
            <a:ext cx="292608" cy="237744"/>
          </a:xfrm>
          <a:prstGeom prst="rtTriangle">
            <a:avLst/>
          </a:prstGeom>
          <a:solidFill>
            <a:srgbClr val="16181D"/>
          </a:solidFill>
          <a:ln/>
        </p:spPr>
      </p:sp>
      <p:sp>
        <p:nvSpPr>
          <p:cNvPr id="8" name="Text 6"/>
          <p:cNvSpPr txBox="1"/>
          <p:nvPr/>
        </p:nvSpPr>
        <p:spPr>
          <a:xfrm>
            <a:off x="896112" y="2397277"/>
            <a:ext cx="4745736" cy="1140460"/>
          </a:xfrm>
          <a:prstGeom prst="rect">
            <a:avLst/>
          </a:prstGeom>
          <a:noFill/>
          <a:ln/>
        </p:spPr>
        <p:txBody>
          <a:bodyPr wrap="square" lIns="0" tIns="0" rIns="0" bIns="0" rtlCol="0" anchor="ctr"/>
          <a:lstStyle/>
          <a:p>
            <a:pPr indent="0" marL="0">
              <a:lnSpc>
                <a:spcPct val="100000"/>
              </a:lnSpc>
              <a:buNone/>
            </a:pPr>
            <a:r>
              <a:rPr lang="en-US" sz="2500" b="1" dirty="0">
                <a:solidFill>
                  <a:schemeClr val="bg1"/>
                </a:solidFill>
              </a:rPr>
              <a:t>„Welche Verordnungen laufen bald aus?“</a:t>
            </a:r>
            <a:endParaRPr lang="en-US" sz="2500" dirty="0"/>
          </a:p>
        </p:txBody>
      </p:sp>
      <p:sp>
        <p:nvSpPr>
          <p:cNvPr id="9" name="Text 7"/>
          <p:cNvSpPr txBox="1"/>
          <p:nvPr/>
        </p:nvSpPr>
        <p:spPr>
          <a:xfrm>
            <a:off x="640080" y="3912641"/>
            <a:ext cx="5257800" cy="256032"/>
          </a:xfrm>
          <a:prstGeom prst="rect">
            <a:avLst/>
          </a:prstGeom>
          <a:noFill/>
          <a:ln/>
        </p:spPr>
        <p:txBody>
          <a:bodyPr wrap="square" lIns="0" tIns="0" rIns="0" bIns="0" rtlCol="0" anchor="t"/>
          <a:lstStyle/>
          <a:p>
            <a:pPr indent="0" marL="0">
              <a:lnSpc>
                <a:spcPct val="100000"/>
              </a:lnSpc>
              <a:buNone/>
            </a:pPr>
            <a:r>
              <a:rPr lang="en-US" sz="1100" b="1" spc="100" kern="0" dirty="0">
                <a:solidFill>
                  <a:schemeClr val="accent5"/>
                </a:solidFill>
              </a:rPr>
              <a:t>DER BUTLER</a:t>
            </a:r>
            <a:endParaRPr lang="en-US" sz="1100" dirty="0"/>
          </a:p>
        </p:txBody>
      </p:sp>
      <p:sp>
        <p:nvSpPr>
          <p:cNvPr id="10" name="Shape 8"/>
          <p:cNvSpPr/>
          <p:nvPr/>
        </p:nvSpPr>
        <p:spPr>
          <a:xfrm>
            <a:off x="640080" y="4311675"/>
            <a:ext cx="274320" cy="274320"/>
          </a:xfrm>
          <a:prstGeom prst="ellipse">
            <a:avLst/>
          </a:prstGeom>
          <a:solidFill>
            <a:schemeClr val="accent1"/>
          </a:solidFill>
          <a:ln/>
        </p:spPr>
      </p:sp>
      <p:pic>
        <p:nvPicPr>
          <p:cNvPr id="11" name="Image 0" descr="C:\Users\stella\AppData\Local\Temp\claude\C--Users-stella-Desktop-erledigt\43329c91-2f5f-4919-bcab-c0957ad438dc\scratchpad\decks\icons\check-ink.png">    </p:cNvPr>
          <p:cNvPicPr>
            <a:picLocks noChangeAspect="1"/>
          </p:cNvPicPr>
          <p:nvPr/>
        </p:nvPicPr>
        <p:blipFill>
          <a:blip r:embed="rId1"/>
          <a:stretch>
            <a:fillRect/>
          </a:stretch>
        </p:blipFill>
        <p:spPr>
          <a:xfrm>
            <a:off x="708660" y="4380255"/>
            <a:ext cx="137160" cy="137160"/>
          </a:xfrm>
          <a:prstGeom prst="rect">
            <a:avLst/>
          </a:prstGeom>
        </p:spPr>
      </p:pic>
      <p:sp>
        <p:nvSpPr>
          <p:cNvPr id="12" name="Text 9"/>
          <p:cNvSpPr txBox="1"/>
          <p:nvPr/>
        </p:nvSpPr>
        <p:spPr>
          <a:xfrm>
            <a:off x="1097280" y="4278401"/>
            <a:ext cx="4800600" cy="386588"/>
          </a:xfrm>
          <a:prstGeom prst="rect">
            <a:avLst/>
          </a:prstGeom>
          <a:noFill/>
          <a:ln/>
        </p:spPr>
        <p:txBody>
          <a:bodyPr wrap="square" lIns="0" tIns="0" rIns="0" bIns="0" rtlCol="0" anchor="t"/>
          <a:lstStyle/>
          <a:p>
            <a:pPr indent="0" marL="0">
              <a:lnSpc>
                <a:spcPct val="100000"/>
              </a:lnSpc>
              <a:buNone/>
            </a:pPr>
            <a:r>
              <a:rPr lang="en-US" sz="2200" dirty="0">
                <a:solidFill>
                  <a:schemeClr val="tx1"/>
                </a:solidFill>
              </a:rPr>
              <a:t>Liste je Klient mit Ablaufdatum</a:t>
            </a:r>
            <a:endParaRPr lang="en-US" sz="2200" dirty="0"/>
          </a:p>
        </p:txBody>
      </p:sp>
      <p:sp>
        <p:nvSpPr>
          <p:cNvPr id="13" name="Shape 10"/>
          <p:cNvSpPr/>
          <p:nvPr/>
        </p:nvSpPr>
        <p:spPr>
          <a:xfrm>
            <a:off x="640080" y="4853711"/>
            <a:ext cx="274320" cy="274320"/>
          </a:xfrm>
          <a:prstGeom prst="ellipse">
            <a:avLst/>
          </a:prstGeom>
          <a:solidFill>
            <a:schemeClr val="accent1"/>
          </a:solidFill>
          <a:ln/>
        </p:spPr>
      </p:sp>
      <p:pic>
        <p:nvPicPr>
          <p:cNvPr id="14" name="Image 1" descr="C:\Users\stella\AppData\Local\Temp\claude\C--Users-stella-Desktop-erledigt\43329c91-2f5f-4919-bcab-c0957ad438dc\scratchpad\decks\icons\check-ink.png">    </p:cNvPr>
          <p:cNvPicPr>
            <a:picLocks noChangeAspect="1"/>
          </p:cNvPicPr>
          <p:nvPr/>
        </p:nvPicPr>
        <p:blipFill>
          <a:blip r:embed="rId2"/>
          <a:stretch>
            <a:fillRect/>
          </a:stretch>
        </p:blipFill>
        <p:spPr>
          <a:xfrm>
            <a:off x="708660" y="4922291"/>
            <a:ext cx="137160" cy="137160"/>
          </a:xfrm>
          <a:prstGeom prst="rect">
            <a:avLst/>
          </a:prstGeom>
        </p:spPr>
      </p:pic>
      <p:sp>
        <p:nvSpPr>
          <p:cNvPr id="15" name="Text 11"/>
          <p:cNvSpPr txBox="1"/>
          <p:nvPr/>
        </p:nvSpPr>
        <p:spPr>
          <a:xfrm>
            <a:off x="1097280" y="4820437"/>
            <a:ext cx="4800600" cy="386588"/>
          </a:xfrm>
          <a:prstGeom prst="rect">
            <a:avLst/>
          </a:prstGeom>
          <a:noFill/>
          <a:ln/>
        </p:spPr>
        <p:txBody>
          <a:bodyPr wrap="square" lIns="0" tIns="0" rIns="0" bIns="0" rtlCol="0" anchor="t"/>
          <a:lstStyle/>
          <a:p>
            <a:pPr indent="0" marL="0">
              <a:lnSpc>
                <a:spcPct val="100000"/>
              </a:lnSpc>
              <a:buNone/>
            </a:pPr>
            <a:r>
              <a:rPr lang="en-US" sz="2200" dirty="0">
                <a:solidFill>
                  <a:schemeClr val="tx1"/>
                </a:solidFill>
              </a:rPr>
              <a:t>Erinnerung: Folgeverordnung anfordern</a:t>
            </a:r>
            <a:endParaRPr lang="en-US" sz="2200" dirty="0"/>
          </a:p>
        </p:txBody>
      </p:sp>
      <p:sp>
        <p:nvSpPr>
          <p:cNvPr id="16" name="Shape 12"/>
          <p:cNvSpPr/>
          <p:nvPr/>
        </p:nvSpPr>
        <p:spPr>
          <a:xfrm>
            <a:off x="640080" y="5395747"/>
            <a:ext cx="274320" cy="274320"/>
          </a:xfrm>
          <a:prstGeom prst="ellipse">
            <a:avLst/>
          </a:prstGeom>
          <a:solidFill>
            <a:schemeClr val="accent1"/>
          </a:solidFill>
          <a:ln/>
        </p:spPr>
      </p:sp>
      <p:pic>
        <p:nvPicPr>
          <p:cNvPr id="17" name="Image 2" descr="C:\Users\stella\AppData\Local\Temp\claude\C--Users-stella-Desktop-erledigt\43329c91-2f5f-4919-bcab-c0957ad438dc\scratchpad\decks\icons\check-ink.png">    </p:cNvPr>
          <p:cNvPicPr>
            <a:picLocks noChangeAspect="1"/>
          </p:cNvPicPr>
          <p:nvPr/>
        </p:nvPicPr>
        <p:blipFill>
          <a:blip r:embed="rId3"/>
          <a:stretch>
            <a:fillRect/>
          </a:stretch>
        </p:blipFill>
        <p:spPr>
          <a:xfrm>
            <a:off x="708660" y="5464327"/>
            <a:ext cx="137160" cy="137160"/>
          </a:xfrm>
          <a:prstGeom prst="rect">
            <a:avLst/>
          </a:prstGeom>
        </p:spPr>
      </p:pic>
      <p:sp>
        <p:nvSpPr>
          <p:cNvPr id="18" name="Text 13"/>
          <p:cNvSpPr txBox="1"/>
          <p:nvPr/>
        </p:nvSpPr>
        <p:spPr>
          <a:xfrm>
            <a:off x="1097280" y="5362473"/>
            <a:ext cx="4800600" cy="386588"/>
          </a:xfrm>
          <a:prstGeom prst="rect">
            <a:avLst/>
          </a:prstGeom>
          <a:noFill/>
          <a:ln/>
        </p:spPr>
        <p:txBody>
          <a:bodyPr wrap="square" lIns="0" tIns="0" rIns="0" bIns="0" rtlCol="0" anchor="t"/>
          <a:lstStyle/>
          <a:p>
            <a:pPr indent="0" marL="0">
              <a:lnSpc>
                <a:spcPct val="100000"/>
              </a:lnSpc>
              <a:buNone/>
            </a:pPr>
            <a:r>
              <a:rPr lang="en-US" sz="2200" dirty="0">
                <a:solidFill>
                  <a:schemeClr val="tx1"/>
                </a:solidFill>
              </a:rPr>
              <a:t>Anfrage an die Arztpraxis als Entwurf</a:t>
            </a:r>
            <a:endParaRPr lang="en-US" sz="2200" dirty="0"/>
          </a:p>
        </p:txBody>
      </p:sp>
      <p:sp>
        <p:nvSpPr>
          <p:cNvPr id="19" name="Bildschirmfoto Rahmen"/>
          <p:cNvSpPr/>
          <p:nvPr/>
        </p:nvSpPr>
        <p:spPr>
          <a:xfrm>
            <a:off x="6355080" y="1427106"/>
            <a:ext cx="5196535" cy="3775188"/>
          </a:xfrm>
          <a:prstGeom prst="roundRect">
            <a:avLst>
              <a:gd name="adj" fmla="val 4360"/>
            </a:avLst>
          </a:prstGeom>
          <a:solidFill>
            <a:schemeClr val="bg2"/>
          </a:solidFill>
          <a:ln w="9525">
            <a:solidFill>
              <a:schemeClr val="accent2"/>
            </a:solidFill>
            <a:prstDash val="solid"/>
          </a:ln>
          <a:effectLst>
            <a:outerShdw sx="100000" sy="100000" kx="0" ky="0" algn="bl" rotWithShape="0" blurRad="127000" dist="38100" dir="5400000">
              <a:srgbClr val="000000">
                <a:alpha val="14000"/>
              </a:srgbClr>
            </a:outerShdw>
          </a:effectLst>
        </p:spPr>
      </p:sp>
      <p:pic>
        <p:nvPicPr>
          <p:cNvPr id="20" name="Bildschirmfoto" descr="Bildschirmfoto aus HeyButler: pflege-ablage">    </p:cNvPr>
          <p:cNvPicPr>
            <a:picLocks noChangeAspect="1"/>
          </p:cNvPicPr>
          <p:nvPr/>
        </p:nvPicPr>
        <p:blipFill>
          <a:blip r:embed="rId4"/>
          <a:stretch>
            <a:fillRect/>
          </a:stretch>
        </p:blipFill>
        <p:spPr>
          <a:xfrm>
            <a:off x="6446520" y="1518546"/>
            <a:ext cx="5013655" cy="3592308"/>
          </a:xfrm>
          <a:prstGeom prst="rect">
            <a:avLst/>
          </a:prstGeom>
        </p:spPr>
      </p:pic>
      <p:pic>
        <p:nvPicPr>
          <p:cNvPr id="21" name="Image 4" descr="C:\Users\stella\AppData\Local\Temp\claude\C--Users-stella-Desktop-erledigt\43329c91-2f5f-4919-bcab-c0957ad438dc\scratchpad\decks\brand\butler-96.png">    </p:cNvPr>
          <p:cNvPicPr>
            <a:picLocks noChangeAspect="1"/>
          </p:cNvPicPr>
          <p:nvPr/>
        </p:nvPicPr>
        <p:blipFill>
          <a:blip r:embed="rId5"/>
          <a:stretch>
            <a:fillRect/>
          </a:stretch>
        </p:blipFill>
        <p:spPr>
          <a:xfrm>
            <a:off x="640080" y="6358573"/>
            <a:ext cx="174625" cy="174625"/>
          </a:xfrm>
          <a:prstGeom prst="rect">
            <a:avLst/>
          </a:prstGeom>
        </p:spPr>
      </p:pic>
      <p:sp>
        <p:nvSpPr>
          <p:cNvPr id="22" name="Text 15"/>
          <p:cNvSpPr txBox="1"/>
          <p:nvPr/>
        </p:nvSpPr>
        <p:spPr>
          <a:xfrm>
            <a:off x="887857" y="6355080"/>
            <a:ext cx="3657600" cy="181610"/>
          </a:xfrm>
          <a:prstGeom prst="rect">
            <a:avLst/>
          </a:prstGeom>
          <a:noFill/>
          <a:ln/>
        </p:spPr>
        <p:txBody>
          <a:bodyPr wrap="square" lIns="0" tIns="0" rIns="0" bIns="0" rtlCol="0" anchor="ctr"/>
          <a:lstStyle/>
          <a:p>
            <a:pPr indent="0" marL="0">
              <a:lnSpc>
                <a:spcPct val="100000"/>
              </a:lnSpc>
              <a:buNone/>
            </a:pPr>
            <a:r>
              <a:rPr lang="en-US" sz="1100" dirty="0">
                <a:solidFill>
                  <a:schemeClr val="tx1"/>
                </a:solidFill>
              </a:rPr>
              <a:t>Hey</a:t>
            </a:r>
            <a:pPr indent="0" marL="0">
              <a:lnSpc>
                <a:spcPct val="100000"/>
              </a:lnSpc>
              <a:buNone/>
            </a:pPr>
            <a:r>
              <a:rPr lang="en-US" sz="1100" b="1" dirty="0">
                <a:solidFill>
                  <a:schemeClr val="tx1"/>
                </a:solidFill>
              </a:rPr>
              <a:t>Butler</a:t>
            </a:r>
            <a:endParaRPr lang="en-US" sz="1100" dirty="0"/>
          </a:p>
        </p:txBody>
      </p:sp>
      <p:sp>
        <p:nvSpPr>
          <p:cNvPr id="23" name="Text 16"/>
          <p:cNvSpPr txBox="1"/>
          <p:nvPr/>
        </p:nvSpPr>
        <p:spPr>
          <a:xfrm>
            <a:off x="1874520" y="6355080"/>
            <a:ext cx="6400800" cy="182880"/>
          </a:xfrm>
          <a:prstGeom prst="rect">
            <a:avLst/>
          </a:prstGeom>
          <a:noFill/>
          <a:ln/>
        </p:spPr>
        <p:txBody>
          <a:bodyPr wrap="square" lIns="0" tIns="0" rIns="0" bIns="0" rtlCol="0" anchor="ctr"/>
          <a:lstStyle/>
          <a:p>
            <a:pPr indent="0" marL="0">
              <a:lnSpc>
                <a:spcPct val="100000"/>
              </a:lnSpc>
              <a:buNone/>
            </a:pPr>
            <a:r>
              <a:rPr lang="en-US" sz="1000" dirty="0">
                <a:solidFill>
                  <a:schemeClr val="accent5"/>
                </a:solidFill>
              </a:rPr>
              <a:t>HeyButler im Alltag</a:t>
            </a:r>
            <a:endParaRPr lang="en-US" sz="1000" dirty="0"/>
          </a:p>
        </p:txBody>
      </p:sp>
      <p:sp>
        <p:nvSpPr>
          <p:cNvPr id="24" name="Text 17"/>
          <p:cNvSpPr txBox="1"/>
          <p:nvPr/>
        </p:nvSpPr>
        <p:spPr>
          <a:xfrm>
            <a:off x="10637215" y="6355080"/>
            <a:ext cx="914400" cy="182880"/>
          </a:xfrm>
          <a:prstGeom prst="rect">
            <a:avLst/>
          </a:prstGeom>
          <a:noFill/>
          <a:ln/>
        </p:spPr>
        <p:txBody>
          <a:bodyPr wrap="square" lIns="0" tIns="0" rIns="0" bIns="0" rtlCol="0" anchor="ctr"/>
          <a:lstStyle/>
          <a:p>
            <a:pPr algn="r" indent="0" marL="0">
              <a:lnSpc>
                <a:spcPct val="100000"/>
              </a:lnSpc>
              <a:buNone/>
            </a:pPr>
            <a:r>
              <a:rPr lang="en-US" sz="1000" dirty="0">
                <a:solidFill>
                  <a:schemeClr val="accent5"/>
                </a:solidFill>
              </a:rPr>
              <a:t>59</a:t>
            </a:r>
            <a:endParaRPr lang="en-US" sz="1000" dirty="0"/>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name="Slide 60">
    <p:spTree>
      <p:nvGrpSpPr>
        <p:cNvPr id="1" name=""/>
        <p:cNvGrpSpPr/>
        <p:nvPr/>
      </p:nvGrpSpPr>
      <p:grpSpPr>
        <a:xfrm>
          <a:off x="0" y="0"/>
          <a:ext cx="0" cy="0"/>
          <a:chOff x="0" y="0"/>
          <a:chExt cx="0" cy="0"/>
        </a:xfrm>
      </p:grpSpPr>
      <p:sp>
        <p:nvSpPr>
          <p:cNvPr id="2" name="Shape 0"/>
          <p:cNvSpPr/>
          <p:nvPr/>
        </p:nvSpPr>
        <p:spPr>
          <a:xfrm>
            <a:off x="640080" y="548640"/>
            <a:ext cx="1078992" cy="292608"/>
          </a:xfrm>
          <a:prstGeom prst="roundRect">
            <a:avLst>
              <a:gd name="adj" fmla="val 50000"/>
            </a:avLst>
          </a:prstGeom>
          <a:solidFill>
            <a:schemeClr val="accent1"/>
          </a:solidFill>
          <a:ln/>
        </p:spPr>
      </p:sp>
      <p:sp>
        <p:nvSpPr>
          <p:cNvPr id="3" name="Text 1"/>
          <p:cNvSpPr txBox="1"/>
          <p:nvPr/>
        </p:nvSpPr>
        <p:spPr>
          <a:xfrm>
            <a:off x="640080" y="548640"/>
            <a:ext cx="1078992" cy="292608"/>
          </a:xfrm>
          <a:prstGeom prst="rect">
            <a:avLst/>
          </a:prstGeom>
          <a:noFill/>
          <a:ln/>
        </p:spPr>
        <p:txBody>
          <a:bodyPr wrap="square" lIns="0" tIns="0" rIns="0" bIns="0" rtlCol="0" anchor="ctr"/>
          <a:lstStyle/>
          <a:p>
            <a:pPr algn="ctr" indent="0" marL="0">
              <a:lnSpc>
                <a:spcPct val="100000"/>
              </a:lnSpc>
              <a:buNone/>
            </a:pPr>
            <a:r>
              <a:rPr lang="en-US" sz="1100" b="1" spc="100" kern="0" dirty="0">
                <a:solidFill>
                  <a:schemeClr val="tx1"/>
                </a:solidFill>
              </a:rPr>
              <a:t>APOTHEKE</a:t>
            </a:r>
            <a:endParaRPr lang="en-US" sz="1100" dirty="0"/>
          </a:p>
        </p:txBody>
      </p:sp>
      <p:sp>
        <p:nvSpPr>
          <p:cNvPr id="4" name="Text 2"/>
          <p:cNvSpPr txBox="1"/>
          <p:nvPr/>
        </p:nvSpPr>
        <p:spPr>
          <a:xfrm>
            <a:off x="640080" y="1097280"/>
            <a:ext cx="5257800" cy="1051560"/>
          </a:xfrm>
          <a:prstGeom prst="rect">
            <a:avLst/>
          </a:prstGeom>
          <a:noFill/>
          <a:ln/>
        </p:spPr>
        <p:txBody>
          <a:bodyPr wrap="square" lIns="0" tIns="0" rIns="0" bIns="0" rtlCol="0" anchor="t"/>
          <a:lstStyle/>
          <a:p>
            <a:pPr indent="0" marL="0">
              <a:lnSpc>
                <a:spcPct val="95000"/>
              </a:lnSpc>
              <a:buNone/>
            </a:pPr>
            <a:r>
              <a:rPr lang="en-US" sz="3800" b="1" dirty="0">
                <a:solidFill>
                  <a:schemeClr val="tx1"/>
                </a:solidFill>
              </a:rPr>
              <a:t>Chargenrückruf</a:t>
            </a:r>
            <a:endParaRPr lang="en-US" sz="3800" dirty="0"/>
          </a:p>
        </p:txBody>
      </p:sp>
      <p:sp>
        <p:nvSpPr>
          <p:cNvPr id="5" name="Text 3"/>
          <p:cNvSpPr txBox="1"/>
          <p:nvPr/>
        </p:nvSpPr>
        <p:spPr>
          <a:xfrm>
            <a:off x="640080" y="2068093"/>
            <a:ext cx="5257800" cy="256032"/>
          </a:xfrm>
          <a:prstGeom prst="rect">
            <a:avLst/>
          </a:prstGeom>
          <a:noFill/>
          <a:ln/>
        </p:spPr>
        <p:txBody>
          <a:bodyPr wrap="square" lIns="0" tIns="0" rIns="0" bIns="0" rtlCol="0" anchor="t"/>
          <a:lstStyle/>
          <a:p>
            <a:pPr indent="0" marL="0">
              <a:lnSpc>
                <a:spcPct val="100000"/>
              </a:lnSpc>
              <a:buNone/>
            </a:pPr>
            <a:r>
              <a:rPr lang="en-US" sz="1100" b="1" spc="100" kern="0" dirty="0">
                <a:solidFill>
                  <a:schemeClr val="accent5"/>
                </a:solidFill>
              </a:rPr>
              <a:t>DU SAGST</a:t>
            </a:r>
            <a:endParaRPr lang="en-US" sz="1100" dirty="0"/>
          </a:p>
        </p:txBody>
      </p:sp>
      <p:sp>
        <p:nvSpPr>
          <p:cNvPr id="6" name="Shape 4"/>
          <p:cNvSpPr/>
          <p:nvPr/>
        </p:nvSpPr>
        <p:spPr>
          <a:xfrm>
            <a:off x="640080" y="2397277"/>
            <a:ext cx="5257800" cy="753110"/>
          </a:xfrm>
          <a:prstGeom prst="roundRect">
            <a:avLst>
              <a:gd name="adj" fmla="val 29140"/>
            </a:avLst>
          </a:prstGeom>
          <a:solidFill>
            <a:schemeClr val="tx1"/>
          </a:solidFill>
          <a:ln/>
        </p:spPr>
      </p:sp>
      <p:sp>
        <p:nvSpPr>
          <p:cNvPr id="7" name="Shape 5"/>
          <p:cNvSpPr/>
          <p:nvPr/>
        </p:nvSpPr>
        <p:spPr>
          <a:xfrm flipV="1">
            <a:off x="960120" y="3141243"/>
            <a:ext cx="292608" cy="237744"/>
          </a:xfrm>
          <a:prstGeom prst="rtTriangle">
            <a:avLst/>
          </a:prstGeom>
          <a:solidFill>
            <a:srgbClr val="16181D"/>
          </a:solidFill>
          <a:ln/>
        </p:spPr>
      </p:sp>
      <p:sp>
        <p:nvSpPr>
          <p:cNvPr id="8" name="Text 6"/>
          <p:cNvSpPr txBox="1"/>
          <p:nvPr/>
        </p:nvSpPr>
        <p:spPr>
          <a:xfrm>
            <a:off x="896112" y="2397277"/>
            <a:ext cx="4745736" cy="753110"/>
          </a:xfrm>
          <a:prstGeom prst="rect">
            <a:avLst/>
          </a:prstGeom>
          <a:noFill/>
          <a:ln/>
        </p:spPr>
        <p:txBody>
          <a:bodyPr wrap="square" lIns="0" tIns="0" rIns="0" bIns="0" rtlCol="0" anchor="ctr"/>
          <a:lstStyle/>
          <a:p>
            <a:pPr indent="0" marL="0">
              <a:lnSpc>
                <a:spcPct val="100000"/>
              </a:lnSpc>
              <a:buNone/>
            </a:pPr>
            <a:r>
              <a:rPr lang="en-US" sz="2500" b="1" dirty="0">
                <a:solidFill>
                  <a:schemeClr val="bg1"/>
                </a:solidFill>
              </a:rPr>
              <a:t>„Gibt es offene Rückrufe?“</a:t>
            </a:r>
            <a:endParaRPr lang="en-US" sz="2500" dirty="0"/>
          </a:p>
        </p:txBody>
      </p:sp>
      <p:sp>
        <p:nvSpPr>
          <p:cNvPr id="9" name="Text 7"/>
          <p:cNvSpPr txBox="1"/>
          <p:nvPr/>
        </p:nvSpPr>
        <p:spPr>
          <a:xfrm>
            <a:off x="640080" y="3525291"/>
            <a:ext cx="5257800" cy="256032"/>
          </a:xfrm>
          <a:prstGeom prst="rect">
            <a:avLst/>
          </a:prstGeom>
          <a:noFill/>
          <a:ln/>
        </p:spPr>
        <p:txBody>
          <a:bodyPr wrap="square" lIns="0" tIns="0" rIns="0" bIns="0" rtlCol="0" anchor="t"/>
          <a:lstStyle/>
          <a:p>
            <a:pPr indent="0" marL="0">
              <a:lnSpc>
                <a:spcPct val="100000"/>
              </a:lnSpc>
              <a:buNone/>
            </a:pPr>
            <a:r>
              <a:rPr lang="en-US" sz="1100" b="1" spc="100" kern="0" dirty="0">
                <a:solidFill>
                  <a:schemeClr val="accent5"/>
                </a:solidFill>
              </a:rPr>
              <a:t>DER BUTLER</a:t>
            </a:r>
            <a:endParaRPr lang="en-US" sz="1100" dirty="0"/>
          </a:p>
        </p:txBody>
      </p:sp>
      <p:sp>
        <p:nvSpPr>
          <p:cNvPr id="10" name="Shape 8"/>
          <p:cNvSpPr/>
          <p:nvPr/>
        </p:nvSpPr>
        <p:spPr>
          <a:xfrm>
            <a:off x="640080" y="3924325"/>
            <a:ext cx="274320" cy="274320"/>
          </a:xfrm>
          <a:prstGeom prst="ellipse">
            <a:avLst/>
          </a:prstGeom>
          <a:solidFill>
            <a:schemeClr val="accent1"/>
          </a:solidFill>
          <a:ln/>
        </p:spPr>
      </p:sp>
      <p:pic>
        <p:nvPicPr>
          <p:cNvPr id="11" name="Image 0" descr="C:\Users\stella\AppData\Local\Temp\claude\C--Users-stella-Desktop-erledigt\43329c91-2f5f-4919-bcab-c0957ad438dc\scratchpad\decks\icons\check-ink.png">    </p:cNvPr>
          <p:cNvPicPr>
            <a:picLocks noChangeAspect="1"/>
          </p:cNvPicPr>
          <p:nvPr/>
        </p:nvPicPr>
        <p:blipFill>
          <a:blip r:embed="rId1"/>
          <a:stretch>
            <a:fillRect/>
          </a:stretch>
        </p:blipFill>
        <p:spPr>
          <a:xfrm>
            <a:off x="708660" y="3992905"/>
            <a:ext cx="137160" cy="137160"/>
          </a:xfrm>
          <a:prstGeom prst="rect">
            <a:avLst/>
          </a:prstGeom>
        </p:spPr>
      </p:pic>
      <p:sp>
        <p:nvSpPr>
          <p:cNvPr id="12" name="Text 9"/>
          <p:cNvSpPr txBox="1"/>
          <p:nvPr/>
        </p:nvSpPr>
        <p:spPr>
          <a:xfrm>
            <a:off x="1097280" y="3891051"/>
            <a:ext cx="4800600" cy="386588"/>
          </a:xfrm>
          <a:prstGeom prst="rect">
            <a:avLst/>
          </a:prstGeom>
          <a:noFill/>
          <a:ln/>
        </p:spPr>
        <p:txBody>
          <a:bodyPr wrap="square" lIns="0" tIns="0" rIns="0" bIns="0" rtlCol="0" anchor="t"/>
          <a:lstStyle/>
          <a:p>
            <a:pPr indent="0" marL="0">
              <a:lnSpc>
                <a:spcPct val="100000"/>
              </a:lnSpc>
              <a:buNone/>
            </a:pPr>
            <a:r>
              <a:rPr lang="en-US" sz="2200" dirty="0">
                <a:solidFill>
                  <a:schemeClr val="tx1"/>
                </a:solidFill>
              </a:rPr>
              <a:t>Rückruf wird sofort Aufgabe für heute</a:t>
            </a:r>
            <a:endParaRPr lang="en-US" sz="2200" dirty="0"/>
          </a:p>
        </p:txBody>
      </p:sp>
      <p:sp>
        <p:nvSpPr>
          <p:cNvPr id="13" name="Shape 10"/>
          <p:cNvSpPr/>
          <p:nvPr/>
        </p:nvSpPr>
        <p:spPr>
          <a:xfrm>
            <a:off x="640080" y="4466361"/>
            <a:ext cx="274320" cy="274320"/>
          </a:xfrm>
          <a:prstGeom prst="ellipse">
            <a:avLst/>
          </a:prstGeom>
          <a:solidFill>
            <a:schemeClr val="accent1"/>
          </a:solidFill>
          <a:ln/>
        </p:spPr>
      </p:sp>
      <p:pic>
        <p:nvPicPr>
          <p:cNvPr id="14" name="Image 1" descr="C:\Users\stella\AppData\Local\Temp\claude\C--Users-stella-Desktop-erledigt\43329c91-2f5f-4919-bcab-c0957ad438dc\scratchpad\decks\icons\check-ink.png">    </p:cNvPr>
          <p:cNvPicPr>
            <a:picLocks noChangeAspect="1"/>
          </p:cNvPicPr>
          <p:nvPr/>
        </p:nvPicPr>
        <p:blipFill>
          <a:blip r:embed="rId2"/>
          <a:stretch>
            <a:fillRect/>
          </a:stretch>
        </p:blipFill>
        <p:spPr>
          <a:xfrm>
            <a:off x="708660" y="4534941"/>
            <a:ext cx="137160" cy="137160"/>
          </a:xfrm>
          <a:prstGeom prst="rect">
            <a:avLst/>
          </a:prstGeom>
        </p:spPr>
      </p:pic>
      <p:sp>
        <p:nvSpPr>
          <p:cNvPr id="15" name="Text 11"/>
          <p:cNvSpPr txBox="1"/>
          <p:nvPr/>
        </p:nvSpPr>
        <p:spPr>
          <a:xfrm>
            <a:off x="1097280" y="4433087"/>
            <a:ext cx="4800600" cy="386588"/>
          </a:xfrm>
          <a:prstGeom prst="rect">
            <a:avLst/>
          </a:prstGeom>
          <a:noFill/>
          <a:ln/>
        </p:spPr>
        <p:txBody>
          <a:bodyPr wrap="square" lIns="0" tIns="0" rIns="0" bIns="0" rtlCol="0" anchor="t"/>
          <a:lstStyle/>
          <a:p>
            <a:pPr indent="0" marL="0">
              <a:lnSpc>
                <a:spcPct val="100000"/>
              </a:lnSpc>
              <a:buNone/>
            </a:pPr>
            <a:r>
              <a:rPr lang="en-US" sz="2200" dirty="0">
                <a:solidFill>
                  <a:schemeClr val="tx1"/>
                </a:solidFill>
              </a:rPr>
              <a:t>Formular „Chargenrückruf bearbeiten“</a:t>
            </a:r>
            <a:endParaRPr lang="en-US" sz="2200" dirty="0"/>
          </a:p>
        </p:txBody>
      </p:sp>
      <p:sp>
        <p:nvSpPr>
          <p:cNvPr id="16" name="Shape 12"/>
          <p:cNvSpPr/>
          <p:nvPr/>
        </p:nvSpPr>
        <p:spPr>
          <a:xfrm>
            <a:off x="640080" y="5008397"/>
            <a:ext cx="274320" cy="274320"/>
          </a:xfrm>
          <a:prstGeom prst="ellipse">
            <a:avLst/>
          </a:prstGeom>
          <a:solidFill>
            <a:schemeClr val="accent1"/>
          </a:solidFill>
          <a:ln/>
        </p:spPr>
      </p:sp>
      <p:pic>
        <p:nvPicPr>
          <p:cNvPr id="17" name="Image 2" descr="C:\Users\stella\AppData\Local\Temp\claude\C--Users-stella-Desktop-erledigt\43329c91-2f5f-4919-bcab-c0957ad438dc\scratchpad\decks\icons\check-ink.png">    </p:cNvPr>
          <p:cNvPicPr>
            <a:picLocks noChangeAspect="1"/>
          </p:cNvPicPr>
          <p:nvPr/>
        </p:nvPicPr>
        <p:blipFill>
          <a:blip r:embed="rId3"/>
          <a:stretch>
            <a:fillRect/>
          </a:stretch>
        </p:blipFill>
        <p:spPr>
          <a:xfrm>
            <a:off x="708660" y="5076977"/>
            <a:ext cx="137160" cy="137160"/>
          </a:xfrm>
          <a:prstGeom prst="rect">
            <a:avLst/>
          </a:prstGeom>
        </p:spPr>
      </p:pic>
      <p:sp>
        <p:nvSpPr>
          <p:cNvPr id="18" name="Text 13"/>
          <p:cNvSpPr txBox="1"/>
          <p:nvPr/>
        </p:nvSpPr>
        <p:spPr>
          <a:xfrm>
            <a:off x="1097280" y="4975123"/>
            <a:ext cx="4800600" cy="386588"/>
          </a:xfrm>
          <a:prstGeom prst="rect">
            <a:avLst/>
          </a:prstGeom>
          <a:noFill/>
          <a:ln/>
        </p:spPr>
        <p:txBody>
          <a:bodyPr wrap="square" lIns="0" tIns="0" rIns="0" bIns="0" rtlCol="0" anchor="t"/>
          <a:lstStyle/>
          <a:p>
            <a:pPr indent="0" marL="0">
              <a:lnSpc>
                <a:spcPct val="100000"/>
              </a:lnSpc>
              <a:buNone/>
            </a:pPr>
            <a:r>
              <a:rPr lang="en-US" sz="2200" dirty="0">
                <a:solidFill>
                  <a:schemeClr val="tx1"/>
                </a:solidFill>
              </a:rPr>
              <a:t>Erledigung dokumentiert</a:t>
            </a:r>
            <a:endParaRPr lang="en-US" sz="2200" dirty="0"/>
          </a:p>
        </p:txBody>
      </p:sp>
      <p:sp>
        <p:nvSpPr>
          <p:cNvPr id="19" name="Bildschirmfoto Rahmen"/>
          <p:cNvSpPr/>
          <p:nvPr/>
        </p:nvSpPr>
        <p:spPr>
          <a:xfrm>
            <a:off x="6355080" y="881439"/>
            <a:ext cx="5196535" cy="4866522"/>
          </a:xfrm>
          <a:prstGeom prst="roundRect">
            <a:avLst>
              <a:gd name="adj" fmla="val 3382"/>
            </a:avLst>
          </a:prstGeom>
          <a:solidFill>
            <a:schemeClr val="bg2"/>
          </a:solidFill>
          <a:ln w="9525">
            <a:solidFill>
              <a:schemeClr val="accent2"/>
            </a:solidFill>
            <a:prstDash val="solid"/>
          </a:ln>
          <a:effectLst>
            <a:outerShdw sx="100000" sy="100000" kx="0" ky="0" algn="bl" rotWithShape="0" blurRad="127000" dist="38100" dir="5400000">
              <a:srgbClr val="000000">
                <a:alpha val="14000"/>
              </a:srgbClr>
            </a:outerShdw>
          </a:effectLst>
        </p:spPr>
      </p:sp>
      <p:pic>
        <p:nvPicPr>
          <p:cNvPr id="20" name="Bildschirmfoto" descr="Bildschirmfoto aus HeyButler: apotheke-chargenrueckruf">    </p:cNvPr>
          <p:cNvPicPr>
            <a:picLocks noChangeAspect="1"/>
          </p:cNvPicPr>
          <p:nvPr/>
        </p:nvPicPr>
        <p:blipFill>
          <a:blip r:embed="rId4"/>
          <a:stretch>
            <a:fillRect/>
          </a:stretch>
        </p:blipFill>
        <p:spPr>
          <a:xfrm>
            <a:off x="6446520" y="972879"/>
            <a:ext cx="5013655" cy="4683642"/>
          </a:xfrm>
          <a:prstGeom prst="rect">
            <a:avLst/>
          </a:prstGeom>
        </p:spPr>
      </p:pic>
      <p:pic>
        <p:nvPicPr>
          <p:cNvPr id="21" name="Image 4" descr="C:\Users\stella\AppData\Local\Temp\claude\C--Users-stella-Desktop-erledigt\43329c91-2f5f-4919-bcab-c0957ad438dc\scratchpad\decks\brand\butler-96.png">    </p:cNvPr>
          <p:cNvPicPr>
            <a:picLocks noChangeAspect="1"/>
          </p:cNvPicPr>
          <p:nvPr/>
        </p:nvPicPr>
        <p:blipFill>
          <a:blip r:embed="rId5"/>
          <a:stretch>
            <a:fillRect/>
          </a:stretch>
        </p:blipFill>
        <p:spPr>
          <a:xfrm>
            <a:off x="640080" y="6358573"/>
            <a:ext cx="174625" cy="174625"/>
          </a:xfrm>
          <a:prstGeom prst="rect">
            <a:avLst/>
          </a:prstGeom>
        </p:spPr>
      </p:pic>
      <p:sp>
        <p:nvSpPr>
          <p:cNvPr id="22" name="Text 15"/>
          <p:cNvSpPr txBox="1"/>
          <p:nvPr/>
        </p:nvSpPr>
        <p:spPr>
          <a:xfrm>
            <a:off x="887857" y="6355080"/>
            <a:ext cx="3657600" cy="181610"/>
          </a:xfrm>
          <a:prstGeom prst="rect">
            <a:avLst/>
          </a:prstGeom>
          <a:noFill/>
          <a:ln/>
        </p:spPr>
        <p:txBody>
          <a:bodyPr wrap="square" lIns="0" tIns="0" rIns="0" bIns="0" rtlCol="0" anchor="ctr"/>
          <a:lstStyle/>
          <a:p>
            <a:pPr indent="0" marL="0">
              <a:lnSpc>
                <a:spcPct val="100000"/>
              </a:lnSpc>
              <a:buNone/>
            </a:pPr>
            <a:r>
              <a:rPr lang="en-US" sz="1100" dirty="0">
                <a:solidFill>
                  <a:schemeClr val="tx1"/>
                </a:solidFill>
              </a:rPr>
              <a:t>Hey</a:t>
            </a:r>
            <a:pPr indent="0" marL="0">
              <a:lnSpc>
                <a:spcPct val="100000"/>
              </a:lnSpc>
              <a:buNone/>
            </a:pPr>
            <a:r>
              <a:rPr lang="en-US" sz="1100" b="1" dirty="0">
                <a:solidFill>
                  <a:schemeClr val="tx1"/>
                </a:solidFill>
              </a:rPr>
              <a:t>Butler</a:t>
            </a:r>
            <a:endParaRPr lang="en-US" sz="1100" dirty="0"/>
          </a:p>
        </p:txBody>
      </p:sp>
      <p:sp>
        <p:nvSpPr>
          <p:cNvPr id="23" name="Text 16"/>
          <p:cNvSpPr txBox="1"/>
          <p:nvPr/>
        </p:nvSpPr>
        <p:spPr>
          <a:xfrm>
            <a:off x="1874520" y="6355080"/>
            <a:ext cx="6400800" cy="182880"/>
          </a:xfrm>
          <a:prstGeom prst="rect">
            <a:avLst/>
          </a:prstGeom>
          <a:noFill/>
          <a:ln/>
        </p:spPr>
        <p:txBody>
          <a:bodyPr wrap="square" lIns="0" tIns="0" rIns="0" bIns="0" rtlCol="0" anchor="ctr"/>
          <a:lstStyle/>
          <a:p>
            <a:pPr indent="0" marL="0">
              <a:lnSpc>
                <a:spcPct val="100000"/>
              </a:lnSpc>
              <a:buNone/>
            </a:pPr>
            <a:r>
              <a:rPr lang="en-US" sz="1000" dirty="0">
                <a:solidFill>
                  <a:schemeClr val="accent5"/>
                </a:solidFill>
              </a:rPr>
              <a:t>HeyButler im Alltag</a:t>
            </a:r>
            <a:endParaRPr lang="en-US" sz="1000" dirty="0"/>
          </a:p>
        </p:txBody>
      </p:sp>
      <p:sp>
        <p:nvSpPr>
          <p:cNvPr id="24" name="Text 17"/>
          <p:cNvSpPr txBox="1"/>
          <p:nvPr/>
        </p:nvSpPr>
        <p:spPr>
          <a:xfrm>
            <a:off x="10637215" y="6355080"/>
            <a:ext cx="914400" cy="182880"/>
          </a:xfrm>
          <a:prstGeom prst="rect">
            <a:avLst/>
          </a:prstGeom>
          <a:noFill/>
          <a:ln/>
        </p:spPr>
        <p:txBody>
          <a:bodyPr wrap="square" lIns="0" tIns="0" rIns="0" bIns="0" rtlCol="0" anchor="ctr"/>
          <a:lstStyle/>
          <a:p>
            <a:pPr algn="r" indent="0" marL="0">
              <a:lnSpc>
                <a:spcPct val="100000"/>
              </a:lnSpc>
              <a:buNone/>
            </a:pPr>
            <a:r>
              <a:rPr lang="en-US" sz="1000" dirty="0">
                <a:solidFill>
                  <a:schemeClr val="accent5"/>
                </a:solidFill>
              </a:rPr>
              <a:t>60</a:t>
            </a:r>
            <a:endParaRPr lang="en-US" sz="1000" dirty="0"/>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name="Slide 61">
    <p:spTree>
      <p:nvGrpSpPr>
        <p:cNvPr id="1" name=""/>
        <p:cNvGrpSpPr/>
        <p:nvPr/>
      </p:nvGrpSpPr>
      <p:grpSpPr>
        <a:xfrm>
          <a:off x="0" y="0"/>
          <a:ext cx="0" cy="0"/>
          <a:chOff x="0" y="0"/>
          <a:chExt cx="0" cy="0"/>
        </a:xfrm>
      </p:grpSpPr>
      <p:sp>
        <p:nvSpPr>
          <p:cNvPr id="2" name="Shape 0"/>
          <p:cNvSpPr/>
          <p:nvPr/>
        </p:nvSpPr>
        <p:spPr>
          <a:xfrm>
            <a:off x="640080" y="548640"/>
            <a:ext cx="1078992" cy="292608"/>
          </a:xfrm>
          <a:prstGeom prst="roundRect">
            <a:avLst>
              <a:gd name="adj" fmla="val 50000"/>
            </a:avLst>
          </a:prstGeom>
          <a:solidFill>
            <a:schemeClr val="accent1"/>
          </a:solidFill>
          <a:ln/>
        </p:spPr>
      </p:sp>
      <p:sp>
        <p:nvSpPr>
          <p:cNvPr id="3" name="Text 1"/>
          <p:cNvSpPr txBox="1"/>
          <p:nvPr/>
        </p:nvSpPr>
        <p:spPr>
          <a:xfrm>
            <a:off x="640080" y="548640"/>
            <a:ext cx="1078992" cy="292608"/>
          </a:xfrm>
          <a:prstGeom prst="rect">
            <a:avLst/>
          </a:prstGeom>
          <a:noFill/>
          <a:ln/>
        </p:spPr>
        <p:txBody>
          <a:bodyPr wrap="square" lIns="0" tIns="0" rIns="0" bIns="0" rtlCol="0" anchor="ctr"/>
          <a:lstStyle/>
          <a:p>
            <a:pPr algn="ctr" indent="0" marL="0">
              <a:lnSpc>
                <a:spcPct val="100000"/>
              </a:lnSpc>
              <a:buNone/>
            </a:pPr>
            <a:r>
              <a:rPr lang="en-US" sz="1100" b="1" spc="100" kern="0" dirty="0">
                <a:solidFill>
                  <a:schemeClr val="tx1"/>
                </a:solidFill>
              </a:rPr>
              <a:t>APOTHEKE</a:t>
            </a:r>
            <a:endParaRPr lang="en-US" sz="1100" dirty="0"/>
          </a:p>
        </p:txBody>
      </p:sp>
      <p:sp>
        <p:nvSpPr>
          <p:cNvPr id="4" name="Text 2"/>
          <p:cNvSpPr txBox="1"/>
          <p:nvPr/>
        </p:nvSpPr>
        <p:spPr>
          <a:xfrm>
            <a:off x="640080" y="1097280"/>
            <a:ext cx="5257800" cy="1051560"/>
          </a:xfrm>
          <a:prstGeom prst="rect">
            <a:avLst/>
          </a:prstGeom>
          <a:noFill/>
          <a:ln/>
        </p:spPr>
        <p:txBody>
          <a:bodyPr wrap="square" lIns="0" tIns="0" rIns="0" bIns="0" rtlCol="0" anchor="t"/>
          <a:lstStyle/>
          <a:p>
            <a:pPr indent="0" marL="0">
              <a:lnSpc>
                <a:spcPct val="95000"/>
              </a:lnSpc>
              <a:buNone/>
            </a:pPr>
            <a:r>
              <a:rPr lang="en-US" sz="3800" b="1" dirty="0">
                <a:solidFill>
                  <a:schemeClr val="tx1"/>
                </a:solidFill>
              </a:rPr>
              <a:t>Retax-Fristen</a:t>
            </a:r>
            <a:endParaRPr lang="en-US" sz="3800" dirty="0"/>
          </a:p>
        </p:txBody>
      </p:sp>
      <p:sp>
        <p:nvSpPr>
          <p:cNvPr id="5" name="Text 3"/>
          <p:cNvSpPr txBox="1"/>
          <p:nvPr/>
        </p:nvSpPr>
        <p:spPr>
          <a:xfrm>
            <a:off x="640080" y="2068093"/>
            <a:ext cx="5257800" cy="256032"/>
          </a:xfrm>
          <a:prstGeom prst="rect">
            <a:avLst/>
          </a:prstGeom>
          <a:noFill/>
          <a:ln/>
        </p:spPr>
        <p:txBody>
          <a:bodyPr wrap="square" lIns="0" tIns="0" rIns="0" bIns="0" rtlCol="0" anchor="t"/>
          <a:lstStyle/>
          <a:p>
            <a:pPr indent="0" marL="0">
              <a:lnSpc>
                <a:spcPct val="100000"/>
              </a:lnSpc>
              <a:buNone/>
            </a:pPr>
            <a:r>
              <a:rPr lang="en-US" sz="1100" b="1" spc="100" kern="0" dirty="0">
                <a:solidFill>
                  <a:schemeClr val="accent5"/>
                </a:solidFill>
              </a:rPr>
              <a:t>DU SAGST</a:t>
            </a:r>
            <a:endParaRPr lang="en-US" sz="1100" dirty="0"/>
          </a:p>
        </p:txBody>
      </p:sp>
      <p:sp>
        <p:nvSpPr>
          <p:cNvPr id="6" name="Shape 4"/>
          <p:cNvSpPr/>
          <p:nvPr/>
        </p:nvSpPr>
        <p:spPr>
          <a:xfrm>
            <a:off x="640080" y="2397277"/>
            <a:ext cx="5257800" cy="753110"/>
          </a:xfrm>
          <a:prstGeom prst="roundRect">
            <a:avLst>
              <a:gd name="adj" fmla="val 29140"/>
            </a:avLst>
          </a:prstGeom>
          <a:solidFill>
            <a:schemeClr val="tx1"/>
          </a:solidFill>
          <a:ln/>
        </p:spPr>
      </p:sp>
      <p:sp>
        <p:nvSpPr>
          <p:cNvPr id="7" name="Shape 5"/>
          <p:cNvSpPr/>
          <p:nvPr/>
        </p:nvSpPr>
        <p:spPr>
          <a:xfrm flipV="1">
            <a:off x="960120" y="3141243"/>
            <a:ext cx="292608" cy="237744"/>
          </a:xfrm>
          <a:prstGeom prst="rtTriangle">
            <a:avLst/>
          </a:prstGeom>
          <a:solidFill>
            <a:srgbClr val="16181D"/>
          </a:solidFill>
          <a:ln/>
        </p:spPr>
      </p:sp>
      <p:sp>
        <p:nvSpPr>
          <p:cNvPr id="8" name="Text 6"/>
          <p:cNvSpPr txBox="1"/>
          <p:nvPr/>
        </p:nvSpPr>
        <p:spPr>
          <a:xfrm>
            <a:off x="896112" y="2397277"/>
            <a:ext cx="4745736" cy="753110"/>
          </a:xfrm>
          <a:prstGeom prst="rect">
            <a:avLst/>
          </a:prstGeom>
          <a:noFill/>
          <a:ln/>
        </p:spPr>
        <p:txBody>
          <a:bodyPr wrap="square" lIns="0" tIns="0" rIns="0" bIns="0" rtlCol="0" anchor="ctr"/>
          <a:lstStyle/>
          <a:p>
            <a:pPr indent="0" marL="0">
              <a:lnSpc>
                <a:spcPct val="100000"/>
              </a:lnSpc>
              <a:buNone/>
            </a:pPr>
            <a:r>
              <a:rPr lang="en-US" sz="2500" b="1" dirty="0">
                <a:solidFill>
                  <a:schemeClr val="bg1"/>
                </a:solidFill>
              </a:rPr>
              <a:t>„Welche Retax-Fristen laufen?“</a:t>
            </a:r>
            <a:endParaRPr lang="en-US" sz="2500" dirty="0"/>
          </a:p>
        </p:txBody>
      </p:sp>
      <p:sp>
        <p:nvSpPr>
          <p:cNvPr id="9" name="Text 7"/>
          <p:cNvSpPr txBox="1"/>
          <p:nvPr/>
        </p:nvSpPr>
        <p:spPr>
          <a:xfrm>
            <a:off x="640080" y="3525291"/>
            <a:ext cx="5257800" cy="256032"/>
          </a:xfrm>
          <a:prstGeom prst="rect">
            <a:avLst/>
          </a:prstGeom>
          <a:noFill/>
          <a:ln/>
        </p:spPr>
        <p:txBody>
          <a:bodyPr wrap="square" lIns="0" tIns="0" rIns="0" bIns="0" rtlCol="0" anchor="t"/>
          <a:lstStyle/>
          <a:p>
            <a:pPr indent="0" marL="0">
              <a:lnSpc>
                <a:spcPct val="100000"/>
              </a:lnSpc>
              <a:buNone/>
            </a:pPr>
            <a:r>
              <a:rPr lang="en-US" sz="1100" b="1" spc="100" kern="0" dirty="0">
                <a:solidFill>
                  <a:schemeClr val="accent5"/>
                </a:solidFill>
              </a:rPr>
              <a:t>DER BUTLER</a:t>
            </a:r>
            <a:endParaRPr lang="en-US" sz="1100" dirty="0"/>
          </a:p>
        </p:txBody>
      </p:sp>
      <p:sp>
        <p:nvSpPr>
          <p:cNvPr id="10" name="Shape 8"/>
          <p:cNvSpPr/>
          <p:nvPr/>
        </p:nvSpPr>
        <p:spPr>
          <a:xfrm>
            <a:off x="640080" y="3924325"/>
            <a:ext cx="274320" cy="274320"/>
          </a:xfrm>
          <a:prstGeom prst="ellipse">
            <a:avLst/>
          </a:prstGeom>
          <a:solidFill>
            <a:schemeClr val="accent1"/>
          </a:solidFill>
          <a:ln/>
        </p:spPr>
      </p:sp>
      <p:pic>
        <p:nvPicPr>
          <p:cNvPr id="11" name="Image 0" descr="C:\Users\stella\AppData\Local\Temp\claude\C--Users-stella-Desktop-erledigt\43329c91-2f5f-4919-bcab-c0957ad438dc\scratchpad\decks\icons\check-ink.png">    </p:cNvPr>
          <p:cNvPicPr>
            <a:picLocks noChangeAspect="1"/>
          </p:cNvPicPr>
          <p:nvPr/>
        </p:nvPicPr>
        <p:blipFill>
          <a:blip r:embed="rId1"/>
          <a:stretch>
            <a:fillRect/>
          </a:stretch>
        </p:blipFill>
        <p:spPr>
          <a:xfrm>
            <a:off x="708660" y="3992905"/>
            <a:ext cx="137160" cy="137160"/>
          </a:xfrm>
          <a:prstGeom prst="rect">
            <a:avLst/>
          </a:prstGeom>
        </p:spPr>
      </p:pic>
      <p:sp>
        <p:nvSpPr>
          <p:cNvPr id="12" name="Text 9"/>
          <p:cNvSpPr txBox="1"/>
          <p:nvPr/>
        </p:nvSpPr>
        <p:spPr>
          <a:xfrm>
            <a:off x="1097280" y="3891051"/>
            <a:ext cx="4800600" cy="386588"/>
          </a:xfrm>
          <a:prstGeom prst="rect">
            <a:avLst/>
          </a:prstGeom>
          <a:noFill/>
          <a:ln/>
        </p:spPr>
        <p:txBody>
          <a:bodyPr wrap="square" lIns="0" tIns="0" rIns="0" bIns="0" rtlCol="0" anchor="t"/>
          <a:lstStyle/>
          <a:p>
            <a:pPr indent="0" marL="0">
              <a:lnSpc>
                <a:spcPct val="100000"/>
              </a:lnSpc>
              <a:buNone/>
            </a:pPr>
            <a:r>
              <a:rPr lang="en-US" sz="2200" dirty="0">
                <a:solidFill>
                  <a:schemeClr val="tx1"/>
                </a:solidFill>
              </a:rPr>
              <a:t>Einspruchsfrist je Retaxation</a:t>
            </a:r>
            <a:endParaRPr lang="en-US" sz="2200" dirty="0"/>
          </a:p>
        </p:txBody>
      </p:sp>
      <p:sp>
        <p:nvSpPr>
          <p:cNvPr id="13" name="Shape 10"/>
          <p:cNvSpPr/>
          <p:nvPr/>
        </p:nvSpPr>
        <p:spPr>
          <a:xfrm>
            <a:off x="640080" y="4466361"/>
            <a:ext cx="274320" cy="274320"/>
          </a:xfrm>
          <a:prstGeom prst="ellipse">
            <a:avLst/>
          </a:prstGeom>
          <a:solidFill>
            <a:schemeClr val="accent1"/>
          </a:solidFill>
          <a:ln/>
        </p:spPr>
      </p:sp>
      <p:pic>
        <p:nvPicPr>
          <p:cNvPr id="14" name="Image 1" descr="C:\Users\stella\AppData\Local\Temp\claude\C--Users-stella-Desktop-erledigt\43329c91-2f5f-4919-bcab-c0957ad438dc\scratchpad\decks\icons\check-ink.png">    </p:cNvPr>
          <p:cNvPicPr>
            <a:picLocks noChangeAspect="1"/>
          </p:cNvPicPr>
          <p:nvPr/>
        </p:nvPicPr>
        <p:blipFill>
          <a:blip r:embed="rId2"/>
          <a:stretch>
            <a:fillRect/>
          </a:stretch>
        </p:blipFill>
        <p:spPr>
          <a:xfrm>
            <a:off x="708660" y="4534941"/>
            <a:ext cx="137160" cy="137160"/>
          </a:xfrm>
          <a:prstGeom prst="rect">
            <a:avLst/>
          </a:prstGeom>
        </p:spPr>
      </p:pic>
      <p:sp>
        <p:nvSpPr>
          <p:cNvPr id="15" name="Text 11"/>
          <p:cNvSpPr txBox="1"/>
          <p:nvPr/>
        </p:nvSpPr>
        <p:spPr>
          <a:xfrm>
            <a:off x="1097280" y="4433087"/>
            <a:ext cx="4800600" cy="386588"/>
          </a:xfrm>
          <a:prstGeom prst="rect">
            <a:avLst/>
          </a:prstGeom>
          <a:noFill/>
          <a:ln/>
        </p:spPr>
        <p:txBody>
          <a:bodyPr wrap="square" lIns="0" tIns="0" rIns="0" bIns="0" rtlCol="0" anchor="t"/>
          <a:lstStyle/>
          <a:p>
            <a:pPr indent="0" marL="0">
              <a:lnSpc>
                <a:spcPct val="100000"/>
              </a:lnSpc>
              <a:buNone/>
            </a:pPr>
            <a:r>
              <a:rPr lang="en-US" sz="2200" dirty="0">
                <a:solidFill>
                  <a:schemeClr val="tx1"/>
                </a:solidFill>
              </a:rPr>
              <a:t>Erinnerung zum Vorbereiten</a:t>
            </a:r>
            <a:endParaRPr lang="en-US" sz="2200" dirty="0"/>
          </a:p>
        </p:txBody>
      </p:sp>
      <p:sp>
        <p:nvSpPr>
          <p:cNvPr id="16" name="Shape 12"/>
          <p:cNvSpPr/>
          <p:nvPr/>
        </p:nvSpPr>
        <p:spPr>
          <a:xfrm>
            <a:off x="640080" y="5008397"/>
            <a:ext cx="274320" cy="274320"/>
          </a:xfrm>
          <a:prstGeom prst="ellipse">
            <a:avLst/>
          </a:prstGeom>
          <a:solidFill>
            <a:schemeClr val="accent1"/>
          </a:solidFill>
          <a:ln/>
        </p:spPr>
      </p:sp>
      <p:pic>
        <p:nvPicPr>
          <p:cNvPr id="17" name="Image 2" descr="C:\Users\stella\AppData\Local\Temp\claude\C--Users-stella-Desktop-erledigt\43329c91-2f5f-4919-bcab-c0957ad438dc\scratchpad\decks\icons\check-ink.png">    </p:cNvPr>
          <p:cNvPicPr>
            <a:picLocks noChangeAspect="1"/>
          </p:cNvPicPr>
          <p:nvPr/>
        </p:nvPicPr>
        <p:blipFill>
          <a:blip r:embed="rId3"/>
          <a:stretch>
            <a:fillRect/>
          </a:stretch>
        </p:blipFill>
        <p:spPr>
          <a:xfrm>
            <a:off x="708660" y="5076977"/>
            <a:ext cx="137160" cy="137160"/>
          </a:xfrm>
          <a:prstGeom prst="rect">
            <a:avLst/>
          </a:prstGeom>
        </p:spPr>
      </p:pic>
      <p:sp>
        <p:nvSpPr>
          <p:cNvPr id="18" name="Text 13"/>
          <p:cNvSpPr txBox="1"/>
          <p:nvPr/>
        </p:nvSpPr>
        <p:spPr>
          <a:xfrm>
            <a:off x="1097280" y="4975123"/>
            <a:ext cx="4800600" cy="386588"/>
          </a:xfrm>
          <a:prstGeom prst="rect">
            <a:avLst/>
          </a:prstGeom>
          <a:noFill/>
          <a:ln/>
        </p:spPr>
        <p:txBody>
          <a:bodyPr wrap="square" lIns="0" tIns="0" rIns="0" bIns="0" rtlCol="0" anchor="t"/>
          <a:lstStyle/>
          <a:p>
            <a:pPr indent="0" marL="0">
              <a:lnSpc>
                <a:spcPct val="100000"/>
              </a:lnSpc>
              <a:buNone/>
            </a:pPr>
            <a:r>
              <a:rPr lang="en-US" sz="2200" dirty="0">
                <a:solidFill>
                  <a:schemeClr val="tx1"/>
                </a:solidFill>
              </a:rPr>
              <a:t>Einspruch als Entwurf</a:t>
            </a:r>
            <a:endParaRPr lang="en-US" sz="2200" dirty="0"/>
          </a:p>
        </p:txBody>
      </p:sp>
      <p:sp>
        <p:nvSpPr>
          <p:cNvPr id="19" name="Bildschirmfoto Rahmen"/>
          <p:cNvSpPr/>
          <p:nvPr/>
        </p:nvSpPr>
        <p:spPr>
          <a:xfrm>
            <a:off x="6355080" y="1427106"/>
            <a:ext cx="5196535" cy="3775188"/>
          </a:xfrm>
          <a:prstGeom prst="roundRect">
            <a:avLst>
              <a:gd name="adj" fmla="val 4360"/>
            </a:avLst>
          </a:prstGeom>
          <a:solidFill>
            <a:schemeClr val="bg2"/>
          </a:solidFill>
          <a:ln w="9525">
            <a:solidFill>
              <a:schemeClr val="accent2"/>
            </a:solidFill>
            <a:prstDash val="solid"/>
          </a:ln>
          <a:effectLst>
            <a:outerShdw sx="100000" sy="100000" kx="0" ky="0" algn="bl" rotWithShape="0" blurRad="127000" dist="38100" dir="5400000">
              <a:srgbClr val="000000">
                <a:alpha val="14000"/>
              </a:srgbClr>
            </a:outerShdw>
          </a:effectLst>
        </p:spPr>
      </p:sp>
      <p:pic>
        <p:nvPicPr>
          <p:cNvPr id="20" name="Bildschirmfoto" descr="Bildschirmfoto aus HeyButler: apotheke-ablage">    </p:cNvPr>
          <p:cNvPicPr>
            <a:picLocks noChangeAspect="1"/>
          </p:cNvPicPr>
          <p:nvPr/>
        </p:nvPicPr>
        <p:blipFill>
          <a:blip r:embed="rId4"/>
          <a:stretch>
            <a:fillRect/>
          </a:stretch>
        </p:blipFill>
        <p:spPr>
          <a:xfrm>
            <a:off x="6446520" y="1518546"/>
            <a:ext cx="5013655" cy="3592308"/>
          </a:xfrm>
          <a:prstGeom prst="rect">
            <a:avLst/>
          </a:prstGeom>
        </p:spPr>
      </p:pic>
      <p:pic>
        <p:nvPicPr>
          <p:cNvPr id="21" name="Image 4" descr="C:\Users\stella\AppData\Local\Temp\claude\C--Users-stella-Desktop-erledigt\43329c91-2f5f-4919-bcab-c0957ad438dc\scratchpad\decks\brand\butler-96.png">    </p:cNvPr>
          <p:cNvPicPr>
            <a:picLocks noChangeAspect="1"/>
          </p:cNvPicPr>
          <p:nvPr/>
        </p:nvPicPr>
        <p:blipFill>
          <a:blip r:embed="rId5"/>
          <a:stretch>
            <a:fillRect/>
          </a:stretch>
        </p:blipFill>
        <p:spPr>
          <a:xfrm>
            <a:off x="640080" y="6358573"/>
            <a:ext cx="174625" cy="174625"/>
          </a:xfrm>
          <a:prstGeom prst="rect">
            <a:avLst/>
          </a:prstGeom>
        </p:spPr>
      </p:pic>
      <p:sp>
        <p:nvSpPr>
          <p:cNvPr id="22" name="Text 15"/>
          <p:cNvSpPr txBox="1"/>
          <p:nvPr/>
        </p:nvSpPr>
        <p:spPr>
          <a:xfrm>
            <a:off x="887857" y="6355080"/>
            <a:ext cx="3657600" cy="181610"/>
          </a:xfrm>
          <a:prstGeom prst="rect">
            <a:avLst/>
          </a:prstGeom>
          <a:noFill/>
          <a:ln/>
        </p:spPr>
        <p:txBody>
          <a:bodyPr wrap="square" lIns="0" tIns="0" rIns="0" bIns="0" rtlCol="0" anchor="ctr"/>
          <a:lstStyle/>
          <a:p>
            <a:pPr indent="0" marL="0">
              <a:lnSpc>
                <a:spcPct val="100000"/>
              </a:lnSpc>
              <a:buNone/>
            </a:pPr>
            <a:r>
              <a:rPr lang="en-US" sz="1100" dirty="0">
                <a:solidFill>
                  <a:schemeClr val="tx1"/>
                </a:solidFill>
              </a:rPr>
              <a:t>Hey</a:t>
            </a:r>
            <a:pPr indent="0" marL="0">
              <a:lnSpc>
                <a:spcPct val="100000"/>
              </a:lnSpc>
              <a:buNone/>
            </a:pPr>
            <a:r>
              <a:rPr lang="en-US" sz="1100" b="1" dirty="0">
                <a:solidFill>
                  <a:schemeClr val="tx1"/>
                </a:solidFill>
              </a:rPr>
              <a:t>Butler</a:t>
            </a:r>
            <a:endParaRPr lang="en-US" sz="1100" dirty="0"/>
          </a:p>
        </p:txBody>
      </p:sp>
      <p:sp>
        <p:nvSpPr>
          <p:cNvPr id="23" name="Text 16"/>
          <p:cNvSpPr txBox="1"/>
          <p:nvPr/>
        </p:nvSpPr>
        <p:spPr>
          <a:xfrm>
            <a:off x="1874520" y="6355080"/>
            <a:ext cx="6400800" cy="182880"/>
          </a:xfrm>
          <a:prstGeom prst="rect">
            <a:avLst/>
          </a:prstGeom>
          <a:noFill/>
          <a:ln/>
        </p:spPr>
        <p:txBody>
          <a:bodyPr wrap="square" lIns="0" tIns="0" rIns="0" bIns="0" rtlCol="0" anchor="ctr"/>
          <a:lstStyle/>
          <a:p>
            <a:pPr indent="0" marL="0">
              <a:lnSpc>
                <a:spcPct val="100000"/>
              </a:lnSpc>
              <a:buNone/>
            </a:pPr>
            <a:r>
              <a:rPr lang="en-US" sz="1000" dirty="0">
                <a:solidFill>
                  <a:schemeClr val="accent5"/>
                </a:solidFill>
              </a:rPr>
              <a:t>HeyButler im Alltag</a:t>
            </a:r>
            <a:endParaRPr lang="en-US" sz="1000" dirty="0"/>
          </a:p>
        </p:txBody>
      </p:sp>
      <p:sp>
        <p:nvSpPr>
          <p:cNvPr id="24" name="Text 17"/>
          <p:cNvSpPr txBox="1"/>
          <p:nvPr/>
        </p:nvSpPr>
        <p:spPr>
          <a:xfrm>
            <a:off x="10637215" y="6355080"/>
            <a:ext cx="914400" cy="182880"/>
          </a:xfrm>
          <a:prstGeom prst="rect">
            <a:avLst/>
          </a:prstGeom>
          <a:noFill/>
          <a:ln/>
        </p:spPr>
        <p:txBody>
          <a:bodyPr wrap="square" lIns="0" tIns="0" rIns="0" bIns="0" rtlCol="0" anchor="ctr"/>
          <a:lstStyle/>
          <a:p>
            <a:pPr algn="r" indent="0" marL="0">
              <a:lnSpc>
                <a:spcPct val="100000"/>
              </a:lnSpc>
              <a:buNone/>
            </a:pPr>
            <a:r>
              <a:rPr lang="en-US" sz="1000" dirty="0">
                <a:solidFill>
                  <a:schemeClr val="accent5"/>
                </a:solidFill>
              </a:rPr>
              <a:t>61</a:t>
            </a:r>
            <a:endParaRPr lang="en-US" sz="1000" dirty="0"/>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name="Slide 62">
    <p:spTree>
      <p:nvGrpSpPr>
        <p:cNvPr id="1" name=""/>
        <p:cNvGrpSpPr/>
        <p:nvPr/>
      </p:nvGrpSpPr>
      <p:grpSpPr>
        <a:xfrm>
          <a:off x="0" y="0"/>
          <a:ext cx="0" cy="0"/>
          <a:chOff x="0" y="0"/>
          <a:chExt cx="0" cy="0"/>
        </a:xfrm>
      </p:grpSpPr>
      <p:sp>
        <p:nvSpPr>
          <p:cNvPr id="2" name="Shape 0"/>
          <p:cNvSpPr/>
          <p:nvPr/>
        </p:nvSpPr>
        <p:spPr>
          <a:xfrm>
            <a:off x="640080" y="548640"/>
            <a:ext cx="1513332" cy="292608"/>
          </a:xfrm>
          <a:prstGeom prst="roundRect">
            <a:avLst>
              <a:gd name="adj" fmla="val 50000"/>
            </a:avLst>
          </a:prstGeom>
          <a:solidFill>
            <a:schemeClr val="accent1"/>
          </a:solidFill>
          <a:ln/>
        </p:spPr>
      </p:sp>
      <p:sp>
        <p:nvSpPr>
          <p:cNvPr id="3" name="Text 1"/>
          <p:cNvSpPr txBox="1"/>
          <p:nvPr/>
        </p:nvSpPr>
        <p:spPr>
          <a:xfrm>
            <a:off x="640080" y="548640"/>
            <a:ext cx="1513332" cy="292608"/>
          </a:xfrm>
          <a:prstGeom prst="rect">
            <a:avLst/>
          </a:prstGeom>
          <a:noFill/>
          <a:ln/>
        </p:spPr>
        <p:txBody>
          <a:bodyPr wrap="square" lIns="0" tIns="0" rIns="0" bIns="0" rtlCol="0" anchor="ctr"/>
          <a:lstStyle/>
          <a:p>
            <a:pPr algn="ctr" indent="0" marL="0">
              <a:lnSpc>
                <a:spcPct val="100000"/>
              </a:lnSpc>
              <a:buNone/>
            </a:pPr>
            <a:r>
              <a:rPr lang="en-US" sz="1100" b="1" spc="100" kern="0" dirty="0">
                <a:solidFill>
                  <a:schemeClr val="tx1"/>
                </a:solidFill>
              </a:rPr>
              <a:t>SCHULE &amp; KITA</a:t>
            </a:r>
            <a:endParaRPr lang="en-US" sz="1100" dirty="0"/>
          </a:p>
        </p:txBody>
      </p:sp>
      <p:sp>
        <p:nvSpPr>
          <p:cNvPr id="4" name="Text 2"/>
          <p:cNvSpPr txBox="1"/>
          <p:nvPr/>
        </p:nvSpPr>
        <p:spPr>
          <a:xfrm>
            <a:off x="640080" y="1097280"/>
            <a:ext cx="5257800" cy="1051560"/>
          </a:xfrm>
          <a:prstGeom prst="rect">
            <a:avLst/>
          </a:prstGeom>
          <a:noFill/>
          <a:ln/>
        </p:spPr>
        <p:txBody>
          <a:bodyPr wrap="square" lIns="0" tIns="0" rIns="0" bIns="0" rtlCol="0" anchor="t"/>
          <a:lstStyle/>
          <a:p>
            <a:pPr indent="0" marL="0">
              <a:lnSpc>
                <a:spcPct val="95000"/>
              </a:lnSpc>
              <a:buNone/>
            </a:pPr>
            <a:r>
              <a:rPr lang="en-US" sz="3500" b="1" dirty="0">
                <a:solidFill>
                  <a:schemeClr val="tx1"/>
                </a:solidFill>
              </a:rPr>
              <a:t>Einverständnisse für den Ausflug</a:t>
            </a:r>
            <a:endParaRPr lang="en-US" sz="3500" dirty="0"/>
          </a:p>
        </p:txBody>
      </p:sp>
      <p:sp>
        <p:nvSpPr>
          <p:cNvPr id="5" name="Text 3"/>
          <p:cNvSpPr txBox="1"/>
          <p:nvPr/>
        </p:nvSpPr>
        <p:spPr>
          <a:xfrm>
            <a:off x="640080" y="2539111"/>
            <a:ext cx="5257800" cy="256032"/>
          </a:xfrm>
          <a:prstGeom prst="rect">
            <a:avLst/>
          </a:prstGeom>
          <a:noFill/>
          <a:ln/>
        </p:spPr>
        <p:txBody>
          <a:bodyPr wrap="square" lIns="0" tIns="0" rIns="0" bIns="0" rtlCol="0" anchor="t"/>
          <a:lstStyle/>
          <a:p>
            <a:pPr indent="0" marL="0">
              <a:lnSpc>
                <a:spcPct val="100000"/>
              </a:lnSpc>
              <a:buNone/>
            </a:pPr>
            <a:r>
              <a:rPr lang="en-US" sz="1100" b="1" spc="100" kern="0" dirty="0">
                <a:solidFill>
                  <a:schemeClr val="accent5"/>
                </a:solidFill>
              </a:rPr>
              <a:t>DU SAGST</a:t>
            </a:r>
            <a:endParaRPr lang="en-US" sz="1100" dirty="0"/>
          </a:p>
        </p:txBody>
      </p:sp>
      <p:sp>
        <p:nvSpPr>
          <p:cNvPr id="6" name="Shape 4"/>
          <p:cNvSpPr/>
          <p:nvPr/>
        </p:nvSpPr>
        <p:spPr>
          <a:xfrm>
            <a:off x="640080" y="2868295"/>
            <a:ext cx="5257800" cy="1140460"/>
          </a:xfrm>
          <a:prstGeom prst="roundRect">
            <a:avLst>
              <a:gd name="adj" fmla="val 19243"/>
            </a:avLst>
          </a:prstGeom>
          <a:solidFill>
            <a:schemeClr val="tx1"/>
          </a:solidFill>
          <a:ln/>
        </p:spPr>
      </p:sp>
      <p:sp>
        <p:nvSpPr>
          <p:cNvPr id="7" name="Shape 5"/>
          <p:cNvSpPr/>
          <p:nvPr/>
        </p:nvSpPr>
        <p:spPr>
          <a:xfrm flipV="1">
            <a:off x="960120" y="3999611"/>
            <a:ext cx="292608" cy="237744"/>
          </a:xfrm>
          <a:prstGeom prst="rtTriangle">
            <a:avLst/>
          </a:prstGeom>
          <a:solidFill>
            <a:srgbClr val="16181D"/>
          </a:solidFill>
          <a:ln/>
        </p:spPr>
      </p:sp>
      <p:sp>
        <p:nvSpPr>
          <p:cNvPr id="8" name="Text 6"/>
          <p:cNvSpPr txBox="1"/>
          <p:nvPr/>
        </p:nvSpPr>
        <p:spPr>
          <a:xfrm>
            <a:off x="896112" y="2868295"/>
            <a:ext cx="4745736" cy="1140460"/>
          </a:xfrm>
          <a:prstGeom prst="rect">
            <a:avLst/>
          </a:prstGeom>
          <a:noFill/>
          <a:ln/>
        </p:spPr>
        <p:txBody>
          <a:bodyPr wrap="square" lIns="0" tIns="0" rIns="0" bIns="0" rtlCol="0" anchor="ctr"/>
          <a:lstStyle/>
          <a:p>
            <a:pPr indent="0" marL="0">
              <a:lnSpc>
                <a:spcPct val="100000"/>
              </a:lnSpc>
              <a:buNone/>
            </a:pPr>
            <a:r>
              <a:rPr lang="en-US" sz="2500" b="1" dirty="0">
                <a:solidFill>
                  <a:schemeClr val="bg1"/>
                </a:solidFill>
              </a:rPr>
              <a:t>„Wer hat das Einverständnis für den Ausflug abgegeben?“</a:t>
            </a:r>
            <a:endParaRPr lang="en-US" sz="2500" dirty="0"/>
          </a:p>
        </p:txBody>
      </p:sp>
      <p:sp>
        <p:nvSpPr>
          <p:cNvPr id="9" name="Text 7"/>
          <p:cNvSpPr txBox="1"/>
          <p:nvPr/>
        </p:nvSpPr>
        <p:spPr>
          <a:xfrm>
            <a:off x="640080" y="4383659"/>
            <a:ext cx="5257800" cy="256032"/>
          </a:xfrm>
          <a:prstGeom prst="rect">
            <a:avLst/>
          </a:prstGeom>
          <a:noFill/>
          <a:ln/>
        </p:spPr>
        <p:txBody>
          <a:bodyPr wrap="square" lIns="0" tIns="0" rIns="0" bIns="0" rtlCol="0" anchor="t"/>
          <a:lstStyle/>
          <a:p>
            <a:pPr indent="0" marL="0">
              <a:lnSpc>
                <a:spcPct val="100000"/>
              </a:lnSpc>
              <a:buNone/>
            </a:pPr>
            <a:r>
              <a:rPr lang="en-US" sz="1100" b="1" spc="100" kern="0" dirty="0">
                <a:solidFill>
                  <a:schemeClr val="accent5"/>
                </a:solidFill>
              </a:rPr>
              <a:t>DER BUTLER</a:t>
            </a:r>
            <a:endParaRPr lang="en-US" sz="1100" dirty="0"/>
          </a:p>
        </p:txBody>
      </p:sp>
      <p:sp>
        <p:nvSpPr>
          <p:cNvPr id="10" name="Shape 8"/>
          <p:cNvSpPr/>
          <p:nvPr/>
        </p:nvSpPr>
        <p:spPr>
          <a:xfrm>
            <a:off x="640080" y="4759452"/>
            <a:ext cx="274320" cy="274320"/>
          </a:xfrm>
          <a:prstGeom prst="ellipse">
            <a:avLst/>
          </a:prstGeom>
          <a:solidFill>
            <a:schemeClr val="accent1"/>
          </a:solidFill>
          <a:ln/>
        </p:spPr>
      </p:sp>
      <p:pic>
        <p:nvPicPr>
          <p:cNvPr id="11" name="Image 0" descr="C:\Users\stella\AppData\Local\Temp\claude\C--Users-stella-Desktop-erledigt\43329c91-2f5f-4919-bcab-c0957ad438dc\scratchpad\decks\icons\check-ink.png">    </p:cNvPr>
          <p:cNvPicPr>
            <a:picLocks noChangeAspect="1"/>
          </p:cNvPicPr>
          <p:nvPr/>
        </p:nvPicPr>
        <p:blipFill>
          <a:blip r:embed="rId1"/>
          <a:stretch>
            <a:fillRect/>
          </a:stretch>
        </p:blipFill>
        <p:spPr>
          <a:xfrm>
            <a:off x="708660" y="4828032"/>
            <a:ext cx="137160" cy="137160"/>
          </a:xfrm>
          <a:prstGeom prst="rect">
            <a:avLst/>
          </a:prstGeom>
        </p:spPr>
      </p:pic>
      <p:sp>
        <p:nvSpPr>
          <p:cNvPr id="12" name="Text 9"/>
          <p:cNvSpPr txBox="1"/>
          <p:nvPr/>
        </p:nvSpPr>
        <p:spPr>
          <a:xfrm>
            <a:off x="1097280" y="4749419"/>
            <a:ext cx="4800600" cy="340106"/>
          </a:xfrm>
          <a:prstGeom prst="rect">
            <a:avLst/>
          </a:prstGeom>
          <a:noFill/>
          <a:ln/>
        </p:spPr>
        <p:txBody>
          <a:bodyPr wrap="square" lIns="0" tIns="0" rIns="0" bIns="0" rtlCol="0" anchor="t"/>
          <a:lstStyle/>
          <a:p>
            <a:pPr indent="0" marL="0">
              <a:lnSpc>
                <a:spcPct val="100000"/>
              </a:lnSpc>
              <a:buNone/>
            </a:pPr>
            <a:r>
              <a:rPr lang="en-US" sz="1900" dirty="0">
                <a:solidFill>
                  <a:schemeClr val="tx1"/>
                </a:solidFill>
              </a:rPr>
              <a:t>Rücklauf-Liste je Kind</a:t>
            </a:r>
            <a:endParaRPr lang="en-US" sz="1900" dirty="0"/>
          </a:p>
        </p:txBody>
      </p:sp>
      <p:sp>
        <p:nvSpPr>
          <p:cNvPr id="13" name="Shape 10"/>
          <p:cNvSpPr/>
          <p:nvPr/>
        </p:nvSpPr>
        <p:spPr>
          <a:xfrm>
            <a:off x="640080" y="5255006"/>
            <a:ext cx="274320" cy="274320"/>
          </a:xfrm>
          <a:prstGeom prst="ellipse">
            <a:avLst/>
          </a:prstGeom>
          <a:solidFill>
            <a:schemeClr val="accent1"/>
          </a:solidFill>
          <a:ln/>
        </p:spPr>
      </p:sp>
      <p:pic>
        <p:nvPicPr>
          <p:cNvPr id="14" name="Image 1" descr="C:\Users\stella\AppData\Local\Temp\claude\C--Users-stella-Desktop-erledigt\43329c91-2f5f-4919-bcab-c0957ad438dc\scratchpad\decks\icons\check-ink.png">    </p:cNvPr>
          <p:cNvPicPr>
            <a:picLocks noChangeAspect="1"/>
          </p:cNvPicPr>
          <p:nvPr/>
        </p:nvPicPr>
        <p:blipFill>
          <a:blip r:embed="rId2"/>
          <a:stretch>
            <a:fillRect/>
          </a:stretch>
        </p:blipFill>
        <p:spPr>
          <a:xfrm>
            <a:off x="708660" y="5323586"/>
            <a:ext cx="137160" cy="137160"/>
          </a:xfrm>
          <a:prstGeom prst="rect">
            <a:avLst/>
          </a:prstGeom>
        </p:spPr>
      </p:pic>
      <p:sp>
        <p:nvSpPr>
          <p:cNvPr id="15" name="Text 11"/>
          <p:cNvSpPr txBox="1"/>
          <p:nvPr/>
        </p:nvSpPr>
        <p:spPr>
          <a:xfrm>
            <a:off x="1097280" y="5244973"/>
            <a:ext cx="4800600" cy="340106"/>
          </a:xfrm>
          <a:prstGeom prst="rect">
            <a:avLst/>
          </a:prstGeom>
          <a:noFill/>
          <a:ln/>
        </p:spPr>
        <p:txBody>
          <a:bodyPr wrap="square" lIns="0" tIns="0" rIns="0" bIns="0" rtlCol="0" anchor="t"/>
          <a:lstStyle/>
          <a:p>
            <a:pPr indent="0" marL="0">
              <a:lnSpc>
                <a:spcPct val="100000"/>
              </a:lnSpc>
              <a:buNone/>
            </a:pPr>
            <a:r>
              <a:rPr lang="en-US" sz="1900" dirty="0">
                <a:solidFill>
                  <a:schemeClr val="tx1"/>
                </a:solidFill>
              </a:rPr>
              <a:t>Wer fehlt noch?</a:t>
            </a:r>
            <a:endParaRPr lang="en-US" sz="1900" dirty="0"/>
          </a:p>
        </p:txBody>
      </p:sp>
      <p:sp>
        <p:nvSpPr>
          <p:cNvPr id="16" name="Shape 12"/>
          <p:cNvSpPr/>
          <p:nvPr/>
        </p:nvSpPr>
        <p:spPr>
          <a:xfrm>
            <a:off x="640080" y="5750560"/>
            <a:ext cx="274320" cy="274320"/>
          </a:xfrm>
          <a:prstGeom prst="ellipse">
            <a:avLst/>
          </a:prstGeom>
          <a:solidFill>
            <a:schemeClr val="accent1"/>
          </a:solidFill>
          <a:ln/>
        </p:spPr>
      </p:sp>
      <p:pic>
        <p:nvPicPr>
          <p:cNvPr id="17" name="Image 2" descr="C:\Users\stella\AppData\Local\Temp\claude\C--Users-stella-Desktop-erledigt\43329c91-2f5f-4919-bcab-c0957ad438dc\scratchpad\decks\icons\check-ink.png">    </p:cNvPr>
          <p:cNvPicPr>
            <a:picLocks noChangeAspect="1"/>
          </p:cNvPicPr>
          <p:nvPr/>
        </p:nvPicPr>
        <p:blipFill>
          <a:blip r:embed="rId3"/>
          <a:stretch>
            <a:fillRect/>
          </a:stretch>
        </p:blipFill>
        <p:spPr>
          <a:xfrm>
            <a:off x="708660" y="5819140"/>
            <a:ext cx="137160" cy="137160"/>
          </a:xfrm>
          <a:prstGeom prst="rect">
            <a:avLst/>
          </a:prstGeom>
        </p:spPr>
      </p:pic>
      <p:sp>
        <p:nvSpPr>
          <p:cNvPr id="18" name="Text 13"/>
          <p:cNvSpPr txBox="1"/>
          <p:nvPr/>
        </p:nvSpPr>
        <p:spPr>
          <a:xfrm>
            <a:off x="1097280" y="5740527"/>
            <a:ext cx="4800600" cy="340106"/>
          </a:xfrm>
          <a:prstGeom prst="rect">
            <a:avLst/>
          </a:prstGeom>
          <a:noFill/>
          <a:ln/>
        </p:spPr>
        <p:txBody>
          <a:bodyPr wrap="square" lIns="0" tIns="0" rIns="0" bIns="0" rtlCol="0" anchor="t"/>
          <a:lstStyle/>
          <a:p>
            <a:pPr indent="0" marL="0">
              <a:lnSpc>
                <a:spcPct val="100000"/>
              </a:lnSpc>
              <a:buNone/>
            </a:pPr>
            <a:r>
              <a:rPr lang="en-US" sz="1900" dirty="0">
                <a:solidFill>
                  <a:schemeClr val="tx1"/>
                </a:solidFill>
              </a:rPr>
              <a:t>Erinnerung an Eltern als Entwurf</a:t>
            </a:r>
            <a:endParaRPr lang="en-US" sz="1900" dirty="0"/>
          </a:p>
        </p:txBody>
      </p:sp>
      <p:sp>
        <p:nvSpPr>
          <p:cNvPr id="19" name="Bildschirmfoto Rahmen"/>
          <p:cNvSpPr/>
          <p:nvPr/>
        </p:nvSpPr>
        <p:spPr>
          <a:xfrm>
            <a:off x="6355080" y="1427106"/>
            <a:ext cx="5196535" cy="3775188"/>
          </a:xfrm>
          <a:prstGeom prst="roundRect">
            <a:avLst>
              <a:gd name="adj" fmla="val 4360"/>
            </a:avLst>
          </a:prstGeom>
          <a:solidFill>
            <a:schemeClr val="bg2"/>
          </a:solidFill>
          <a:ln w="9525">
            <a:solidFill>
              <a:schemeClr val="accent2"/>
            </a:solidFill>
            <a:prstDash val="solid"/>
          </a:ln>
          <a:effectLst>
            <a:outerShdw sx="100000" sy="100000" kx="0" ky="0" algn="bl" rotWithShape="0" blurRad="127000" dist="38100" dir="5400000">
              <a:srgbClr val="000000">
                <a:alpha val="14000"/>
              </a:srgbClr>
            </a:outerShdw>
          </a:effectLst>
        </p:spPr>
      </p:sp>
      <p:pic>
        <p:nvPicPr>
          <p:cNvPr id="20" name="Bildschirmfoto" descr="Bildschirmfoto aus HeyButler: schule-ablage">    </p:cNvPr>
          <p:cNvPicPr>
            <a:picLocks noChangeAspect="1"/>
          </p:cNvPicPr>
          <p:nvPr/>
        </p:nvPicPr>
        <p:blipFill>
          <a:blip r:embed="rId4"/>
          <a:stretch>
            <a:fillRect/>
          </a:stretch>
        </p:blipFill>
        <p:spPr>
          <a:xfrm>
            <a:off x="6446520" y="1518546"/>
            <a:ext cx="5013655" cy="3592308"/>
          </a:xfrm>
          <a:prstGeom prst="rect">
            <a:avLst/>
          </a:prstGeom>
        </p:spPr>
      </p:pic>
      <p:pic>
        <p:nvPicPr>
          <p:cNvPr id="21" name="Image 4" descr="C:\Users\stella\AppData\Local\Temp\claude\C--Users-stella-Desktop-erledigt\43329c91-2f5f-4919-bcab-c0957ad438dc\scratchpad\decks\brand\butler-96.png">    </p:cNvPr>
          <p:cNvPicPr>
            <a:picLocks noChangeAspect="1"/>
          </p:cNvPicPr>
          <p:nvPr/>
        </p:nvPicPr>
        <p:blipFill>
          <a:blip r:embed="rId5"/>
          <a:stretch>
            <a:fillRect/>
          </a:stretch>
        </p:blipFill>
        <p:spPr>
          <a:xfrm>
            <a:off x="640080" y="6358573"/>
            <a:ext cx="174625" cy="174625"/>
          </a:xfrm>
          <a:prstGeom prst="rect">
            <a:avLst/>
          </a:prstGeom>
        </p:spPr>
      </p:pic>
      <p:sp>
        <p:nvSpPr>
          <p:cNvPr id="22" name="Text 15"/>
          <p:cNvSpPr txBox="1"/>
          <p:nvPr/>
        </p:nvSpPr>
        <p:spPr>
          <a:xfrm>
            <a:off x="887857" y="6355080"/>
            <a:ext cx="3657600" cy="181610"/>
          </a:xfrm>
          <a:prstGeom prst="rect">
            <a:avLst/>
          </a:prstGeom>
          <a:noFill/>
          <a:ln/>
        </p:spPr>
        <p:txBody>
          <a:bodyPr wrap="square" lIns="0" tIns="0" rIns="0" bIns="0" rtlCol="0" anchor="ctr"/>
          <a:lstStyle/>
          <a:p>
            <a:pPr indent="0" marL="0">
              <a:lnSpc>
                <a:spcPct val="100000"/>
              </a:lnSpc>
              <a:buNone/>
            </a:pPr>
            <a:r>
              <a:rPr lang="en-US" sz="1100" dirty="0">
                <a:solidFill>
                  <a:schemeClr val="tx1"/>
                </a:solidFill>
              </a:rPr>
              <a:t>Hey</a:t>
            </a:r>
            <a:pPr indent="0" marL="0">
              <a:lnSpc>
                <a:spcPct val="100000"/>
              </a:lnSpc>
              <a:buNone/>
            </a:pPr>
            <a:r>
              <a:rPr lang="en-US" sz="1100" b="1" dirty="0">
                <a:solidFill>
                  <a:schemeClr val="tx1"/>
                </a:solidFill>
              </a:rPr>
              <a:t>Butler</a:t>
            </a:r>
            <a:endParaRPr lang="en-US" sz="1100" dirty="0"/>
          </a:p>
        </p:txBody>
      </p:sp>
      <p:sp>
        <p:nvSpPr>
          <p:cNvPr id="23" name="Text 16"/>
          <p:cNvSpPr txBox="1"/>
          <p:nvPr/>
        </p:nvSpPr>
        <p:spPr>
          <a:xfrm>
            <a:off x="1874520" y="6355080"/>
            <a:ext cx="6400800" cy="182880"/>
          </a:xfrm>
          <a:prstGeom prst="rect">
            <a:avLst/>
          </a:prstGeom>
          <a:noFill/>
          <a:ln/>
        </p:spPr>
        <p:txBody>
          <a:bodyPr wrap="square" lIns="0" tIns="0" rIns="0" bIns="0" rtlCol="0" anchor="ctr"/>
          <a:lstStyle/>
          <a:p>
            <a:pPr indent="0" marL="0">
              <a:lnSpc>
                <a:spcPct val="100000"/>
              </a:lnSpc>
              <a:buNone/>
            </a:pPr>
            <a:r>
              <a:rPr lang="en-US" sz="1000" dirty="0">
                <a:solidFill>
                  <a:schemeClr val="accent5"/>
                </a:solidFill>
              </a:rPr>
              <a:t>HeyButler im Alltag</a:t>
            </a:r>
            <a:endParaRPr lang="en-US" sz="1000" dirty="0"/>
          </a:p>
        </p:txBody>
      </p:sp>
      <p:sp>
        <p:nvSpPr>
          <p:cNvPr id="24" name="Text 17"/>
          <p:cNvSpPr txBox="1"/>
          <p:nvPr/>
        </p:nvSpPr>
        <p:spPr>
          <a:xfrm>
            <a:off x="10637215" y="6355080"/>
            <a:ext cx="914400" cy="182880"/>
          </a:xfrm>
          <a:prstGeom prst="rect">
            <a:avLst/>
          </a:prstGeom>
          <a:noFill/>
          <a:ln/>
        </p:spPr>
        <p:txBody>
          <a:bodyPr wrap="square" lIns="0" tIns="0" rIns="0" bIns="0" rtlCol="0" anchor="ctr"/>
          <a:lstStyle/>
          <a:p>
            <a:pPr algn="r" indent="0" marL="0">
              <a:lnSpc>
                <a:spcPct val="100000"/>
              </a:lnSpc>
              <a:buNone/>
            </a:pPr>
            <a:r>
              <a:rPr lang="en-US" sz="1000" dirty="0">
                <a:solidFill>
                  <a:schemeClr val="accent5"/>
                </a:solidFill>
              </a:rPr>
              <a:t>62</a:t>
            </a:r>
            <a:endParaRPr lang="en-US" sz="1000" dirty="0"/>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name="Slide 63">
    <p:spTree>
      <p:nvGrpSpPr>
        <p:cNvPr id="1" name=""/>
        <p:cNvGrpSpPr/>
        <p:nvPr/>
      </p:nvGrpSpPr>
      <p:grpSpPr>
        <a:xfrm>
          <a:off x="0" y="0"/>
          <a:ext cx="0" cy="0"/>
          <a:chOff x="0" y="0"/>
          <a:chExt cx="0" cy="0"/>
        </a:xfrm>
      </p:grpSpPr>
      <p:sp>
        <p:nvSpPr>
          <p:cNvPr id="2" name="Shape 0"/>
          <p:cNvSpPr/>
          <p:nvPr/>
        </p:nvSpPr>
        <p:spPr>
          <a:xfrm>
            <a:off x="640080" y="548640"/>
            <a:ext cx="1513332" cy="292608"/>
          </a:xfrm>
          <a:prstGeom prst="roundRect">
            <a:avLst>
              <a:gd name="adj" fmla="val 50000"/>
            </a:avLst>
          </a:prstGeom>
          <a:solidFill>
            <a:schemeClr val="accent1"/>
          </a:solidFill>
          <a:ln/>
        </p:spPr>
      </p:sp>
      <p:sp>
        <p:nvSpPr>
          <p:cNvPr id="3" name="Text 1"/>
          <p:cNvSpPr txBox="1"/>
          <p:nvPr/>
        </p:nvSpPr>
        <p:spPr>
          <a:xfrm>
            <a:off x="640080" y="548640"/>
            <a:ext cx="1513332" cy="292608"/>
          </a:xfrm>
          <a:prstGeom prst="rect">
            <a:avLst/>
          </a:prstGeom>
          <a:noFill/>
          <a:ln/>
        </p:spPr>
        <p:txBody>
          <a:bodyPr wrap="square" lIns="0" tIns="0" rIns="0" bIns="0" rtlCol="0" anchor="ctr"/>
          <a:lstStyle/>
          <a:p>
            <a:pPr algn="ctr" indent="0" marL="0">
              <a:lnSpc>
                <a:spcPct val="100000"/>
              </a:lnSpc>
              <a:buNone/>
            </a:pPr>
            <a:r>
              <a:rPr lang="en-US" sz="1100" b="1" spc="100" kern="0" dirty="0">
                <a:solidFill>
                  <a:schemeClr val="tx1"/>
                </a:solidFill>
              </a:rPr>
              <a:t>SCHULE &amp; KITA</a:t>
            </a:r>
            <a:endParaRPr lang="en-US" sz="1100" dirty="0"/>
          </a:p>
        </p:txBody>
      </p:sp>
      <p:sp>
        <p:nvSpPr>
          <p:cNvPr id="4" name="Text 2"/>
          <p:cNvSpPr txBox="1"/>
          <p:nvPr/>
        </p:nvSpPr>
        <p:spPr>
          <a:xfrm>
            <a:off x="640080" y="1097280"/>
            <a:ext cx="5257800" cy="1051560"/>
          </a:xfrm>
          <a:prstGeom prst="rect">
            <a:avLst/>
          </a:prstGeom>
          <a:noFill/>
          <a:ln/>
        </p:spPr>
        <p:txBody>
          <a:bodyPr wrap="square" lIns="0" tIns="0" rIns="0" bIns="0" rtlCol="0" anchor="t"/>
          <a:lstStyle/>
          <a:p>
            <a:pPr indent="0" marL="0">
              <a:lnSpc>
                <a:spcPct val="95000"/>
              </a:lnSpc>
              <a:buNone/>
            </a:pPr>
            <a:r>
              <a:rPr lang="en-US" sz="3800" b="1" dirty="0">
                <a:solidFill>
                  <a:schemeClr val="tx1"/>
                </a:solidFill>
              </a:rPr>
              <a:t>Elternbrief schreiben</a:t>
            </a:r>
            <a:endParaRPr lang="en-US" sz="3800" dirty="0"/>
          </a:p>
        </p:txBody>
      </p:sp>
      <p:sp>
        <p:nvSpPr>
          <p:cNvPr id="5" name="Text 3"/>
          <p:cNvSpPr txBox="1"/>
          <p:nvPr/>
        </p:nvSpPr>
        <p:spPr>
          <a:xfrm>
            <a:off x="640080" y="2068093"/>
            <a:ext cx="5257800" cy="256032"/>
          </a:xfrm>
          <a:prstGeom prst="rect">
            <a:avLst/>
          </a:prstGeom>
          <a:noFill/>
          <a:ln/>
        </p:spPr>
        <p:txBody>
          <a:bodyPr wrap="square" lIns="0" tIns="0" rIns="0" bIns="0" rtlCol="0" anchor="t"/>
          <a:lstStyle/>
          <a:p>
            <a:pPr indent="0" marL="0">
              <a:lnSpc>
                <a:spcPct val="100000"/>
              </a:lnSpc>
              <a:buNone/>
            </a:pPr>
            <a:r>
              <a:rPr lang="en-US" sz="1100" b="1" spc="100" kern="0" dirty="0">
                <a:solidFill>
                  <a:schemeClr val="accent5"/>
                </a:solidFill>
              </a:rPr>
              <a:t>DU SAGST</a:t>
            </a:r>
            <a:endParaRPr lang="en-US" sz="1100" dirty="0"/>
          </a:p>
        </p:txBody>
      </p:sp>
      <p:sp>
        <p:nvSpPr>
          <p:cNvPr id="6" name="Shape 4"/>
          <p:cNvSpPr/>
          <p:nvPr/>
        </p:nvSpPr>
        <p:spPr>
          <a:xfrm>
            <a:off x="640080" y="2397277"/>
            <a:ext cx="5257800" cy="1140460"/>
          </a:xfrm>
          <a:prstGeom prst="roundRect">
            <a:avLst>
              <a:gd name="adj" fmla="val 19243"/>
            </a:avLst>
          </a:prstGeom>
          <a:solidFill>
            <a:schemeClr val="tx1"/>
          </a:solidFill>
          <a:ln/>
        </p:spPr>
      </p:sp>
      <p:sp>
        <p:nvSpPr>
          <p:cNvPr id="7" name="Shape 5"/>
          <p:cNvSpPr/>
          <p:nvPr/>
        </p:nvSpPr>
        <p:spPr>
          <a:xfrm flipV="1">
            <a:off x="960120" y="3528593"/>
            <a:ext cx="292608" cy="237744"/>
          </a:xfrm>
          <a:prstGeom prst="rtTriangle">
            <a:avLst/>
          </a:prstGeom>
          <a:solidFill>
            <a:srgbClr val="16181D"/>
          </a:solidFill>
          <a:ln/>
        </p:spPr>
      </p:sp>
      <p:sp>
        <p:nvSpPr>
          <p:cNvPr id="8" name="Text 6"/>
          <p:cNvSpPr txBox="1"/>
          <p:nvPr/>
        </p:nvSpPr>
        <p:spPr>
          <a:xfrm>
            <a:off x="896112" y="2397277"/>
            <a:ext cx="4745736" cy="1140460"/>
          </a:xfrm>
          <a:prstGeom prst="rect">
            <a:avLst/>
          </a:prstGeom>
          <a:noFill/>
          <a:ln/>
        </p:spPr>
        <p:txBody>
          <a:bodyPr wrap="square" lIns="0" tIns="0" rIns="0" bIns="0" rtlCol="0" anchor="ctr"/>
          <a:lstStyle/>
          <a:p>
            <a:pPr indent="0" marL="0">
              <a:lnSpc>
                <a:spcPct val="100000"/>
              </a:lnSpc>
              <a:buNone/>
            </a:pPr>
            <a:r>
              <a:rPr lang="en-US" sz="2500" b="1" dirty="0">
                <a:solidFill>
                  <a:schemeClr val="bg1"/>
                </a:solidFill>
              </a:rPr>
              <a:t>„Schreib einen Elternbrief zum Laternenfest am 11. November.“</a:t>
            </a:r>
            <a:endParaRPr lang="en-US" sz="2500" dirty="0"/>
          </a:p>
        </p:txBody>
      </p:sp>
      <p:sp>
        <p:nvSpPr>
          <p:cNvPr id="9" name="Text 7"/>
          <p:cNvSpPr txBox="1"/>
          <p:nvPr/>
        </p:nvSpPr>
        <p:spPr>
          <a:xfrm>
            <a:off x="640080" y="3912641"/>
            <a:ext cx="5257800" cy="256032"/>
          </a:xfrm>
          <a:prstGeom prst="rect">
            <a:avLst/>
          </a:prstGeom>
          <a:noFill/>
          <a:ln/>
        </p:spPr>
        <p:txBody>
          <a:bodyPr wrap="square" lIns="0" tIns="0" rIns="0" bIns="0" rtlCol="0" anchor="t"/>
          <a:lstStyle/>
          <a:p>
            <a:pPr indent="0" marL="0">
              <a:lnSpc>
                <a:spcPct val="100000"/>
              </a:lnSpc>
              <a:buNone/>
            </a:pPr>
            <a:r>
              <a:rPr lang="en-US" sz="1100" b="1" spc="100" kern="0" dirty="0">
                <a:solidFill>
                  <a:schemeClr val="accent5"/>
                </a:solidFill>
              </a:rPr>
              <a:t>DER BUTLER</a:t>
            </a:r>
            <a:endParaRPr lang="en-US" sz="1100" dirty="0"/>
          </a:p>
        </p:txBody>
      </p:sp>
      <p:sp>
        <p:nvSpPr>
          <p:cNvPr id="10" name="Shape 8"/>
          <p:cNvSpPr/>
          <p:nvPr/>
        </p:nvSpPr>
        <p:spPr>
          <a:xfrm>
            <a:off x="640080" y="4311675"/>
            <a:ext cx="274320" cy="274320"/>
          </a:xfrm>
          <a:prstGeom prst="ellipse">
            <a:avLst/>
          </a:prstGeom>
          <a:solidFill>
            <a:schemeClr val="accent1"/>
          </a:solidFill>
          <a:ln/>
        </p:spPr>
      </p:sp>
      <p:pic>
        <p:nvPicPr>
          <p:cNvPr id="11" name="Image 0" descr="C:\Users\stella\AppData\Local\Temp\claude\C--Users-stella-Desktop-erledigt\43329c91-2f5f-4919-bcab-c0957ad438dc\scratchpad\decks\icons\check-ink.png">    </p:cNvPr>
          <p:cNvPicPr>
            <a:picLocks noChangeAspect="1"/>
          </p:cNvPicPr>
          <p:nvPr/>
        </p:nvPicPr>
        <p:blipFill>
          <a:blip r:embed="rId1"/>
          <a:stretch>
            <a:fillRect/>
          </a:stretch>
        </p:blipFill>
        <p:spPr>
          <a:xfrm>
            <a:off x="708660" y="4380255"/>
            <a:ext cx="137160" cy="137160"/>
          </a:xfrm>
          <a:prstGeom prst="rect">
            <a:avLst/>
          </a:prstGeom>
        </p:spPr>
      </p:pic>
      <p:sp>
        <p:nvSpPr>
          <p:cNvPr id="12" name="Text 9"/>
          <p:cNvSpPr txBox="1"/>
          <p:nvPr/>
        </p:nvSpPr>
        <p:spPr>
          <a:xfrm>
            <a:off x="1097280" y="4278401"/>
            <a:ext cx="4800600" cy="386588"/>
          </a:xfrm>
          <a:prstGeom prst="rect">
            <a:avLst/>
          </a:prstGeom>
          <a:noFill/>
          <a:ln/>
        </p:spPr>
        <p:txBody>
          <a:bodyPr wrap="square" lIns="0" tIns="0" rIns="0" bIns="0" rtlCol="0" anchor="t"/>
          <a:lstStyle/>
          <a:p>
            <a:pPr indent="0" marL="0">
              <a:lnSpc>
                <a:spcPct val="100000"/>
              </a:lnSpc>
              <a:buNone/>
            </a:pPr>
            <a:r>
              <a:rPr lang="en-US" sz="2200" dirty="0">
                <a:solidFill>
                  <a:schemeClr val="tx1"/>
                </a:solidFill>
              </a:rPr>
              <a:t>Entwurf in einfacher Sprache</a:t>
            </a:r>
            <a:endParaRPr lang="en-US" sz="2200" dirty="0"/>
          </a:p>
        </p:txBody>
      </p:sp>
      <p:sp>
        <p:nvSpPr>
          <p:cNvPr id="13" name="Shape 10"/>
          <p:cNvSpPr/>
          <p:nvPr/>
        </p:nvSpPr>
        <p:spPr>
          <a:xfrm>
            <a:off x="640080" y="4853711"/>
            <a:ext cx="274320" cy="274320"/>
          </a:xfrm>
          <a:prstGeom prst="ellipse">
            <a:avLst/>
          </a:prstGeom>
          <a:solidFill>
            <a:schemeClr val="accent1"/>
          </a:solidFill>
          <a:ln/>
        </p:spPr>
      </p:sp>
      <p:pic>
        <p:nvPicPr>
          <p:cNvPr id="14" name="Image 1" descr="C:\Users\stella\AppData\Local\Temp\claude\C--Users-stella-Desktop-erledigt\43329c91-2f5f-4919-bcab-c0957ad438dc\scratchpad\decks\icons\check-ink.png">    </p:cNvPr>
          <p:cNvPicPr>
            <a:picLocks noChangeAspect="1"/>
          </p:cNvPicPr>
          <p:nvPr/>
        </p:nvPicPr>
        <p:blipFill>
          <a:blip r:embed="rId2"/>
          <a:stretch>
            <a:fillRect/>
          </a:stretch>
        </p:blipFill>
        <p:spPr>
          <a:xfrm>
            <a:off x="708660" y="4922291"/>
            <a:ext cx="137160" cy="137160"/>
          </a:xfrm>
          <a:prstGeom prst="rect">
            <a:avLst/>
          </a:prstGeom>
        </p:spPr>
      </p:pic>
      <p:sp>
        <p:nvSpPr>
          <p:cNvPr id="15" name="Text 11"/>
          <p:cNvSpPr txBox="1"/>
          <p:nvPr/>
        </p:nvSpPr>
        <p:spPr>
          <a:xfrm>
            <a:off x="1097280" y="4820437"/>
            <a:ext cx="4800600" cy="386588"/>
          </a:xfrm>
          <a:prstGeom prst="rect">
            <a:avLst/>
          </a:prstGeom>
          <a:noFill/>
          <a:ln/>
        </p:spPr>
        <p:txBody>
          <a:bodyPr wrap="square" lIns="0" tIns="0" rIns="0" bIns="0" rtlCol="0" anchor="t"/>
          <a:lstStyle/>
          <a:p>
            <a:pPr indent="0" marL="0">
              <a:lnSpc>
                <a:spcPct val="100000"/>
              </a:lnSpc>
              <a:buNone/>
            </a:pPr>
            <a:r>
              <a:rPr lang="en-US" sz="2200" dirty="0">
                <a:solidFill>
                  <a:schemeClr val="tx1"/>
                </a:solidFill>
              </a:rPr>
              <a:t>Mit Rücklauf-Abschnitt</a:t>
            </a:r>
            <a:endParaRPr lang="en-US" sz="2200" dirty="0"/>
          </a:p>
        </p:txBody>
      </p:sp>
      <p:sp>
        <p:nvSpPr>
          <p:cNvPr id="16" name="Shape 12"/>
          <p:cNvSpPr/>
          <p:nvPr/>
        </p:nvSpPr>
        <p:spPr>
          <a:xfrm>
            <a:off x="640080" y="5395747"/>
            <a:ext cx="274320" cy="274320"/>
          </a:xfrm>
          <a:prstGeom prst="ellipse">
            <a:avLst/>
          </a:prstGeom>
          <a:solidFill>
            <a:schemeClr val="accent1"/>
          </a:solidFill>
          <a:ln/>
        </p:spPr>
      </p:sp>
      <p:pic>
        <p:nvPicPr>
          <p:cNvPr id="17" name="Image 2" descr="C:\Users\stella\AppData\Local\Temp\claude\C--Users-stella-Desktop-erledigt\43329c91-2f5f-4919-bcab-c0957ad438dc\scratchpad\decks\icons\check-ink.png">    </p:cNvPr>
          <p:cNvPicPr>
            <a:picLocks noChangeAspect="1"/>
          </p:cNvPicPr>
          <p:nvPr/>
        </p:nvPicPr>
        <p:blipFill>
          <a:blip r:embed="rId3"/>
          <a:stretch>
            <a:fillRect/>
          </a:stretch>
        </p:blipFill>
        <p:spPr>
          <a:xfrm>
            <a:off x="708660" y="5464327"/>
            <a:ext cx="137160" cy="137160"/>
          </a:xfrm>
          <a:prstGeom prst="rect">
            <a:avLst/>
          </a:prstGeom>
        </p:spPr>
      </p:pic>
      <p:sp>
        <p:nvSpPr>
          <p:cNvPr id="18" name="Text 13"/>
          <p:cNvSpPr txBox="1"/>
          <p:nvPr/>
        </p:nvSpPr>
        <p:spPr>
          <a:xfrm>
            <a:off x="1097280" y="5362473"/>
            <a:ext cx="4800600" cy="386588"/>
          </a:xfrm>
          <a:prstGeom prst="rect">
            <a:avLst/>
          </a:prstGeom>
          <a:noFill/>
          <a:ln/>
        </p:spPr>
        <p:txBody>
          <a:bodyPr wrap="square" lIns="0" tIns="0" rIns="0" bIns="0" rtlCol="0" anchor="t"/>
          <a:lstStyle/>
          <a:p>
            <a:pPr indent="0" marL="0">
              <a:lnSpc>
                <a:spcPct val="100000"/>
              </a:lnSpc>
              <a:buNone/>
            </a:pPr>
            <a:r>
              <a:rPr lang="en-US" sz="2200" dirty="0">
                <a:solidFill>
                  <a:schemeClr val="tx1"/>
                </a:solidFill>
              </a:rPr>
              <a:t>Rücklauf wird automatisch nachgehalten</a:t>
            </a:r>
            <a:endParaRPr lang="en-US" sz="2200" dirty="0"/>
          </a:p>
        </p:txBody>
      </p:sp>
      <p:sp>
        <p:nvSpPr>
          <p:cNvPr id="19" name="Bildschirmfoto Rahmen"/>
          <p:cNvSpPr/>
          <p:nvPr/>
        </p:nvSpPr>
        <p:spPr>
          <a:xfrm>
            <a:off x="6355080" y="881439"/>
            <a:ext cx="5196535" cy="4866522"/>
          </a:xfrm>
          <a:prstGeom prst="roundRect">
            <a:avLst>
              <a:gd name="adj" fmla="val 3382"/>
            </a:avLst>
          </a:prstGeom>
          <a:solidFill>
            <a:schemeClr val="bg2"/>
          </a:solidFill>
          <a:ln w="9525">
            <a:solidFill>
              <a:schemeClr val="accent2"/>
            </a:solidFill>
            <a:prstDash val="solid"/>
          </a:ln>
          <a:effectLst>
            <a:outerShdw sx="100000" sy="100000" kx="0" ky="0" algn="bl" rotWithShape="0" blurRad="127000" dist="38100" dir="5400000">
              <a:srgbClr val="000000">
                <a:alpha val="14000"/>
              </a:srgbClr>
            </a:outerShdw>
          </a:effectLst>
        </p:spPr>
      </p:sp>
      <p:pic>
        <p:nvPicPr>
          <p:cNvPr id="20" name="Bildschirmfoto" descr="Bildschirmfoto aus HeyButler: schule-elternbrief">    </p:cNvPr>
          <p:cNvPicPr>
            <a:picLocks noChangeAspect="1"/>
          </p:cNvPicPr>
          <p:nvPr/>
        </p:nvPicPr>
        <p:blipFill>
          <a:blip r:embed="rId4"/>
          <a:stretch>
            <a:fillRect/>
          </a:stretch>
        </p:blipFill>
        <p:spPr>
          <a:xfrm>
            <a:off x="6446520" y="972879"/>
            <a:ext cx="5013655" cy="4683642"/>
          </a:xfrm>
          <a:prstGeom prst="rect">
            <a:avLst/>
          </a:prstGeom>
        </p:spPr>
      </p:pic>
      <p:pic>
        <p:nvPicPr>
          <p:cNvPr id="21" name="Image 4" descr="C:\Users\stella\AppData\Local\Temp\claude\C--Users-stella-Desktop-erledigt\43329c91-2f5f-4919-bcab-c0957ad438dc\scratchpad\decks\brand\butler-96.png">    </p:cNvPr>
          <p:cNvPicPr>
            <a:picLocks noChangeAspect="1"/>
          </p:cNvPicPr>
          <p:nvPr/>
        </p:nvPicPr>
        <p:blipFill>
          <a:blip r:embed="rId5"/>
          <a:stretch>
            <a:fillRect/>
          </a:stretch>
        </p:blipFill>
        <p:spPr>
          <a:xfrm>
            <a:off x="640080" y="6358573"/>
            <a:ext cx="174625" cy="174625"/>
          </a:xfrm>
          <a:prstGeom prst="rect">
            <a:avLst/>
          </a:prstGeom>
        </p:spPr>
      </p:pic>
      <p:sp>
        <p:nvSpPr>
          <p:cNvPr id="22" name="Text 15"/>
          <p:cNvSpPr txBox="1"/>
          <p:nvPr/>
        </p:nvSpPr>
        <p:spPr>
          <a:xfrm>
            <a:off x="887857" y="6355080"/>
            <a:ext cx="3657600" cy="181610"/>
          </a:xfrm>
          <a:prstGeom prst="rect">
            <a:avLst/>
          </a:prstGeom>
          <a:noFill/>
          <a:ln/>
        </p:spPr>
        <p:txBody>
          <a:bodyPr wrap="square" lIns="0" tIns="0" rIns="0" bIns="0" rtlCol="0" anchor="ctr"/>
          <a:lstStyle/>
          <a:p>
            <a:pPr indent="0" marL="0">
              <a:lnSpc>
                <a:spcPct val="100000"/>
              </a:lnSpc>
              <a:buNone/>
            </a:pPr>
            <a:r>
              <a:rPr lang="en-US" sz="1100" dirty="0">
                <a:solidFill>
                  <a:schemeClr val="tx1"/>
                </a:solidFill>
              </a:rPr>
              <a:t>Hey</a:t>
            </a:r>
            <a:pPr indent="0" marL="0">
              <a:lnSpc>
                <a:spcPct val="100000"/>
              </a:lnSpc>
              <a:buNone/>
            </a:pPr>
            <a:r>
              <a:rPr lang="en-US" sz="1100" b="1" dirty="0">
                <a:solidFill>
                  <a:schemeClr val="tx1"/>
                </a:solidFill>
              </a:rPr>
              <a:t>Butler</a:t>
            </a:r>
            <a:endParaRPr lang="en-US" sz="1100" dirty="0"/>
          </a:p>
        </p:txBody>
      </p:sp>
      <p:sp>
        <p:nvSpPr>
          <p:cNvPr id="23" name="Text 16"/>
          <p:cNvSpPr txBox="1"/>
          <p:nvPr/>
        </p:nvSpPr>
        <p:spPr>
          <a:xfrm>
            <a:off x="1874520" y="6355080"/>
            <a:ext cx="6400800" cy="182880"/>
          </a:xfrm>
          <a:prstGeom prst="rect">
            <a:avLst/>
          </a:prstGeom>
          <a:noFill/>
          <a:ln/>
        </p:spPr>
        <p:txBody>
          <a:bodyPr wrap="square" lIns="0" tIns="0" rIns="0" bIns="0" rtlCol="0" anchor="ctr"/>
          <a:lstStyle/>
          <a:p>
            <a:pPr indent="0" marL="0">
              <a:lnSpc>
                <a:spcPct val="100000"/>
              </a:lnSpc>
              <a:buNone/>
            </a:pPr>
            <a:r>
              <a:rPr lang="en-US" sz="1000" dirty="0">
                <a:solidFill>
                  <a:schemeClr val="accent5"/>
                </a:solidFill>
              </a:rPr>
              <a:t>HeyButler im Alltag</a:t>
            </a:r>
            <a:endParaRPr lang="en-US" sz="1000" dirty="0"/>
          </a:p>
        </p:txBody>
      </p:sp>
      <p:sp>
        <p:nvSpPr>
          <p:cNvPr id="24" name="Text 17"/>
          <p:cNvSpPr txBox="1"/>
          <p:nvPr/>
        </p:nvSpPr>
        <p:spPr>
          <a:xfrm>
            <a:off x="10637215" y="6355080"/>
            <a:ext cx="914400" cy="182880"/>
          </a:xfrm>
          <a:prstGeom prst="rect">
            <a:avLst/>
          </a:prstGeom>
          <a:noFill/>
          <a:ln/>
        </p:spPr>
        <p:txBody>
          <a:bodyPr wrap="square" lIns="0" tIns="0" rIns="0" bIns="0" rtlCol="0" anchor="ctr"/>
          <a:lstStyle/>
          <a:p>
            <a:pPr algn="r" indent="0" marL="0">
              <a:lnSpc>
                <a:spcPct val="100000"/>
              </a:lnSpc>
              <a:buNone/>
            </a:pPr>
            <a:r>
              <a:rPr lang="en-US" sz="1000" dirty="0">
                <a:solidFill>
                  <a:schemeClr val="accent5"/>
                </a:solidFill>
              </a:rPr>
              <a:t>63</a:t>
            </a:r>
            <a:endParaRPr lang="en-US" sz="1000" dirty="0"/>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name="Slide 64">
    <p:spTree>
      <p:nvGrpSpPr>
        <p:cNvPr id="1" name=""/>
        <p:cNvGrpSpPr/>
        <p:nvPr/>
      </p:nvGrpSpPr>
      <p:grpSpPr>
        <a:xfrm>
          <a:off x="0" y="0"/>
          <a:ext cx="0" cy="0"/>
          <a:chOff x="0" y="0"/>
          <a:chExt cx="0" cy="0"/>
        </a:xfrm>
      </p:grpSpPr>
      <p:sp>
        <p:nvSpPr>
          <p:cNvPr id="2" name="Shape 0"/>
          <p:cNvSpPr/>
          <p:nvPr/>
        </p:nvSpPr>
        <p:spPr>
          <a:xfrm>
            <a:off x="640080" y="548640"/>
            <a:ext cx="1252728" cy="292608"/>
          </a:xfrm>
          <a:prstGeom prst="roundRect">
            <a:avLst>
              <a:gd name="adj" fmla="val 50000"/>
            </a:avLst>
          </a:prstGeom>
          <a:solidFill>
            <a:schemeClr val="accent1"/>
          </a:solidFill>
          <a:ln/>
        </p:spPr>
      </p:sp>
      <p:sp>
        <p:nvSpPr>
          <p:cNvPr id="3" name="Text 1"/>
          <p:cNvSpPr txBox="1"/>
          <p:nvPr/>
        </p:nvSpPr>
        <p:spPr>
          <a:xfrm>
            <a:off x="640080" y="548640"/>
            <a:ext cx="1252728" cy="292608"/>
          </a:xfrm>
          <a:prstGeom prst="rect">
            <a:avLst/>
          </a:prstGeom>
          <a:noFill/>
          <a:ln/>
        </p:spPr>
        <p:txBody>
          <a:bodyPr wrap="square" lIns="0" tIns="0" rIns="0" bIns="0" rtlCol="0" anchor="ctr"/>
          <a:lstStyle/>
          <a:p>
            <a:pPr algn="ctr" indent="0" marL="0">
              <a:lnSpc>
                <a:spcPct val="100000"/>
              </a:lnSpc>
              <a:buNone/>
            </a:pPr>
            <a:r>
              <a:rPr lang="en-US" sz="1100" b="1" spc="100" kern="0" dirty="0">
                <a:solidFill>
                  <a:schemeClr val="tx1"/>
                </a:solidFill>
              </a:rPr>
              <a:t>VERWALTUNG</a:t>
            </a:r>
            <a:endParaRPr lang="en-US" sz="1100" dirty="0"/>
          </a:p>
        </p:txBody>
      </p:sp>
      <p:sp>
        <p:nvSpPr>
          <p:cNvPr id="4" name="Text 2"/>
          <p:cNvSpPr txBox="1"/>
          <p:nvPr/>
        </p:nvSpPr>
        <p:spPr>
          <a:xfrm>
            <a:off x="640080" y="1097280"/>
            <a:ext cx="5257800" cy="1051560"/>
          </a:xfrm>
          <a:prstGeom prst="rect">
            <a:avLst/>
          </a:prstGeom>
          <a:noFill/>
          <a:ln/>
        </p:spPr>
        <p:txBody>
          <a:bodyPr wrap="square" lIns="0" tIns="0" rIns="0" bIns="0" rtlCol="0" anchor="t"/>
          <a:lstStyle/>
          <a:p>
            <a:pPr indent="0" marL="0">
              <a:lnSpc>
                <a:spcPct val="95000"/>
              </a:lnSpc>
              <a:buNone/>
            </a:pPr>
            <a:r>
              <a:rPr lang="en-US" sz="3800" b="1" dirty="0">
                <a:solidFill>
                  <a:schemeClr val="tx1"/>
                </a:solidFill>
              </a:rPr>
              <a:t>Beschaffung beantragen</a:t>
            </a:r>
            <a:endParaRPr lang="en-US" sz="3800" dirty="0"/>
          </a:p>
        </p:txBody>
      </p:sp>
      <p:sp>
        <p:nvSpPr>
          <p:cNvPr id="5" name="Text 3"/>
          <p:cNvSpPr txBox="1"/>
          <p:nvPr/>
        </p:nvSpPr>
        <p:spPr>
          <a:xfrm>
            <a:off x="640080" y="2068093"/>
            <a:ext cx="5257800" cy="256032"/>
          </a:xfrm>
          <a:prstGeom prst="rect">
            <a:avLst/>
          </a:prstGeom>
          <a:noFill/>
          <a:ln/>
        </p:spPr>
        <p:txBody>
          <a:bodyPr wrap="square" lIns="0" tIns="0" rIns="0" bIns="0" rtlCol="0" anchor="t"/>
          <a:lstStyle/>
          <a:p>
            <a:pPr indent="0" marL="0">
              <a:lnSpc>
                <a:spcPct val="100000"/>
              </a:lnSpc>
              <a:buNone/>
            </a:pPr>
            <a:r>
              <a:rPr lang="en-US" sz="1100" b="1" spc="100" kern="0" dirty="0">
                <a:solidFill>
                  <a:schemeClr val="accent5"/>
                </a:solidFill>
              </a:rPr>
              <a:t>DU SAGST</a:t>
            </a:r>
            <a:endParaRPr lang="en-US" sz="1100" dirty="0"/>
          </a:p>
        </p:txBody>
      </p:sp>
      <p:sp>
        <p:nvSpPr>
          <p:cNvPr id="6" name="Shape 4"/>
          <p:cNvSpPr/>
          <p:nvPr/>
        </p:nvSpPr>
        <p:spPr>
          <a:xfrm>
            <a:off x="640080" y="2397277"/>
            <a:ext cx="5257800" cy="1078484"/>
          </a:xfrm>
          <a:prstGeom prst="roundRect">
            <a:avLst>
              <a:gd name="adj" fmla="val 20349"/>
            </a:avLst>
          </a:prstGeom>
          <a:solidFill>
            <a:schemeClr val="tx1"/>
          </a:solidFill>
          <a:ln/>
        </p:spPr>
      </p:sp>
      <p:sp>
        <p:nvSpPr>
          <p:cNvPr id="7" name="Shape 5"/>
          <p:cNvSpPr/>
          <p:nvPr/>
        </p:nvSpPr>
        <p:spPr>
          <a:xfrm flipV="1">
            <a:off x="960120" y="3466617"/>
            <a:ext cx="292608" cy="237744"/>
          </a:xfrm>
          <a:prstGeom prst="rtTriangle">
            <a:avLst/>
          </a:prstGeom>
          <a:solidFill>
            <a:srgbClr val="16181D"/>
          </a:solidFill>
          <a:ln/>
        </p:spPr>
      </p:sp>
      <p:sp>
        <p:nvSpPr>
          <p:cNvPr id="8" name="Text 6"/>
          <p:cNvSpPr txBox="1"/>
          <p:nvPr/>
        </p:nvSpPr>
        <p:spPr>
          <a:xfrm>
            <a:off x="896112" y="2397277"/>
            <a:ext cx="4745736" cy="1078484"/>
          </a:xfrm>
          <a:prstGeom prst="rect">
            <a:avLst/>
          </a:prstGeom>
          <a:noFill/>
          <a:ln/>
        </p:spPr>
        <p:txBody>
          <a:bodyPr wrap="square" lIns="0" tIns="0" rIns="0" bIns="0" rtlCol="0" anchor="ctr"/>
          <a:lstStyle/>
          <a:p>
            <a:pPr indent="0" marL="0">
              <a:lnSpc>
                <a:spcPct val="100000"/>
              </a:lnSpc>
              <a:buNone/>
            </a:pPr>
            <a:r>
              <a:rPr lang="en-US" sz="2300" b="1" dirty="0">
                <a:solidFill>
                  <a:schemeClr val="bg1"/>
                </a:solidFill>
              </a:rPr>
              <a:t>„Neuer Beschaffungs­antrag: 3 Laptops für das Bauamt, etwa 2.400 €.“</a:t>
            </a:r>
            <a:endParaRPr lang="en-US" sz="2300" dirty="0"/>
          </a:p>
        </p:txBody>
      </p:sp>
      <p:sp>
        <p:nvSpPr>
          <p:cNvPr id="9" name="Text 7"/>
          <p:cNvSpPr txBox="1"/>
          <p:nvPr/>
        </p:nvSpPr>
        <p:spPr>
          <a:xfrm>
            <a:off x="640080" y="3850665"/>
            <a:ext cx="5257800" cy="256032"/>
          </a:xfrm>
          <a:prstGeom prst="rect">
            <a:avLst/>
          </a:prstGeom>
          <a:noFill/>
          <a:ln/>
        </p:spPr>
        <p:txBody>
          <a:bodyPr wrap="square" lIns="0" tIns="0" rIns="0" bIns="0" rtlCol="0" anchor="t"/>
          <a:lstStyle/>
          <a:p>
            <a:pPr indent="0" marL="0">
              <a:lnSpc>
                <a:spcPct val="100000"/>
              </a:lnSpc>
              <a:buNone/>
            </a:pPr>
            <a:r>
              <a:rPr lang="en-US" sz="1100" b="1" spc="100" kern="0" dirty="0">
                <a:solidFill>
                  <a:schemeClr val="accent5"/>
                </a:solidFill>
              </a:rPr>
              <a:t>DER BUTLER</a:t>
            </a:r>
            <a:endParaRPr lang="en-US" sz="1100" dirty="0"/>
          </a:p>
        </p:txBody>
      </p:sp>
      <p:sp>
        <p:nvSpPr>
          <p:cNvPr id="10" name="Shape 8"/>
          <p:cNvSpPr/>
          <p:nvPr/>
        </p:nvSpPr>
        <p:spPr>
          <a:xfrm>
            <a:off x="640080" y="4249699"/>
            <a:ext cx="274320" cy="274320"/>
          </a:xfrm>
          <a:prstGeom prst="ellipse">
            <a:avLst/>
          </a:prstGeom>
          <a:solidFill>
            <a:schemeClr val="accent1"/>
          </a:solidFill>
          <a:ln/>
        </p:spPr>
      </p:sp>
      <p:pic>
        <p:nvPicPr>
          <p:cNvPr id="11" name="Image 0" descr="C:\Users\stella\AppData\Local\Temp\claude\C--Users-stella-Desktop-erledigt\43329c91-2f5f-4919-bcab-c0957ad438dc\scratchpad\decks\icons\check-ink.png">    </p:cNvPr>
          <p:cNvPicPr>
            <a:picLocks noChangeAspect="1"/>
          </p:cNvPicPr>
          <p:nvPr/>
        </p:nvPicPr>
        <p:blipFill>
          <a:blip r:embed="rId1"/>
          <a:stretch>
            <a:fillRect/>
          </a:stretch>
        </p:blipFill>
        <p:spPr>
          <a:xfrm>
            <a:off x="708660" y="4318279"/>
            <a:ext cx="137160" cy="137160"/>
          </a:xfrm>
          <a:prstGeom prst="rect">
            <a:avLst/>
          </a:prstGeom>
        </p:spPr>
      </p:pic>
      <p:sp>
        <p:nvSpPr>
          <p:cNvPr id="12" name="Text 9"/>
          <p:cNvSpPr txBox="1"/>
          <p:nvPr/>
        </p:nvSpPr>
        <p:spPr>
          <a:xfrm>
            <a:off x="1097280" y="4216425"/>
            <a:ext cx="4800600" cy="386588"/>
          </a:xfrm>
          <a:prstGeom prst="rect">
            <a:avLst/>
          </a:prstGeom>
          <a:noFill/>
          <a:ln/>
        </p:spPr>
        <p:txBody>
          <a:bodyPr wrap="square" lIns="0" tIns="0" rIns="0" bIns="0" rtlCol="0" anchor="t"/>
          <a:lstStyle/>
          <a:p>
            <a:pPr indent="0" marL="0">
              <a:lnSpc>
                <a:spcPct val="100000"/>
              </a:lnSpc>
              <a:buNone/>
            </a:pPr>
            <a:r>
              <a:rPr lang="en-US" sz="2200" dirty="0">
                <a:solidFill>
                  <a:schemeClr val="tx1"/>
                </a:solidFill>
              </a:rPr>
              <a:t>Formular vorausgefüllt</a:t>
            </a:r>
            <a:endParaRPr lang="en-US" sz="2200" dirty="0"/>
          </a:p>
        </p:txBody>
      </p:sp>
      <p:sp>
        <p:nvSpPr>
          <p:cNvPr id="13" name="Shape 10"/>
          <p:cNvSpPr/>
          <p:nvPr/>
        </p:nvSpPr>
        <p:spPr>
          <a:xfrm>
            <a:off x="640080" y="4791735"/>
            <a:ext cx="274320" cy="274320"/>
          </a:xfrm>
          <a:prstGeom prst="ellipse">
            <a:avLst/>
          </a:prstGeom>
          <a:solidFill>
            <a:schemeClr val="accent1"/>
          </a:solidFill>
          <a:ln/>
        </p:spPr>
      </p:sp>
      <p:pic>
        <p:nvPicPr>
          <p:cNvPr id="14" name="Image 1" descr="C:\Users\stella\AppData\Local\Temp\claude\C--Users-stella-Desktop-erledigt\43329c91-2f5f-4919-bcab-c0957ad438dc\scratchpad\decks\icons\check-ink.png">    </p:cNvPr>
          <p:cNvPicPr>
            <a:picLocks noChangeAspect="1"/>
          </p:cNvPicPr>
          <p:nvPr/>
        </p:nvPicPr>
        <p:blipFill>
          <a:blip r:embed="rId2"/>
          <a:stretch>
            <a:fillRect/>
          </a:stretch>
        </p:blipFill>
        <p:spPr>
          <a:xfrm>
            <a:off x="708660" y="4860315"/>
            <a:ext cx="137160" cy="137160"/>
          </a:xfrm>
          <a:prstGeom prst="rect">
            <a:avLst/>
          </a:prstGeom>
        </p:spPr>
      </p:pic>
      <p:sp>
        <p:nvSpPr>
          <p:cNvPr id="15" name="Text 11"/>
          <p:cNvSpPr txBox="1"/>
          <p:nvPr/>
        </p:nvSpPr>
        <p:spPr>
          <a:xfrm>
            <a:off x="1097280" y="4758461"/>
            <a:ext cx="4800600" cy="386588"/>
          </a:xfrm>
          <a:prstGeom prst="rect">
            <a:avLst/>
          </a:prstGeom>
          <a:noFill/>
          <a:ln/>
        </p:spPr>
        <p:txBody>
          <a:bodyPr wrap="square" lIns="0" tIns="0" rIns="0" bIns="0" rtlCol="0" anchor="t"/>
          <a:lstStyle/>
          <a:p>
            <a:pPr indent="0" marL="0">
              <a:lnSpc>
                <a:spcPct val="100000"/>
              </a:lnSpc>
              <a:buNone/>
            </a:pPr>
            <a:r>
              <a:rPr lang="en-US" sz="2200" dirty="0">
                <a:solidFill>
                  <a:schemeClr val="tx1"/>
                </a:solidFill>
              </a:rPr>
              <a:t>Freigabe ab Betragsgrenze</a:t>
            </a:r>
            <a:endParaRPr lang="en-US" sz="2200" dirty="0"/>
          </a:p>
        </p:txBody>
      </p:sp>
      <p:sp>
        <p:nvSpPr>
          <p:cNvPr id="16" name="Shape 12"/>
          <p:cNvSpPr/>
          <p:nvPr/>
        </p:nvSpPr>
        <p:spPr>
          <a:xfrm>
            <a:off x="640080" y="5333771"/>
            <a:ext cx="274320" cy="274320"/>
          </a:xfrm>
          <a:prstGeom prst="ellipse">
            <a:avLst/>
          </a:prstGeom>
          <a:solidFill>
            <a:schemeClr val="accent1"/>
          </a:solidFill>
          <a:ln/>
        </p:spPr>
      </p:sp>
      <p:pic>
        <p:nvPicPr>
          <p:cNvPr id="17" name="Image 2" descr="C:\Users\stella\AppData\Local\Temp\claude\C--Users-stella-Desktop-erledigt\43329c91-2f5f-4919-bcab-c0957ad438dc\scratchpad\decks\icons\check-ink.png">    </p:cNvPr>
          <p:cNvPicPr>
            <a:picLocks noChangeAspect="1"/>
          </p:cNvPicPr>
          <p:nvPr/>
        </p:nvPicPr>
        <p:blipFill>
          <a:blip r:embed="rId3"/>
          <a:stretch>
            <a:fillRect/>
          </a:stretch>
        </p:blipFill>
        <p:spPr>
          <a:xfrm>
            <a:off x="708660" y="5402351"/>
            <a:ext cx="137160" cy="137160"/>
          </a:xfrm>
          <a:prstGeom prst="rect">
            <a:avLst/>
          </a:prstGeom>
        </p:spPr>
      </p:pic>
      <p:sp>
        <p:nvSpPr>
          <p:cNvPr id="18" name="Text 13"/>
          <p:cNvSpPr txBox="1"/>
          <p:nvPr/>
        </p:nvSpPr>
        <p:spPr>
          <a:xfrm>
            <a:off x="1097280" y="5300497"/>
            <a:ext cx="4800600" cy="386588"/>
          </a:xfrm>
          <a:prstGeom prst="rect">
            <a:avLst/>
          </a:prstGeom>
          <a:noFill/>
          <a:ln/>
        </p:spPr>
        <p:txBody>
          <a:bodyPr wrap="square" lIns="0" tIns="0" rIns="0" bIns="0" rtlCol="0" anchor="t"/>
          <a:lstStyle/>
          <a:p>
            <a:pPr indent="0" marL="0">
              <a:lnSpc>
                <a:spcPct val="100000"/>
              </a:lnSpc>
              <a:buNone/>
            </a:pPr>
            <a:r>
              <a:rPr lang="en-US" sz="2200" dirty="0">
                <a:solidFill>
                  <a:schemeClr val="tx1"/>
                </a:solidFill>
              </a:rPr>
              <a:t>Angebote und Vergabe im Vorgang</a:t>
            </a:r>
            <a:endParaRPr lang="en-US" sz="2200" dirty="0"/>
          </a:p>
        </p:txBody>
      </p:sp>
      <p:sp>
        <p:nvSpPr>
          <p:cNvPr id="19" name="Bildschirmfoto Rahmen"/>
          <p:cNvSpPr/>
          <p:nvPr/>
        </p:nvSpPr>
        <p:spPr>
          <a:xfrm>
            <a:off x="6355080" y="881439"/>
            <a:ext cx="5196535" cy="4866522"/>
          </a:xfrm>
          <a:prstGeom prst="roundRect">
            <a:avLst>
              <a:gd name="adj" fmla="val 3382"/>
            </a:avLst>
          </a:prstGeom>
          <a:solidFill>
            <a:schemeClr val="bg2"/>
          </a:solidFill>
          <a:ln w="9525">
            <a:solidFill>
              <a:schemeClr val="accent2"/>
            </a:solidFill>
            <a:prstDash val="solid"/>
          </a:ln>
          <a:effectLst>
            <a:outerShdw sx="100000" sy="100000" kx="0" ky="0" algn="bl" rotWithShape="0" blurRad="127000" dist="38100" dir="5400000">
              <a:srgbClr val="000000">
                <a:alpha val="14000"/>
              </a:srgbClr>
            </a:outerShdw>
          </a:effectLst>
        </p:spPr>
      </p:sp>
      <p:pic>
        <p:nvPicPr>
          <p:cNvPr id="20" name="Bildschirmfoto" descr="Bildschirmfoto aus HeyButler: verwaltung-formular">    </p:cNvPr>
          <p:cNvPicPr>
            <a:picLocks noChangeAspect="1"/>
          </p:cNvPicPr>
          <p:nvPr/>
        </p:nvPicPr>
        <p:blipFill>
          <a:blip r:embed="rId4"/>
          <a:stretch>
            <a:fillRect/>
          </a:stretch>
        </p:blipFill>
        <p:spPr>
          <a:xfrm>
            <a:off x="6446520" y="972879"/>
            <a:ext cx="5013655" cy="4683642"/>
          </a:xfrm>
          <a:prstGeom prst="rect">
            <a:avLst/>
          </a:prstGeom>
        </p:spPr>
      </p:pic>
      <p:pic>
        <p:nvPicPr>
          <p:cNvPr id="21" name="Image 4" descr="C:\Users\stella\AppData\Local\Temp\claude\C--Users-stella-Desktop-erledigt\43329c91-2f5f-4919-bcab-c0957ad438dc\scratchpad\decks\brand\butler-96.png">    </p:cNvPr>
          <p:cNvPicPr>
            <a:picLocks noChangeAspect="1"/>
          </p:cNvPicPr>
          <p:nvPr/>
        </p:nvPicPr>
        <p:blipFill>
          <a:blip r:embed="rId5"/>
          <a:stretch>
            <a:fillRect/>
          </a:stretch>
        </p:blipFill>
        <p:spPr>
          <a:xfrm>
            <a:off x="640080" y="6358573"/>
            <a:ext cx="174625" cy="174625"/>
          </a:xfrm>
          <a:prstGeom prst="rect">
            <a:avLst/>
          </a:prstGeom>
        </p:spPr>
      </p:pic>
      <p:sp>
        <p:nvSpPr>
          <p:cNvPr id="22" name="Text 15"/>
          <p:cNvSpPr txBox="1"/>
          <p:nvPr/>
        </p:nvSpPr>
        <p:spPr>
          <a:xfrm>
            <a:off x="887857" y="6355080"/>
            <a:ext cx="3657600" cy="181610"/>
          </a:xfrm>
          <a:prstGeom prst="rect">
            <a:avLst/>
          </a:prstGeom>
          <a:noFill/>
          <a:ln/>
        </p:spPr>
        <p:txBody>
          <a:bodyPr wrap="square" lIns="0" tIns="0" rIns="0" bIns="0" rtlCol="0" anchor="ctr"/>
          <a:lstStyle/>
          <a:p>
            <a:pPr indent="0" marL="0">
              <a:lnSpc>
                <a:spcPct val="100000"/>
              </a:lnSpc>
              <a:buNone/>
            </a:pPr>
            <a:r>
              <a:rPr lang="en-US" sz="1100" dirty="0">
                <a:solidFill>
                  <a:schemeClr val="tx1"/>
                </a:solidFill>
              </a:rPr>
              <a:t>Hey</a:t>
            </a:r>
            <a:pPr indent="0" marL="0">
              <a:lnSpc>
                <a:spcPct val="100000"/>
              </a:lnSpc>
              <a:buNone/>
            </a:pPr>
            <a:r>
              <a:rPr lang="en-US" sz="1100" b="1" dirty="0">
                <a:solidFill>
                  <a:schemeClr val="tx1"/>
                </a:solidFill>
              </a:rPr>
              <a:t>Butler</a:t>
            </a:r>
            <a:endParaRPr lang="en-US" sz="1100" dirty="0"/>
          </a:p>
        </p:txBody>
      </p:sp>
      <p:sp>
        <p:nvSpPr>
          <p:cNvPr id="23" name="Text 16"/>
          <p:cNvSpPr txBox="1"/>
          <p:nvPr/>
        </p:nvSpPr>
        <p:spPr>
          <a:xfrm>
            <a:off x="1874520" y="6355080"/>
            <a:ext cx="6400800" cy="182880"/>
          </a:xfrm>
          <a:prstGeom prst="rect">
            <a:avLst/>
          </a:prstGeom>
          <a:noFill/>
          <a:ln/>
        </p:spPr>
        <p:txBody>
          <a:bodyPr wrap="square" lIns="0" tIns="0" rIns="0" bIns="0" rtlCol="0" anchor="ctr"/>
          <a:lstStyle/>
          <a:p>
            <a:pPr indent="0" marL="0">
              <a:lnSpc>
                <a:spcPct val="100000"/>
              </a:lnSpc>
              <a:buNone/>
            </a:pPr>
            <a:r>
              <a:rPr lang="en-US" sz="1000" dirty="0">
                <a:solidFill>
                  <a:schemeClr val="accent5"/>
                </a:solidFill>
              </a:rPr>
              <a:t>HeyButler im Alltag</a:t>
            </a:r>
            <a:endParaRPr lang="en-US" sz="1000" dirty="0"/>
          </a:p>
        </p:txBody>
      </p:sp>
      <p:sp>
        <p:nvSpPr>
          <p:cNvPr id="24" name="Text 17"/>
          <p:cNvSpPr txBox="1"/>
          <p:nvPr/>
        </p:nvSpPr>
        <p:spPr>
          <a:xfrm>
            <a:off x="10637215" y="6355080"/>
            <a:ext cx="914400" cy="182880"/>
          </a:xfrm>
          <a:prstGeom prst="rect">
            <a:avLst/>
          </a:prstGeom>
          <a:noFill/>
          <a:ln/>
        </p:spPr>
        <p:txBody>
          <a:bodyPr wrap="square" lIns="0" tIns="0" rIns="0" bIns="0" rtlCol="0" anchor="ctr"/>
          <a:lstStyle/>
          <a:p>
            <a:pPr algn="r" indent="0" marL="0">
              <a:lnSpc>
                <a:spcPct val="100000"/>
              </a:lnSpc>
              <a:buNone/>
            </a:pPr>
            <a:r>
              <a:rPr lang="en-US" sz="1000" dirty="0">
                <a:solidFill>
                  <a:schemeClr val="accent5"/>
                </a:solidFill>
              </a:rPr>
              <a:t>64</a:t>
            </a:r>
            <a:endParaRPr lang="en-US" sz="1000" dirty="0"/>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name="Slide 65">
    <p:spTree>
      <p:nvGrpSpPr>
        <p:cNvPr id="1" name=""/>
        <p:cNvGrpSpPr/>
        <p:nvPr/>
      </p:nvGrpSpPr>
      <p:grpSpPr>
        <a:xfrm>
          <a:off x="0" y="0"/>
          <a:ext cx="0" cy="0"/>
          <a:chOff x="0" y="0"/>
          <a:chExt cx="0" cy="0"/>
        </a:xfrm>
      </p:grpSpPr>
      <p:sp>
        <p:nvSpPr>
          <p:cNvPr id="2" name="Shape 0"/>
          <p:cNvSpPr/>
          <p:nvPr/>
        </p:nvSpPr>
        <p:spPr>
          <a:xfrm>
            <a:off x="640080" y="548640"/>
            <a:ext cx="1252728" cy="292608"/>
          </a:xfrm>
          <a:prstGeom prst="roundRect">
            <a:avLst>
              <a:gd name="adj" fmla="val 50000"/>
            </a:avLst>
          </a:prstGeom>
          <a:solidFill>
            <a:schemeClr val="accent1"/>
          </a:solidFill>
          <a:ln/>
        </p:spPr>
      </p:sp>
      <p:sp>
        <p:nvSpPr>
          <p:cNvPr id="3" name="Text 1"/>
          <p:cNvSpPr txBox="1"/>
          <p:nvPr/>
        </p:nvSpPr>
        <p:spPr>
          <a:xfrm>
            <a:off x="640080" y="548640"/>
            <a:ext cx="1252728" cy="292608"/>
          </a:xfrm>
          <a:prstGeom prst="rect">
            <a:avLst/>
          </a:prstGeom>
          <a:noFill/>
          <a:ln/>
        </p:spPr>
        <p:txBody>
          <a:bodyPr wrap="square" lIns="0" tIns="0" rIns="0" bIns="0" rtlCol="0" anchor="ctr"/>
          <a:lstStyle/>
          <a:p>
            <a:pPr algn="ctr" indent="0" marL="0">
              <a:lnSpc>
                <a:spcPct val="100000"/>
              </a:lnSpc>
              <a:buNone/>
            </a:pPr>
            <a:r>
              <a:rPr lang="en-US" sz="1100" b="1" spc="100" kern="0" dirty="0">
                <a:solidFill>
                  <a:schemeClr val="tx1"/>
                </a:solidFill>
              </a:rPr>
              <a:t>VERWALTUNG</a:t>
            </a:r>
            <a:endParaRPr lang="en-US" sz="1100" dirty="0"/>
          </a:p>
        </p:txBody>
      </p:sp>
      <p:sp>
        <p:nvSpPr>
          <p:cNvPr id="4" name="Text 2"/>
          <p:cNvSpPr txBox="1"/>
          <p:nvPr/>
        </p:nvSpPr>
        <p:spPr>
          <a:xfrm>
            <a:off x="640080" y="1097280"/>
            <a:ext cx="5257800" cy="1051560"/>
          </a:xfrm>
          <a:prstGeom prst="rect">
            <a:avLst/>
          </a:prstGeom>
          <a:noFill/>
          <a:ln/>
        </p:spPr>
        <p:txBody>
          <a:bodyPr wrap="square" lIns="0" tIns="0" rIns="0" bIns="0" rtlCol="0" anchor="t"/>
          <a:lstStyle/>
          <a:p>
            <a:pPr indent="0" marL="0">
              <a:lnSpc>
                <a:spcPct val="95000"/>
              </a:lnSpc>
              <a:buNone/>
            </a:pPr>
            <a:r>
              <a:rPr lang="en-US" sz="3500" b="1" dirty="0">
                <a:solidFill>
                  <a:schemeClr val="tx1"/>
                </a:solidFill>
              </a:rPr>
              <a:t>Bürgeranliegen beantworten</a:t>
            </a:r>
            <a:endParaRPr lang="en-US" sz="3500" dirty="0"/>
          </a:p>
        </p:txBody>
      </p:sp>
      <p:sp>
        <p:nvSpPr>
          <p:cNvPr id="5" name="Text 3"/>
          <p:cNvSpPr txBox="1"/>
          <p:nvPr/>
        </p:nvSpPr>
        <p:spPr>
          <a:xfrm>
            <a:off x="640080" y="2539111"/>
            <a:ext cx="5257800" cy="256032"/>
          </a:xfrm>
          <a:prstGeom prst="rect">
            <a:avLst/>
          </a:prstGeom>
          <a:noFill/>
          <a:ln/>
        </p:spPr>
        <p:txBody>
          <a:bodyPr wrap="square" lIns="0" tIns="0" rIns="0" bIns="0" rtlCol="0" anchor="t"/>
          <a:lstStyle/>
          <a:p>
            <a:pPr indent="0" marL="0">
              <a:lnSpc>
                <a:spcPct val="100000"/>
              </a:lnSpc>
              <a:buNone/>
            </a:pPr>
            <a:r>
              <a:rPr lang="en-US" sz="1100" b="1" spc="100" kern="0" dirty="0">
                <a:solidFill>
                  <a:schemeClr val="accent5"/>
                </a:solidFill>
              </a:rPr>
              <a:t>DU SAGST</a:t>
            </a:r>
            <a:endParaRPr lang="en-US" sz="1100" dirty="0"/>
          </a:p>
        </p:txBody>
      </p:sp>
      <p:sp>
        <p:nvSpPr>
          <p:cNvPr id="6" name="Shape 4"/>
          <p:cNvSpPr/>
          <p:nvPr/>
        </p:nvSpPr>
        <p:spPr>
          <a:xfrm>
            <a:off x="640080" y="2868295"/>
            <a:ext cx="5257800" cy="1140460"/>
          </a:xfrm>
          <a:prstGeom prst="roundRect">
            <a:avLst>
              <a:gd name="adj" fmla="val 19243"/>
            </a:avLst>
          </a:prstGeom>
          <a:solidFill>
            <a:schemeClr val="tx1"/>
          </a:solidFill>
          <a:ln/>
        </p:spPr>
      </p:sp>
      <p:sp>
        <p:nvSpPr>
          <p:cNvPr id="7" name="Shape 5"/>
          <p:cNvSpPr/>
          <p:nvPr/>
        </p:nvSpPr>
        <p:spPr>
          <a:xfrm flipV="1">
            <a:off x="960120" y="3999611"/>
            <a:ext cx="292608" cy="237744"/>
          </a:xfrm>
          <a:prstGeom prst="rtTriangle">
            <a:avLst/>
          </a:prstGeom>
          <a:solidFill>
            <a:srgbClr val="16181D"/>
          </a:solidFill>
          <a:ln/>
        </p:spPr>
      </p:sp>
      <p:sp>
        <p:nvSpPr>
          <p:cNvPr id="8" name="Text 6"/>
          <p:cNvSpPr txBox="1"/>
          <p:nvPr/>
        </p:nvSpPr>
        <p:spPr>
          <a:xfrm>
            <a:off x="896112" y="2868295"/>
            <a:ext cx="4745736" cy="1140460"/>
          </a:xfrm>
          <a:prstGeom prst="rect">
            <a:avLst/>
          </a:prstGeom>
          <a:noFill/>
          <a:ln/>
        </p:spPr>
        <p:txBody>
          <a:bodyPr wrap="square" lIns="0" tIns="0" rIns="0" bIns="0" rtlCol="0" anchor="ctr"/>
          <a:lstStyle/>
          <a:p>
            <a:pPr indent="0" marL="0">
              <a:lnSpc>
                <a:spcPct val="100000"/>
              </a:lnSpc>
              <a:buNone/>
            </a:pPr>
            <a:r>
              <a:rPr lang="en-US" sz="2500" b="1" dirty="0">
                <a:solidFill>
                  <a:schemeClr val="bg1"/>
                </a:solidFill>
              </a:rPr>
              <a:t>„Antworte auf das Anliegen von Frau Berger in einfacher Sprache.“</a:t>
            </a:r>
            <a:endParaRPr lang="en-US" sz="2500" dirty="0"/>
          </a:p>
        </p:txBody>
      </p:sp>
      <p:sp>
        <p:nvSpPr>
          <p:cNvPr id="9" name="Text 7"/>
          <p:cNvSpPr txBox="1"/>
          <p:nvPr/>
        </p:nvSpPr>
        <p:spPr>
          <a:xfrm>
            <a:off x="640080" y="4383659"/>
            <a:ext cx="5257800" cy="256032"/>
          </a:xfrm>
          <a:prstGeom prst="rect">
            <a:avLst/>
          </a:prstGeom>
          <a:noFill/>
          <a:ln/>
        </p:spPr>
        <p:txBody>
          <a:bodyPr wrap="square" lIns="0" tIns="0" rIns="0" bIns="0" rtlCol="0" anchor="t"/>
          <a:lstStyle/>
          <a:p>
            <a:pPr indent="0" marL="0">
              <a:lnSpc>
                <a:spcPct val="100000"/>
              </a:lnSpc>
              <a:buNone/>
            </a:pPr>
            <a:r>
              <a:rPr lang="en-US" sz="1100" b="1" spc="100" kern="0" dirty="0">
                <a:solidFill>
                  <a:schemeClr val="accent5"/>
                </a:solidFill>
              </a:rPr>
              <a:t>DER BUTLER</a:t>
            </a:r>
            <a:endParaRPr lang="en-US" sz="1100" dirty="0"/>
          </a:p>
        </p:txBody>
      </p:sp>
      <p:sp>
        <p:nvSpPr>
          <p:cNvPr id="10" name="Shape 8"/>
          <p:cNvSpPr/>
          <p:nvPr/>
        </p:nvSpPr>
        <p:spPr>
          <a:xfrm>
            <a:off x="640080" y="4759452"/>
            <a:ext cx="274320" cy="274320"/>
          </a:xfrm>
          <a:prstGeom prst="ellipse">
            <a:avLst/>
          </a:prstGeom>
          <a:solidFill>
            <a:schemeClr val="accent1"/>
          </a:solidFill>
          <a:ln/>
        </p:spPr>
      </p:sp>
      <p:pic>
        <p:nvPicPr>
          <p:cNvPr id="11" name="Image 0" descr="C:\Users\stella\AppData\Local\Temp\claude\C--Users-stella-Desktop-erledigt\43329c91-2f5f-4919-bcab-c0957ad438dc\scratchpad\decks\icons\check-ink.png">    </p:cNvPr>
          <p:cNvPicPr>
            <a:picLocks noChangeAspect="1"/>
          </p:cNvPicPr>
          <p:nvPr/>
        </p:nvPicPr>
        <p:blipFill>
          <a:blip r:embed="rId1"/>
          <a:stretch>
            <a:fillRect/>
          </a:stretch>
        </p:blipFill>
        <p:spPr>
          <a:xfrm>
            <a:off x="708660" y="4828032"/>
            <a:ext cx="137160" cy="137160"/>
          </a:xfrm>
          <a:prstGeom prst="rect">
            <a:avLst/>
          </a:prstGeom>
        </p:spPr>
      </p:pic>
      <p:sp>
        <p:nvSpPr>
          <p:cNvPr id="12" name="Text 9"/>
          <p:cNvSpPr txBox="1"/>
          <p:nvPr/>
        </p:nvSpPr>
        <p:spPr>
          <a:xfrm>
            <a:off x="1097280" y="4749419"/>
            <a:ext cx="4800600" cy="340106"/>
          </a:xfrm>
          <a:prstGeom prst="rect">
            <a:avLst/>
          </a:prstGeom>
          <a:noFill/>
          <a:ln/>
        </p:spPr>
        <p:txBody>
          <a:bodyPr wrap="square" lIns="0" tIns="0" rIns="0" bIns="0" rtlCol="0" anchor="t"/>
          <a:lstStyle/>
          <a:p>
            <a:pPr indent="0" marL="0">
              <a:lnSpc>
                <a:spcPct val="100000"/>
              </a:lnSpc>
              <a:buNone/>
            </a:pPr>
            <a:r>
              <a:rPr lang="en-US" sz="1900" dirty="0">
                <a:solidFill>
                  <a:schemeClr val="tx1"/>
                </a:solidFill>
              </a:rPr>
              <a:t>Anliegen kommt über Formular-Link</a:t>
            </a:r>
            <a:endParaRPr lang="en-US" sz="1900" dirty="0"/>
          </a:p>
        </p:txBody>
      </p:sp>
      <p:sp>
        <p:nvSpPr>
          <p:cNvPr id="13" name="Shape 10"/>
          <p:cNvSpPr/>
          <p:nvPr/>
        </p:nvSpPr>
        <p:spPr>
          <a:xfrm>
            <a:off x="640080" y="5255006"/>
            <a:ext cx="274320" cy="274320"/>
          </a:xfrm>
          <a:prstGeom prst="ellipse">
            <a:avLst/>
          </a:prstGeom>
          <a:solidFill>
            <a:schemeClr val="accent1"/>
          </a:solidFill>
          <a:ln/>
        </p:spPr>
      </p:sp>
      <p:pic>
        <p:nvPicPr>
          <p:cNvPr id="14" name="Image 1" descr="C:\Users\stella\AppData\Local\Temp\claude\C--Users-stella-Desktop-erledigt\43329c91-2f5f-4919-bcab-c0957ad438dc\scratchpad\decks\icons\check-ink.png">    </p:cNvPr>
          <p:cNvPicPr>
            <a:picLocks noChangeAspect="1"/>
          </p:cNvPicPr>
          <p:nvPr/>
        </p:nvPicPr>
        <p:blipFill>
          <a:blip r:embed="rId2"/>
          <a:stretch>
            <a:fillRect/>
          </a:stretch>
        </p:blipFill>
        <p:spPr>
          <a:xfrm>
            <a:off x="708660" y="5323586"/>
            <a:ext cx="137160" cy="137160"/>
          </a:xfrm>
          <a:prstGeom prst="rect">
            <a:avLst/>
          </a:prstGeom>
        </p:spPr>
      </p:pic>
      <p:sp>
        <p:nvSpPr>
          <p:cNvPr id="15" name="Text 11"/>
          <p:cNvSpPr txBox="1"/>
          <p:nvPr/>
        </p:nvSpPr>
        <p:spPr>
          <a:xfrm>
            <a:off x="1097280" y="5244973"/>
            <a:ext cx="4800600" cy="340106"/>
          </a:xfrm>
          <a:prstGeom prst="rect">
            <a:avLst/>
          </a:prstGeom>
          <a:noFill/>
          <a:ln/>
        </p:spPr>
        <p:txBody>
          <a:bodyPr wrap="square" lIns="0" tIns="0" rIns="0" bIns="0" rtlCol="0" anchor="t"/>
          <a:lstStyle/>
          <a:p>
            <a:pPr indent="0" marL="0">
              <a:lnSpc>
                <a:spcPct val="100000"/>
              </a:lnSpc>
              <a:buNone/>
            </a:pPr>
            <a:r>
              <a:rPr lang="en-US" sz="1900" dirty="0">
                <a:solidFill>
                  <a:schemeClr val="tx1"/>
                </a:solidFill>
              </a:rPr>
              <a:t>Entwurf in einfacher Sprache mit Hinweisen</a:t>
            </a:r>
            <a:endParaRPr lang="en-US" sz="1900" dirty="0"/>
          </a:p>
        </p:txBody>
      </p:sp>
      <p:sp>
        <p:nvSpPr>
          <p:cNvPr id="16" name="Shape 12"/>
          <p:cNvSpPr/>
          <p:nvPr/>
        </p:nvSpPr>
        <p:spPr>
          <a:xfrm>
            <a:off x="640080" y="5750560"/>
            <a:ext cx="274320" cy="274320"/>
          </a:xfrm>
          <a:prstGeom prst="ellipse">
            <a:avLst/>
          </a:prstGeom>
          <a:solidFill>
            <a:schemeClr val="accent1"/>
          </a:solidFill>
          <a:ln/>
        </p:spPr>
      </p:sp>
      <p:pic>
        <p:nvPicPr>
          <p:cNvPr id="17" name="Image 2" descr="C:\Users\stella\AppData\Local\Temp\claude\C--Users-stella-Desktop-erledigt\43329c91-2f5f-4919-bcab-c0957ad438dc\scratchpad\decks\icons\check-ink.png">    </p:cNvPr>
          <p:cNvPicPr>
            <a:picLocks noChangeAspect="1"/>
          </p:cNvPicPr>
          <p:nvPr/>
        </p:nvPicPr>
        <p:blipFill>
          <a:blip r:embed="rId3"/>
          <a:stretch>
            <a:fillRect/>
          </a:stretch>
        </p:blipFill>
        <p:spPr>
          <a:xfrm>
            <a:off x="708660" y="5819140"/>
            <a:ext cx="137160" cy="137160"/>
          </a:xfrm>
          <a:prstGeom prst="rect">
            <a:avLst/>
          </a:prstGeom>
        </p:spPr>
      </p:pic>
      <p:sp>
        <p:nvSpPr>
          <p:cNvPr id="18" name="Text 13"/>
          <p:cNvSpPr txBox="1"/>
          <p:nvPr/>
        </p:nvSpPr>
        <p:spPr>
          <a:xfrm>
            <a:off x="1097280" y="5740527"/>
            <a:ext cx="4800600" cy="340106"/>
          </a:xfrm>
          <a:prstGeom prst="rect">
            <a:avLst/>
          </a:prstGeom>
          <a:noFill/>
          <a:ln/>
        </p:spPr>
        <p:txBody>
          <a:bodyPr wrap="square" lIns="0" tIns="0" rIns="0" bIns="0" rtlCol="0" anchor="t"/>
          <a:lstStyle/>
          <a:p>
            <a:pPr indent="0" marL="0">
              <a:lnSpc>
                <a:spcPct val="100000"/>
              </a:lnSpc>
              <a:buNone/>
            </a:pPr>
            <a:r>
              <a:rPr lang="en-US" sz="1900" dirty="0">
                <a:solidFill>
                  <a:schemeClr val="tx1"/>
                </a:solidFill>
              </a:rPr>
              <a:t>„Prüfen“, dann „Ja, senden“</a:t>
            </a:r>
            <a:endParaRPr lang="en-US" sz="1900" dirty="0"/>
          </a:p>
        </p:txBody>
      </p:sp>
      <p:sp>
        <p:nvSpPr>
          <p:cNvPr id="19" name="Bildschirmfoto Rahmen"/>
          <p:cNvSpPr/>
          <p:nvPr/>
        </p:nvSpPr>
        <p:spPr>
          <a:xfrm>
            <a:off x="6355080" y="881439"/>
            <a:ext cx="5196535" cy="4866522"/>
          </a:xfrm>
          <a:prstGeom prst="roundRect">
            <a:avLst>
              <a:gd name="adj" fmla="val 3382"/>
            </a:avLst>
          </a:prstGeom>
          <a:solidFill>
            <a:schemeClr val="bg2"/>
          </a:solidFill>
          <a:ln w="9525">
            <a:solidFill>
              <a:schemeClr val="accent2"/>
            </a:solidFill>
            <a:prstDash val="solid"/>
          </a:ln>
          <a:effectLst>
            <a:outerShdw sx="100000" sy="100000" kx="0" ky="0" algn="bl" rotWithShape="0" blurRad="127000" dist="38100" dir="5400000">
              <a:srgbClr val="000000">
                <a:alpha val="14000"/>
              </a:srgbClr>
            </a:outerShdw>
          </a:effectLst>
        </p:spPr>
      </p:sp>
      <p:pic>
        <p:nvPicPr>
          <p:cNvPr id="20" name="Bildschirmfoto" descr="Bildschirmfoto aus HeyButler: verwaltung-widerspruch">    </p:cNvPr>
          <p:cNvPicPr>
            <a:picLocks noChangeAspect="1"/>
          </p:cNvPicPr>
          <p:nvPr/>
        </p:nvPicPr>
        <p:blipFill>
          <a:blip r:embed="rId4"/>
          <a:stretch>
            <a:fillRect/>
          </a:stretch>
        </p:blipFill>
        <p:spPr>
          <a:xfrm>
            <a:off x="6446520" y="972879"/>
            <a:ext cx="5013655" cy="4683642"/>
          </a:xfrm>
          <a:prstGeom prst="rect">
            <a:avLst/>
          </a:prstGeom>
        </p:spPr>
      </p:pic>
      <p:pic>
        <p:nvPicPr>
          <p:cNvPr id="21" name="Image 4" descr="C:\Users\stella\AppData\Local\Temp\claude\C--Users-stella-Desktop-erledigt\43329c91-2f5f-4919-bcab-c0957ad438dc\scratchpad\decks\brand\butler-96.png">    </p:cNvPr>
          <p:cNvPicPr>
            <a:picLocks noChangeAspect="1"/>
          </p:cNvPicPr>
          <p:nvPr/>
        </p:nvPicPr>
        <p:blipFill>
          <a:blip r:embed="rId5"/>
          <a:stretch>
            <a:fillRect/>
          </a:stretch>
        </p:blipFill>
        <p:spPr>
          <a:xfrm>
            <a:off x="640080" y="6358573"/>
            <a:ext cx="174625" cy="174625"/>
          </a:xfrm>
          <a:prstGeom prst="rect">
            <a:avLst/>
          </a:prstGeom>
        </p:spPr>
      </p:pic>
      <p:sp>
        <p:nvSpPr>
          <p:cNvPr id="22" name="Text 15"/>
          <p:cNvSpPr txBox="1"/>
          <p:nvPr/>
        </p:nvSpPr>
        <p:spPr>
          <a:xfrm>
            <a:off x="887857" y="6355080"/>
            <a:ext cx="3657600" cy="181610"/>
          </a:xfrm>
          <a:prstGeom prst="rect">
            <a:avLst/>
          </a:prstGeom>
          <a:noFill/>
          <a:ln/>
        </p:spPr>
        <p:txBody>
          <a:bodyPr wrap="square" lIns="0" tIns="0" rIns="0" bIns="0" rtlCol="0" anchor="ctr"/>
          <a:lstStyle/>
          <a:p>
            <a:pPr indent="0" marL="0">
              <a:lnSpc>
                <a:spcPct val="100000"/>
              </a:lnSpc>
              <a:buNone/>
            </a:pPr>
            <a:r>
              <a:rPr lang="en-US" sz="1100" dirty="0">
                <a:solidFill>
                  <a:schemeClr val="tx1"/>
                </a:solidFill>
              </a:rPr>
              <a:t>Hey</a:t>
            </a:r>
            <a:pPr indent="0" marL="0">
              <a:lnSpc>
                <a:spcPct val="100000"/>
              </a:lnSpc>
              <a:buNone/>
            </a:pPr>
            <a:r>
              <a:rPr lang="en-US" sz="1100" b="1" dirty="0">
                <a:solidFill>
                  <a:schemeClr val="tx1"/>
                </a:solidFill>
              </a:rPr>
              <a:t>Butler</a:t>
            </a:r>
            <a:endParaRPr lang="en-US" sz="1100" dirty="0"/>
          </a:p>
        </p:txBody>
      </p:sp>
      <p:sp>
        <p:nvSpPr>
          <p:cNvPr id="23" name="Text 16"/>
          <p:cNvSpPr txBox="1"/>
          <p:nvPr/>
        </p:nvSpPr>
        <p:spPr>
          <a:xfrm>
            <a:off x="1874520" y="6355080"/>
            <a:ext cx="6400800" cy="182880"/>
          </a:xfrm>
          <a:prstGeom prst="rect">
            <a:avLst/>
          </a:prstGeom>
          <a:noFill/>
          <a:ln/>
        </p:spPr>
        <p:txBody>
          <a:bodyPr wrap="square" lIns="0" tIns="0" rIns="0" bIns="0" rtlCol="0" anchor="ctr"/>
          <a:lstStyle/>
          <a:p>
            <a:pPr indent="0" marL="0">
              <a:lnSpc>
                <a:spcPct val="100000"/>
              </a:lnSpc>
              <a:buNone/>
            </a:pPr>
            <a:r>
              <a:rPr lang="en-US" sz="1000" dirty="0">
                <a:solidFill>
                  <a:schemeClr val="accent5"/>
                </a:solidFill>
              </a:rPr>
              <a:t>HeyButler im Alltag</a:t>
            </a:r>
            <a:endParaRPr lang="en-US" sz="1000" dirty="0"/>
          </a:p>
        </p:txBody>
      </p:sp>
      <p:sp>
        <p:nvSpPr>
          <p:cNvPr id="24" name="Text 17"/>
          <p:cNvSpPr txBox="1"/>
          <p:nvPr/>
        </p:nvSpPr>
        <p:spPr>
          <a:xfrm>
            <a:off x="10637215" y="6355080"/>
            <a:ext cx="914400" cy="182880"/>
          </a:xfrm>
          <a:prstGeom prst="rect">
            <a:avLst/>
          </a:prstGeom>
          <a:noFill/>
          <a:ln/>
        </p:spPr>
        <p:txBody>
          <a:bodyPr wrap="square" lIns="0" tIns="0" rIns="0" bIns="0" rtlCol="0" anchor="ctr"/>
          <a:lstStyle/>
          <a:p>
            <a:pPr algn="r" indent="0" marL="0">
              <a:lnSpc>
                <a:spcPct val="100000"/>
              </a:lnSpc>
              <a:buNone/>
            </a:pPr>
            <a:r>
              <a:rPr lang="en-US" sz="1000" dirty="0">
                <a:solidFill>
                  <a:schemeClr val="accent5"/>
                </a:solidFill>
              </a:rPr>
              <a:t>65</a:t>
            </a:r>
            <a:endParaRPr lang="en-US" sz="1000" dirty="0"/>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name="Slide 66">
    <p:spTree>
      <p:nvGrpSpPr>
        <p:cNvPr id="1" name=""/>
        <p:cNvGrpSpPr/>
        <p:nvPr/>
      </p:nvGrpSpPr>
      <p:grpSpPr>
        <a:xfrm>
          <a:off x="0" y="0"/>
          <a:ext cx="0" cy="0"/>
          <a:chOff x="0" y="0"/>
          <a:chExt cx="0" cy="0"/>
        </a:xfrm>
      </p:grpSpPr>
      <p:sp>
        <p:nvSpPr>
          <p:cNvPr id="2" name="Shape 0"/>
          <p:cNvSpPr/>
          <p:nvPr/>
        </p:nvSpPr>
        <p:spPr>
          <a:xfrm>
            <a:off x="640080" y="548640"/>
            <a:ext cx="1252728" cy="292608"/>
          </a:xfrm>
          <a:prstGeom prst="roundRect">
            <a:avLst>
              <a:gd name="adj" fmla="val 50000"/>
            </a:avLst>
          </a:prstGeom>
          <a:solidFill>
            <a:schemeClr val="accent1"/>
          </a:solidFill>
          <a:ln/>
        </p:spPr>
      </p:sp>
      <p:sp>
        <p:nvSpPr>
          <p:cNvPr id="3" name="Text 1"/>
          <p:cNvSpPr txBox="1"/>
          <p:nvPr/>
        </p:nvSpPr>
        <p:spPr>
          <a:xfrm>
            <a:off x="640080" y="548640"/>
            <a:ext cx="1252728" cy="292608"/>
          </a:xfrm>
          <a:prstGeom prst="rect">
            <a:avLst/>
          </a:prstGeom>
          <a:noFill/>
          <a:ln/>
        </p:spPr>
        <p:txBody>
          <a:bodyPr wrap="square" lIns="0" tIns="0" rIns="0" bIns="0" rtlCol="0" anchor="ctr"/>
          <a:lstStyle/>
          <a:p>
            <a:pPr algn="ctr" indent="0" marL="0">
              <a:lnSpc>
                <a:spcPct val="100000"/>
              </a:lnSpc>
              <a:buNone/>
            </a:pPr>
            <a:r>
              <a:rPr lang="en-US" sz="1100" b="1" spc="100" kern="0" dirty="0">
                <a:solidFill>
                  <a:schemeClr val="tx1"/>
                </a:solidFill>
              </a:rPr>
              <a:t>VERWALTUNG</a:t>
            </a:r>
            <a:endParaRPr lang="en-US" sz="1100" dirty="0"/>
          </a:p>
        </p:txBody>
      </p:sp>
      <p:sp>
        <p:nvSpPr>
          <p:cNvPr id="4" name="Text 2"/>
          <p:cNvSpPr txBox="1"/>
          <p:nvPr/>
        </p:nvSpPr>
        <p:spPr>
          <a:xfrm>
            <a:off x="640080" y="1097280"/>
            <a:ext cx="5257800" cy="1051560"/>
          </a:xfrm>
          <a:prstGeom prst="rect">
            <a:avLst/>
          </a:prstGeom>
          <a:noFill/>
          <a:ln/>
        </p:spPr>
        <p:txBody>
          <a:bodyPr wrap="square" lIns="0" tIns="0" rIns="0" bIns="0" rtlCol="0" anchor="t"/>
          <a:lstStyle/>
          <a:p>
            <a:pPr indent="0" marL="0">
              <a:lnSpc>
                <a:spcPct val="95000"/>
              </a:lnSpc>
              <a:buNone/>
            </a:pPr>
            <a:r>
              <a:rPr lang="en-US" sz="3800" b="1" dirty="0">
                <a:solidFill>
                  <a:schemeClr val="tx1"/>
                </a:solidFill>
              </a:rPr>
              <a:t>Post an die Fachämter</a:t>
            </a:r>
            <a:endParaRPr lang="en-US" sz="3800" dirty="0"/>
          </a:p>
        </p:txBody>
      </p:sp>
      <p:sp>
        <p:nvSpPr>
          <p:cNvPr id="5" name="Text 3"/>
          <p:cNvSpPr txBox="1"/>
          <p:nvPr/>
        </p:nvSpPr>
        <p:spPr>
          <a:xfrm>
            <a:off x="640080" y="2068093"/>
            <a:ext cx="5257800" cy="256032"/>
          </a:xfrm>
          <a:prstGeom prst="rect">
            <a:avLst/>
          </a:prstGeom>
          <a:noFill/>
          <a:ln/>
        </p:spPr>
        <p:txBody>
          <a:bodyPr wrap="square" lIns="0" tIns="0" rIns="0" bIns="0" rtlCol="0" anchor="t"/>
          <a:lstStyle/>
          <a:p>
            <a:pPr indent="0" marL="0">
              <a:lnSpc>
                <a:spcPct val="100000"/>
              </a:lnSpc>
              <a:buNone/>
            </a:pPr>
            <a:r>
              <a:rPr lang="en-US" sz="1100" b="1" spc="100" kern="0" dirty="0">
                <a:solidFill>
                  <a:schemeClr val="accent5"/>
                </a:solidFill>
              </a:rPr>
              <a:t>DU SAGST</a:t>
            </a:r>
            <a:endParaRPr lang="en-US" sz="1100" dirty="0"/>
          </a:p>
        </p:txBody>
      </p:sp>
      <p:sp>
        <p:nvSpPr>
          <p:cNvPr id="6" name="Shape 4"/>
          <p:cNvSpPr/>
          <p:nvPr/>
        </p:nvSpPr>
        <p:spPr>
          <a:xfrm>
            <a:off x="640080" y="2397277"/>
            <a:ext cx="5257800" cy="753110"/>
          </a:xfrm>
          <a:prstGeom prst="roundRect">
            <a:avLst>
              <a:gd name="adj" fmla="val 29140"/>
            </a:avLst>
          </a:prstGeom>
          <a:solidFill>
            <a:schemeClr val="tx1"/>
          </a:solidFill>
          <a:ln/>
        </p:spPr>
      </p:sp>
      <p:sp>
        <p:nvSpPr>
          <p:cNvPr id="7" name="Shape 5"/>
          <p:cNvSpPr/>
          <p:nvPr/>
        </p:nvSpPr>
        <p:spPr>
          <a:xfrm flipV="1">
            <a:off x="960120" y="3141243"/>
            <a:ext cx="292608" cy="237744"/>
          </a:xfrm>
          <a:prstGeom prst="rtTriangle">
            <a:avLst/>
          </a:prstGeom>
          <a:solidFill>
            <a:srgbClr val="16181D"/>
          </a:solidFill>
          <a:ln/>
        </p:spPr>
      </p:sp>
      <p:sp>
        <p:nvSpPr>
          <p:cNvPr id="8" name="Text 6"/>
          <p:cNvSpPr txBox="1"/>
          <p:nvPr/>
        </p:nvSpPr>
        <p:spPr>
          <a:xfrm>
            <a:off x="896112" y="2397277"/>
            <a:ext cx="4745736" cy="753110"/>
          </a:xfrm>
          <a:prstGeom prst="rect">
            <a:avLst/>
          </a:prstGeom>
          <a:noFill/>
          <a:ln/>
        </p:spPr>
        <p:txBody>
          <a:bodyPr wrap="square" lIns="0" tIns="0" rIns="0" bIns="0" rtlCol="0" anchor="ctr"/>
          <a:lstStyle/>
          <a:p>
            <a:pPr indent="0" marL="0">
              <a:lnSpc>
                <a:spcPct val="100000"/>
              </a:lnSpc>
              <a:buNone/>
            </a:pPr>
            <a:r>
              <a:rPr lang="en-US" sz="2500" b="1" dirty="0">
                <a:solidFill>
                  <a:schemeClr val="bg1"/>
                </a:solidFill>
              </a:rPr>
              <a:t>„Wohin gehört die neue Post?“</a:t>
            </a:r>
            <a:endParaRPr lang="en-US" sz="2500" dirty="0"/>
          </a:p>
        </p:txBody>
      </p:sp>
      <p:sp>
        <p:nvSpPr>
          <p:cNvPr id="9" name="Text 7"/>
          <p:cNvSpPr txBox="1"/>
          <p:nvPr/>
        </p:nvSpPr>
        <p:spPr>
          <a:xfrm>
            <a:off x="640080" y="3525291"/>
            <a:ext cx="5257800" cy="256032"/>
          </a:xfrm>
          <a:prstGeom prst="rect">
            <a:avLst/>
          </a:prstGeom>
          <a:noFill/>
          <a:ln/>
        </p:spPr>
        <p:txBody>
          <a:bodyPr wrap="square" lIns="0" tIns="0" rIns="0" bIns="0" rtlCol="0" anchor="t"/>
          <a:lstStyle/>
          <a:p>
            <a:pPr indent="0" marL="0">
              <a:lnSpc>
                <a:spcPct val="100000"/>
              </a:lnSpc>
              <a:buNone/>
            </a:pPr>
            <a:r>
              <a:rPr lang="en-US" sz="1100" b="1" spc="100" kern="0" dirty="0">
                <a:solidFill>
                  <a:schemeClr val="accent5"/>
                </a:solidFill>
              </a:rPr>
              <a:t>DER BUTLER</a:t>
            </a:r>
            <a:endParaRPr lang="en-US" sz="1100" dirty="0"/>
          </a:p>
        </p:txBody>
      </p:sp>
      <p:sp>
        <p:nvSpPr>
          <p:cNvPr id="10" name="Shape 8"/>
          <p:cNvSpPr/>
          <p:nvPr/>
        </p:nvSpPr>
        <p:spPr>
          <a:xfrm>
            <a:off x="640080" y="3924325"/>
            <a:ext cx="274320" cy="274320"/>
          </a:xfrm>
          <a:prstGeom prst="ellipse">
            <a:avLst/>
          </a:prstGeom>
          <a:solidFill>
            <a:schemeClr val="accent1"/>
          </a:solidFill>
          <a:ln/>
        </p:spPr>
      </p:sp>
      <p:pic>
        <p:nvPicPr>
          <p:cNvPr id="11" name="Image 0" descr="C:\Users\stella\AppData\Local\Temp\claude\C--Users-stella-Desktop-erledigt\43329c91-2f5f-4919-bcab-c0957ad438dc\scratchpad\decks\icons\check-ink.png">    </p:cNvPr>
          <p:cNvPicPr>
            <a:picLocks noChangeAspect="1"/>
          </p:cNvPicPr>
          <p:nvPr/>
        </p:nvPicPr>
        <p:blipFill>
          <a:blip r:embed="rId1"/>
          <a:stretch>
            <a:fillRect/>
          </a:stretch>
        </p:blipFill>
        <p:spPr>
          <a:xfrm>
            <a:off x="708660" y="3992905"/>
            <a:ext cx="137160" cy="137160"/>
          </a:xfrm>
          <a:prstGeom prst="rect">
            <a:avLst/>
          </a:prstGeom>
        </p:spPr>
      </p:pic>
      <p:sp>
        <p:nvSpPr>
          <p:cNvPr id="12" name="Text 9"/>
          <p:cNvSpPr txBox="1"/>
          <p:nvPr/>
        </p:nvSpPr>
        <p:spPr>
          <a:xfrm>
            <a:off x="1097280" y="3891051"/>
            <a:ext cx="4800600" cy="386588"/>
          </a:xfrm>
          <a:prstGeom prst="rect">
            <a:avLst/>
          </a:prstGeom>
          <a:noFill/>
          <a:ln/>
        </p:spPr>
        <p:txBody>
          <a:bodyPr wrap="square" lIns="0" tIns="0" rIns="0" bIns="0" rtlCol="0" anchor="t"/>
          <a:lstStyle/>
          <a:p>
            <a:pPr indent="0" marL="0">
              <a:lnSpc>
                <a:spcPct val="100000"/>
              </a:lnSpc>
              <a:buNone/>
            </a:pPr>
            <a:r>
              <a:rPr lang="en-US" sz="2200" dirty="0">
                <a:solidFill>
                  <a:schemeClr val="tx1"/>
                </a:solidFill>
              </a:rPr>
              <a:t>Vorschlag je Brief mit Fundstelle</a:t>
            </a:r>
            <a:endParaRPr lang="en-US" sz="2200" dirty="0"/>
          </a:p>
        </p:txBody>
      </p:sp>
      <p:sp>
        <p:nvSpPr>
          <p:cNvPr id="13" name="Shape 10"/>
          <p:cNvSpPr/>
          <p:nvPr/>
        </p:nvSpPr>
        <p:spPr>
          <a:xfrm>
            <a:off x="640080" y="4466361"/>
            <a:ext cx="274320" cy="274320"/>
          </a:xfrm>
          <a:prstGeom prst="ellipse">
            <a:avLst/>
          </a:prstGeom>
          <a:solidFill>
            <a:schemeClr val="accent1"/>
          </a:solidFill>
          <a:ln/>
        </p:spPr>
      </p:sp>
      <p:pic>
        <p:nvPicPr>
          <p:cNvPr id="14" name="Image 1" descr="C:\Users\stella\AppData\Local\Temp\claude\C--Users-stella-Desktop-erledigt\43329c91-2f5f-4919-bcab-c0957ad438dc\scratchpad\decks\icons\check-ink.png">    </p:cNvPr>
          <p:cNvPicPr>
            <a:picLocks noChangeAspect="1"/>
          </p:cNvPicPr>
          <p:nvPr/>
        </p:nvPicPr>
        <p:blipFill>
          <a:blip r:embed="rId2"/>
          <a:stretch>
            <a:fillRect/>
          </a:stretch>
        </p:blipFill>
        <p:spPr>
          <a:xfrm>
            <a:off x="708660" y="4534941"/>
            <a:ext cx="137160" cy="137160"/>
          </a:xfrm>
          <a:prstGeom prst="rect">
            <a:avLst/>
          </a:prstGeom>
        </p:spPr>
      </p:pic>
      <p:sp>
        <p:nvSpPr>
          <p:cNvPr id="15" name="Text 11"/>
          <p:cNvSpPr txBox="1"/>
          <p:nvPr/>
        </p:nvSpPr>
        <p:spPr>
          <a:xfrm>
            <a:off x="1097280" y="4433087"/>
            <a:ext cx="4800600" cy="386588"/>
          </a:xfrm>
          <a:prstGeom prst="rect">
            <a:avLst/>
          </a:prstGeom>
          <a:noFill/>
          <a:ln/>
        </p:spPr>
        <p:txBody>
          <a:bodyPr wrap="square" lIns="0" tIns="0" rIns="0" bIns="0" rtlCol="0" anchor="t"/>
          <a:lstStyle/>
          <a:p>
            <a:pPr indent="0" marL="0">
              <a:lnSpc>
                <a:spcPct val="100000"/>
              </a:lnSpc>
              <a:buNone/>
            </a:pPr>
            <a:r>
              <a:rPr lang="en-US" sz="2200" dirty="0">
                <a:solidFill>
                  <a:schemeClr val="tx1"/>
                </a:solidFill>
              </a:rPr>
              <a:t>Verteilregeln je Fachamt</a:t>
            </a:r>
            <a:endParaRPr lang="en-US" sz="2200" dirty="0"/>
          </a:p>
        </p:txBody>
      </p:sp>
      <p:sp>
        <p:nvSpPr>
          <p:cNvPr id="16" name="Shape 12"/>
          <p:cNvSpPr/>
          <p:nvPr/>
        </p:nvSpPr>
        <p:spPr>
          <a:xfrm>
            <a:off x="640080" y="5008397"/>
            <a:ext cx="274320" cy="274320"/>
          </a:xfrm>
          <a:prstGeom prst="ellipse">
            <a:avLst/>
          </a:prstGeom>
          <a:solidFill>
            <a:schemeClr val="accent1"/>
          </a:solidFill>
          <a:ln/>
        </p:spPr>
      </p:sp>
      <p:pic>
        <p:nvPicPr>
          <p:cNvPr id="17" name="Image 2" descr="C:\Users\stella\AppData\Local\Temp\claude\C--Users-stella-Desktop-erledigt\43329c91-2f5f-4919-bcab-c0957ad438dc\scratchpad\decks\icons\check-ink.png">    </p:cNvPr>
          <p:cNvPicPr>
            <a:picLocks noChangeAspect="1"/>
          </p:cNvPicPr>
          <p:nvPr/>
        </p:nvPicPr>
        <p:blipFill>
          <a:blip r:embed="rId3"/>
          <a:stretch>
            <a:fillRect/>
          </a:stretch>
        </p:blipFill>
        <p:spPr>
          <a:xfrm>
            <a:off x="708660" y="5076977"/>
            <a:ext cx="137160" cy="137160"/>
          </a:xfrm>
          <a:prstGeom prst="rect">
            <a:avLst/>
          </a:prstGeom>
        </p:spPr>
      </p:pic>
      <p:sp>
        <p:nvSpPr>
          <p:cNvPr id="18" name="Text 13"/>
          <p:cNvSpPr txBox="1"/>
          <p:nvPr/>
        </p:nvSpPr>
        <p:spPr>
          <a:xfrm>
            <a:off x="1097280" y="4975123"/>
            <a:ext cx="4800600" cy="386588"/>
          </a:xfrm>
          <a:prstGeom prst="rect">
            <a:avLst/>
          </a:prstGeom>
          <a:noFill/>
          <a:ln/>
        </p:spPr>
        <p:txBody>
          <a:bodyPr wrap="square" lIns="0" tIns="0" rIns="0" bIns="0" rtlCol="0" anchor="t"/>
          <a:lstStyle/>
          <a:p>
            <a:pPr indent="0" marL="0">
              <a:lnSpc>
                <a:spcPct val="100000"/>
              </a:lnSpc>
              <a:buNone/>
            </a:pPr>
            <a:r>
              <a:rPr lang="en-US" sz="2200" dirty="0">
                <a:solidFill>
                  <a:schemeClr val="tx1"/>
                </a:solidFill>
              </a:rPr>
              <a:t>Umlauf zur Mitzeichnung</a:t>
            </a:r>
            <a:endParaRPr lang="en-US" sz="2200" dirty="0"/>
          </a:p>
        </p:txBody>
      </p:sp>
      <p:sp>
        <p:nvSpPr>
          <p:cNvPr id="19" name="Bildschirmfoto Rahmen"/>
          <p:cNvSpPr/>
          <p:nvPr/>
        </p:nvSpPr>
        <p:spPr>
          <a:xfrm>
            <a:off x="6355080" y="1427106"/>
            <a:ext cx="5196535" cy="3775188"/>
          </a:xfrm>
          <a:prstGeom prst="roundRect">
            <a:avLst>
              <a:gd name="adj" fmla="val 4360"/>
            </a:avLst>
          </a:prstGeom>
          <a:solidFill>
            <a:schemeClr val="bg2"/>
          </a:solidFill>
          <a:ln w="9525">
            <a:solidFill>
              <a:schemeClr val="accent2"/>
            </a:solidFill>
            <a:prstDash val="solid"/>
          </a:ln>
          <a:effectLst>
            <a:outerShdw sx="100000" sy="100000" kx="0" ky="0" algn="bl" rotWithShape="0" blurRad="127000" dist="38100" dir="5400000">
              <a:srgbClr val="000000">
                <a:alpha val="14000"/>
              </a:srgbClr>
            </a:outerShdw>
          </a:effectLst>
        </p:spPr>
      </p:sp>
      <p:pic>
        <p:nvPicPr>
          <p:cNvPr id="20" name="Bildschirmfoto" descr="Bildschirmfoto aus HeyButler: verwaltung-ablage">    </p:cNvPr>
          <p:cNvPicPr>
            <a:picLocks noChangeAspect="1"/>
          </p:cNvPicPr>
          <p:nvPr/>
        </p:nvPicPr>
        <p:blipFill>
          <a:blip r:embed="rId4"/>
          <a:stretch>
            <a:fillRect/>
          </a:stretch>
        </p:blipFill>
        <p:spPr>
          <a:xfrm>
            <a:off x="6446520" y="1518546"/>
            <a:ext cx="5013655" cy="3592308"/>
          </a:xfrm>
          <a:prstGeom prst="rect">
            <a:avLst/>
          </a:prstGeom>
        </p:spPr>
      </p:pic>
      <p:pic>
        <p:nvPicPr>
          <p:cNvPr id="21" name="Image 4" descr="C:\Users\stella\AppData\Local\Temp\claude\C--Users-stella-Desktop-erledigt\43329c91-2f5f-4919-bcab-c0957ad438dc\scratchpad\decks\brand\butler-96.png">    </p:cNvPr>
          <p:cNvPicPr>
            <a:picLocks noChangeAspect="1"/>
          </p:cNvPicPr>
          <p:nvPr/>
        </p:nvPicPr>
        <p:blipFill>
          <a:blip r:embed="rId5"/>
          <a:stretch>
            <a:fillRect/>
          </a:stretch>
        </p:blipFill>
        <p:spPr>
          <a:xfrm>
            <a:off x="640080" y="6358573"/>
            <a:ext cx="174625" cy="174625"/>
          </a:xfrm>
          <a:prstGeom prst="rect">
            <a:avLst/>
          </a:prstGeom>
        </p:spPr>
      </p:pic>
      <p:sp>
        <p:nvSpPr>
          <p:cNvPr id="22" name="Text 15"/>
          <p:cNvSpPr txBox="1"/>
          <p:nvPr/>
        </p:nvSpPr>
        <p:spPr>
          <a:xfrm>
            <a:off x="887857" y="6355080"/>
            <a:ext cx="3657600" cy="181610"/>
          </a:xfrm>
          <a:prstGeom prst="rect">
            <a:avLst/>
          </a:prstGeom>
          <a:noFill/>
          <a:ln/>
        </p:spPr>
        <p:txBody>
          <a:bodyPr wrap="square" lIns="0" tIns="0" rIns="0" bIns="0" rtlCol="0" anchor="ctr"/>
          <a:lstStyle/>
          <a:p>
            <a:pPr indent="0" marL="0">
              <a:lnSpc>
                <a:spcPct val="100000"/>
              </a:lnSpc>
              <a:buNone/>
            </a:pPr>
            <a:r>
              <a:rPr lang="en-US" sz="1100" dirty="0">
                <a:solidFill>
                  <a:schemeClr val="tx1"/>
                </a:solidFill>
              </a:rPr>
              <a:t>Hey</a:t>
            </a:r>
            <a:pPr indent="0" marL="0">
              <a:lnSpc>
                <a:spcPct val="100000"/>
              </a:lnSpc>
              <a:buNone/>
            </a:pPr>
            <a:r>
              <a:rPr lang="en-US" sz="1100" b="1" dirty="0">
                <a:solidFill>
                  <a:schemeClr val="tx1"/>
                </a:solidFill>
              </a:rPr>
              <a:t>Butler</a:t>
            </a:r>
            <a:endParaRPr lang="en-US" sz="1100" dirty="0"/>
          </a:p>
        </p:txBody>
      </p:sp>
      <p:sp>
        <p:nvSpPr>
          <p:cNvPr id="23" name="Text 16"/>
          <p:cNvSpPr txBox="1"/>
          <p:nvPr/>
        </p:nvSpPr>
        <p:spPr>
          <a:xfrm>
            <a:off x="1874520" y="6355080"/>
            <a:ext cx="6400800" cy="182880"/>
          </a:xfrm>
          <a:prstGeom prst="rect">
            <a:avLst/>
          </a:prstGeom>
          <a:noFill/>
          <a:ln/>
        </p:spPr>
        <p:txBody>
          <a:bodyPr wrap="square" lIns="0" tIns="0" rIns="0" bIns="0" rtlCol="0" anchor="ctr"/>
          <a:lstStyle/>
          <a:p>
            <a:pPr indent="0" marL="0">
              <a:lnSpc>
                <a:spcPct val="100000"/>
              </a:lnSpc>
              <a:buNone/>
            </a:pPr>
            <a:r>
              <a:rPr lang="en-US" sz="1000" dirty="0">
                <a:solidFill>
                  <a:schemeClr val="accent5"/>
                </a:solidFill>
              </a:rPr>
              <a:t>HeyButler im Alltag</a:t>
            </a:r>
            <a:endParaRPr lang="en-US" sz="1000" dirty="0"/>
          </a:p>
        </p:txBody>
      </p:sp>
      <p:sp>
        <p:nvSpPr>
          <p:cNvPr id="24" name="Text 17"/>
          <p:cNvSpPr txBox="1"/>
          <p:nvPr/>
        </p:nvSpPr>
        <p:spPr>
          <a:xfrm>
            <a:off x="10637215" y="6355080"/>
            <a:ext cx="914400" cy="182880"/>
          </a:xfrm>
          <a:prstGeom prst="rect">
            <a:avLst/>
          </a:prstGeom>
          <a:noFill/>
          <a:ln/>
        </p:spPr>
        <p:txBody>
          <a:bodyPr wrap="square" lIns="0" tIns="0" rIns="0" bIns="0" rtlCol="0" anchor="ctr"/>
          <a:lstStyle/>
          <a:p>
            <a:pPr algn="r" indent="0" marL="0">
              <a:lnSpc>
                <a:spcPct val="100000"/>
              </a:lnSpc>
              <a:buNone/>
            </a:pPr>
            <a:r>
              <a:rPr lang="en-US" sz="1000" dirty="0">
                <a:solidFill>
                  <a:schemeClr val="accent5"/>
                </a:solidFill>
              </a:rPr>
              <a:t>66</a:t>
            </a:r>
            <a:endParaRPr lang="en-US" sz="1000" dirty="0"/>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name="Slide 67">
    <p:spTree>
      <p:nvGrpSpPr>
        <p:cNvPr id="1" name=""/>
        <p:cNvGrpSpPr/>
        <p:nvPr/>
      </p:nvGrpSpPr>
      <p:grpSpPr>
        <a:xfrm>
          <a:off x="0" y="0"/>
          <a:ext cx="0" cy="0"/>
          <a:chOff x="0" y="0"/>
          <a:chExt cx="0" cy="0"/>
        </a:xfrm>
      </p:grpSpPr>
      <p:sp>
        <p:nvSpPr>
          <p:cNvPr id="2" name="Shape 0"/>
          <p:cNvSpPr/>
          <p:nvPr/>
        </p:nvSpPr>
        <p:spPr>
          <a:xfrm>
            <a:off x="640080" y="1828800"/>
            <a:ext cx="1165860" cy="292608"/>
          </a:xfrm>
          <a:prstGeom prst="roundRect">
            <a:avLst>
              <a:gd name="adj" fmla="val 50000"/>
            </a:avLst>
          </a:prstGeom>
          <a:solidFill>
            <a:schemeClr val="accent1"/>
          </a:solidFill>
          <a:ln/>
        </p:spPr>
      </p:sp>
      <p:sp>
        <p:nvSpPr>
          <p:cNvPr id="3" name="Text 1"/>
          <p:cNvSpPr txBox="1"/>
          <p:nvPr/>
        </p:nvSpPr>
        <p:spPr>
          <a:xfrm>
            <a:off x="640080" y="1828800"/>
            <a:ext cx="1165860" cy="292608"/>
          </a:xfrm>
          <a:prstGeom prst="rect">
            <a:avLst/>
          </a:prstGeom>
          <a:noFill/>
          <a:ln/>
        </p:spPr>
        <p:txBody>
          <a:bodyPr wrap="square" lIns="0" tIns="0" rIns="0" bIns="0" rtlCol="0" anchor="ctr"/>
          <a:lstStyle/>
          <a:p>
            <a:pPr algn="ctr" indent="0" marL="0">
              <a:lnSpc>
                <a:spcPct val="100000"/>
              </a:lnSpc>
              <a:buNone/>
            </a:pPr>
            <a:r>
              <a:rPr lang="en-US" sz="1100" b="1" spc="100" kern="0" dirty="0">
                <a:solidFill>
                  <a:schemeClr val="tx1"/>
                </a:solidFill>
              </a:rPr>
              <a:t>ABSCHNITT</a:t>
            </a:r>
            <a:endParaRPr lang="en-US" sz="1100" dirty="0"/>
          </a:p>
        </p:txBody>
      </p:sp>
      <p:sp>
        <p:nvSpPr>
          <p:cNvPr id="4" name="Text 2"/>
          <p:cNvSpPr txBox="1"/>
          <p:nvPr/>
        </p:nvSpPr>
        <p:spPr>
          <a:xfrm>
            <a:off x="640080" y="2331720"/>
            <a:ext cx="6949440" cy="1737360"/>
          </a:xfrm>
          <a:prstGeom prst="rect">
            <a:avLst/>
          </a:prstGeom>
          <a:noFill/>
          <a:ln/>
        </p:spPr>
        <p:txBody>
          <a:bodyPr wrap="square" lIns="0" tIns="0" rIns="0" bIns="0" rtlCol="0" anchor="t"/>
          <a:lstStyle/>
          <a:p>
            <a:pPr indent="0" marL="0">
              <a:lnSpc>
                <a:spcPct val="95000"/>
              </a:lnSpc>
              <a:buNone/>
            </a:pPr>
            <a:r>
              <a:rPr lang="en-US" sz="4800" b="1" dirty="0">
                <a:solidFill>
                  <a:schemeClr val="bg1"/>
                </a:solidFill>
              </a:rPr>
              <a:t>Dienstleistung &amp; Logistik</a:t>
            </a:r>
            <a:endParaRPr lang="en-US" sz="4800" dirty="0"/>
          </a:p>
        </p:txBody>
      </p:sp>
      <p:sp>
        <p:nvSpPr>
          <p:cNvPr id="5" name="Text 3"/>
          <p:cNvSpPr txBox="1"/>
          <p:nvPr/>
        </p:nvSpPr>
        <p:spPr>
          <a:xfrm>
            <a:off x="640080" y="4114800"/>
            <a:ext cx="6949440" cy="914400"/>
          </a:xfrm>
          <a:prstGeom prst="rect">
            <a:avLst/>
          </a:prstGeom>
          <a:noFill/>
          <a:ln/>
        </p:spPr>
        <p:txBody>
          <a:bodyPr wrap="square" lIns="0" tIns="0" rIns="0" bIns="0" rtlCol="0" anchor="t"/>
          <a:lstStyle/>
          <a:p>
            <a:pPr indent="0" marL="0">
              <a:lnSpc>
                <a:spcPct val="100000"/>
              </a:lnSpc>
              <a:buNone/>
            </a:pPr>
            <a:r>
              <a:rPr lang="en-US" sz="2200" dirty="0">
                <a:solidFill>
                  <a:schemeClr val="accent6"/>
                </a:solidFill>
              </a:rPr>
              <a:t>Spedition · Zeitarbeit · Sicherheits­dienst · Gebäudereinigung</a:t>
            </a:r>
            <a:endParaRPr lang="en-US" sz="2200" dirty="0"/>
          </a:p>
        </p:txBody>
      </p:sp>
      <p:sp>
        <p:nvSpPr>
          <p:cNvPr id="6" name="Shape 4"/>
          <p:cNvSpPr/>
          <p:nvPr/>
        </p:nvSpPr>
        <p:spPr>
          <a:xfrm>
            <a:off x="8138160" y="1828800"/>
            <a:ext cx="1920240" cy="1920240"/>
          </a:xfrm>
          <a:prstGeom prst="ellipse">
            <a:avLst/>
          </a:prstGeom>
          <a:solidFill>
            <a:schemeClr val="accent1"/>
          </a:solidFill>
          <a:ln/>
        </p:spPr>
      </p:sp>
      <p:pic>
        <p:nvPicPr>
          <p:cNvPr id="7" name="Image 0" descr="C:\Users\stella\AppData\Local\Temp\claude\C--Users-stella-Desktop-erledigt\43329c91-2f5f-4919-bcab-c0957ad438dc\scratchpad\decks\icons\truck-ink.png">    </p:cNvPr>
          <p:cNvPicPr>
            <a:picLocks noChangeAspect="1"/>
          </p:cNvPicPr>
          <p:nvPr/>
        </p:nvPicPr>
        <p:blipFill>
          <a:blip r:embed="rId1"/>
          <a:stretch>
            <a:fillRect/>
          </a:stretch>
        </p:blipFill>
        <p:spPr>
          <a:xfrm>
            <a:off x="8656625" y="2347265"/>
            <a:ext cx="883310" cy="883310"/>
          </a:xfrm>
          <a:prstGeom prst="rect">
            <a:avLst/>
          </a:prstGeom>
        </p:spPr>
      </p:pic>
      <p:sp>
        <p:nvSpPr>
          <p:cNvPr id="8" name="Shape 5"/>
          <p:cNvSpPr/>
          <p:nvPr/>
        </p:nvSpPr>
        <p:spPr>
          <a:xfrm>
            <a:off x="9738360" y="3246120"/>
            <a:ext cx="1920240" cy="1920240"/>
          </a:xfrm>
          <a:prstGeom prst="ellipse">
            <a:avLst/>
          </a:prstGeom>
          <a:solidFill>
            <a:schemeClr val="accent1"/>
          </a:solidFill>
          <a:ln/>
        </p:spPr>
      </p:sp>
      <p:pic>
        <p:nvPicPr>
          <p:cNvPr id="9" name="Image 1" descr="C:\Users\stella\AppData\Local\Temp\claude\C--Users-stella-Desktop-erledigt\43329c91-2f5f-4919-bcab-c0957ad438dc\scratchpad\decks\icons\key-ink.png">    </p:cNvPr>
          <p:cNvPicPr>
            <a:picLocks noChangeAspect="1"/>
          </p:cNvPicPr>
          <p:nvPr/>
        </p:nvPicPr>
        <p:blipFill>
          <a:blip r:embed="rId2"/>
          <a:stretch>
            <a:fillRect/>
          </a:stretch>
        </p:blipFill>
        <p:spPr>
          <a:xfrm>
            <a:off x="10256825" y="3764585"/>
            <a:ext cx="883310" cy="883310"/>
          </a:xfrm>
          <a:prstGeom prst="rect">
            <a:avLst/>
          </a:prstGeom>
        </p:spPr>
      </p:pic>
      <p:pic>
        <p:nvPicPr>
          <p:cNvPr id="10" name="Image 2" descr="C:\Users\stella\AppData\Local\Temp\claude\C--Users-stella-Desktop-erledigt\43329c91-2f5f-4919-bcab-c0957ad438dc\scratchpad\decks\brand\butler-96.png">    </p:cNvPr>
          <p:cNvPicPr>
            <a:picLocks noChangeAspect="1"/>
          </p:cNvPicPr>
          <p:nvPr/>
        </p:nvPicPr>
        <p:blipFill>
          <a:blip r:embed="rId3"/>
          <a:stretch>
            <a:fillRect/>
          </a:stretch>
        </p:blipFill>
        <p:spPr>
          <a:xfrm>
            <a:off x="640080" y="6358573"/>
            <a:ext cx="174625" cy="174625"/>
          </a:xfrm>
          <a:prstGeom prst="rect">
            <a:avLst/>
          </a:prstGeom>
        </p:spPr>
      </p:pic>
      <p:sp>
        <p:nvSpPr>
          <p:cNvPr id="11" name="Text 6"/>
          <p:cNvSpPr txBox="1"/>
          <p:nvPr/>
        </p:nvSpPr>
        <p:spPr>
          <a:xfrm>
            <a:off x="887857" y="6355080"/>
            <a:ext cx="3657600" cy="181610"/>
          </a:xfrm>
          <a:prstGeom prst="rect">
            <a:avLst/>
          </a:prstGeom>
          <a:noFill/>
          <a:ln/>
        </p:spPr>
        <p:txBody>
          <a:bodyPr wrap="square" lIns="0" tIns="0" rIns="0" bIns="0" rtlCol="0" anchor="ctr"/>
          <a:lstStyle/>
          <a:p>
            <a:pPr indent="0" marL="0">
              <a:lnSpc>
                <a:spcPct val="100000"/>
              </a:lnSpc>
              <a:buNone/>
            </a:pPr>
            <a:r>
              <a:rPr lang="en-US" sz="1100" dirty="0">
                <a:solidFill>
                  <a:schemeClr val="bg1"/>
                </a:solidFill>
              </a:rPr>
              <a:t>Hey</a:t>
            </a:r>
            <a:pPr indent="0" marL="0">
              <a:lnSpc>
                <a:spcPct val="100000"/>
              </a:lnSpc>
              <a:buNone/>
            </a:pPr>
            <a:r>
              <a:rPr lang="en-US" sz="1100" b="1" dirty="0">
                <a:solidFill>
                  <a:schemeClr val="bg1"/>
                </a:solidFill>
              </a:rPr>
              <a:t>Butler</a:t>
            </a:r>
            <a:endParaRPr lang="en-US" sz="1100" dirty="0"/>
          </a:p>
        </p:txBody>
      </p:sp>
      <p:sp>
        <p:nvSpPr>
          <p:cNvPr id="12" name="Text 7"/>
          <p:cNvSpPr txBox="1"/>
          <p:nvPr/>
        </p:nvSpPr>
        <p:spPr>
          <a:xfrm>
            <a:off x="1874520" y="6355080"/>
            <a:ext cx="6400800" cy="182880"/>
          </a:xfrm>
          <a:prstGeom prst="rect">
            <a:avLst/>
          </a:prstGeom>
          <a:noFill/>
          <a:ln/>
        </p:spPr>
        <p:txBody>
          <a:bodyPr wrap="square" lIns="0" tIns="0" rIns="0" bIns="0" rtlCol="0" anchor="ctr"/>
          <a:lstStyle/>
          <a:p>
            <a:pPr indent="0" marL="0">
              <a:lnSpc>
                <a:spcPct val="100000"/>
              </a:lnSpc>
              <a:buNone/>
            </a:pPr>
            <a:r>
              <a:rPr lang="en-US" sz="1000" dirty="0">
                <a:solidFill>
                  <a:schemeClr val="accent6"/>
                </a:solidFill>
              </a:rPr>
              <a:t>HeyButler im Alltag</a:t>
            </a:r>
            <a:endParaRPr lang="en-US" sz="1000" dirty="0"/>
          </a:p>
        </p:txBody>
      </p:sp>
      <p:sp>
        <p:nvSpPr>
          <p:cNvPr id="13" name="Text 8"/>
          <p:cNvSpPr txBox="1"/>
          <p:nvPr/>
        </p:nvSpPr>
        <p:spPr>
          <a:xfrm>
            <a:off x="10637215" y="6355080"/>
            <a:ext cx="914400" cy="182880"/>
          </a:xfrm>
          <a:prstGeom prst="rect">
            <a:avLst/>
          </a:prstGeom>
          <a:noFill/>
          <a:ln/>
        </p:spPr>
        <p:txBody>
          <a:bodyPr wrap="square" lIns="0" tIns="0" rIns="0" bIns="0" rtlCol="0" anchor="ctr"/>
          <a:lstStyle/>
          <a:p>
            <a:pPr algn="r" indent="0" marL="0">
              <a:lnSpc>
                <a:spcPct val="100000"/>
              </a:lnSpc>
              <a:buNone/>
            </a:pPr>
            <a:r>
              <a:rPr lang="en-US" sz="1000" dirty="0">
                <a:solidFill>
                  <a:schemeClr val="accent6"/>
                </a:solidFill>
              </a:rPr>
              <a:t>67</a:t>
            </a:r>
            <a:endParaRPr lang="en-US" sz="1000" dirty="0"/>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name="Slide 68">
    <p:spTree>
      <p:nvGrpSpPr>
        <p:cNvPr id="1" name=""/>
        <p:cNvGrpSpPr/>
        <p:nvPr/>
      </p:nvGrpSpPr>
      <p:grpSpPr>
        <a:xfrm>
          <a:off x="0" y="0"/>
          <a:ext cx="0" cy="0"/>
          <a:chOff x="0" y="0"/>
          <a:chExt cx="0" cy="0"/>
        </a:xfrm>
      </p:grpSpPr>
      <p:sp>
        <p:nvSpPr>
          <p:cNvPr id="2" name="Shape 0"/>
          <p:cNvSpPr/>
          <p:nvPr/>
        </p:nvSpPr>
        <p:spPr>
          <a:xfrm>
            <a:off x="640080" y="548640"/>
            <a:ext cx="2121408" cy="292608"/>
          </a:xfrm>
          <a:prstGeom prst="roundRect">
            <a:avLst>
              <a:gd name="adj" fmla="val 50000"/>
            </a:avLst>
          </a:prstGeom>
          <a:solidFill>
            <a:schemeClr val="accent1"/>
          </a:solidFill>
          <a:ln/>
        </p:spPr>
      </p:sp>
      <p:sp>
        <p:nvSpPr>
          <p:cNvPr id="3" name="Text 1"/>
          <p:cNvSpPr txBox="1"/>
          <p:nvPr/>
        </p:nvSpPr>
        <p:spPr>
          <a:xfrm>
            <a:off x="640080" y="548640"/>
            <a:ext cx="2121408" cy="292608"/>
          </a:xfrm>
          <a:prstGeom prst="rect">
            <a:avLst/>
          </a:prstGeom>
          <a:noFill/>
          <a:ln/>
        </p:spPr>
        <p:txBody>
          <a:bodyPr wrap="square" lIns="0" tIns="0" rIns="0" bIns="0" rtlCol="0" anchor="ctr"/>
          <a:lstStyle/>
          <a:p>
            <a:pPr algn="ctr" indent="0" marL="0">
              <a:lnSpc>
                <a:spcPct val="100000"/>
              </a:lnSpc>
              <a:buNone/>
            </a:pPr>
            <a:r>
              <a:rPr lang="en-US" sz="1100" b="1" spc="100" kern="0" dirty="0">
                <a:solidFill>
                  <a:schemeClr val="tx1"/>
                </a:solidFill>
              </a:rPr>
              <a:t>SPEDITION &amp; LOGISTIK</a:t>
            </a:r>
            <a:endParaRPr lang="en-US" sz="1100" dirty="0"/>
          </a:p>
        </p:txBody>
      </p:sp>
      <p:sp>
        <p:nvSpPr>
          <p:cNvPr id="4" name="Text 2"/>
          <p:cNvSpPr txBox="1"/>
          <p:nvPr/>
        </p:nvSpPr>
        <p:spPr>
          <a:xfrm>
            <a:off x="640080" y="1097280"/>
            <a:ext cx="5257800" cy="1051560"/>
          </a:xfrm>
          <a:prstGeom prst="rect">
            <a:avLst/>
          </a:prstGeom>
          <a:noFill/>
          <a:ln/>
        </p:spPr>
        <p:txBody>
          <a:bodyPr wrap="square" lIns="0" tIns="0" rIns="0" bIns="0" rtlCol="0" anchor="t"/>
          <a:lstStyle/>
          <a:p>
            <a:pPr indent="0" marL="0">
              <a:lnSpc>
                <a:spcPct val="95000"/>
              </a:lnSpc>
              <a:buNone/>
            </a:pPr>
            <a:r>
              <a:rPr lang="en-US" sz="3800" b="1" dirty="0">
                <a:solidFill>
                  <a:schemeClr val="tx1"/>
                </a:solidFill>
              </a:rPr>
              <a:t>Frachtschaden</a:t>
            </a:r>
            <a:endParaRPr lang="en-US" sz="3800" dirty="0"/>
          </a:p>
        </p:txBody>
      </p:sp>
      <p:sp>
        <p:nvSpPr>
          <p:cNvPr id="5" name="Text 3"/>
          <p:cNvSpPr txBox="1"/>
          <p:nvPr/>
        </p:nvSpPr>
        <p:spPr>
          <a:xfrm>
            <a:off x="640080" y="2068093"/>
            <a:ext cx="5257800" cy="256032"/>
          </a:xfrm>
          <a:prstGeom prst="rect">
            <a:avLst/>
          </a:prstGeom>
          <a:noFill/>
          <a:ln/>
        </p:spPr>
        <p:txBody>
          <a:bodyPr wrap="square" lIns="0" tIns="0" rIns="0" bIns="0" rtlCol="0" anchor="t"/>
          <a:lstStyle/>
          <a:p>
            <a:pPr indent="0" marL="0">
              <a:lnSpc>
                <a:spcPct val="100000"/>
              </a:lnSpc>
              <a:buNone/>
            </a:pPr>
            <a:r>
              <a:rPr lang="en-US" sz="1100" b="1" spc="100" kern="0" dirty="0">
                <a:solidFill>
                  <a:schemeClr val="accent5"/>
                </a:solidFill>
              </a:rPr>
              <a:t>DU SAGST</a:t>
            </a:r>
            <a:endParaRPr lang="en-US" sz="1100" dirty="0"/>
          </a:p>
        </p:txBody>
      </p:sp>
      <p:sp>
        <p:nvSpPr>
          <p:cNvPr id="6" name="Shape 4"/>
          <p:cNvSpPr/>
          <p:nvPr/>
        </p:nvSpPr>
        <p:spPr>
          <a:xfrm>
            <a:off x="640080" y="2397277"/>
            <a:ext cx="5257800" cy="1140460"/>
          </a:xfrm>
          <a:prstGeom prst="roundRect">
            <a:avLst>
              <a:gd name="adj" fmla="val 19243"/>
            </a:avLst>
          </a:prstGeom>
          <a:solidFill>
            <a:schemeClr val="tx1"/>
          </a:solidFill>
          <a:ln/>
        </p:spPr>
      </p:sp>
      <p:sp>
        <p:nvSpPr>
          <p:cNvPr id="7" name="Shape 5"/>
          <p:cNvSpPr/>
          <p:nvPr/>
        </p:nvSpPr>
        <p:spPr>
          <a:xfrm flipV="1">
            <a:off x="960120" y="3528593"/>
            <a:ext cx="292608" cy="237744"/>
          </a:xfrm>
          <a:prstGeom prst="rtTriangle">
            <a:avLst/>
          </a:prstGeom>
          <a:solidFill>
            <a:srgbClr val="16181D"/>
          </a:solidFill>
          <a:ln/>
        </p:spPr>
      </p:sp>
      <p:sp>
        <p:nvSpPr>
          <p:cNvPr id="8" name="Text 6"/>
          <p:cNvSpPr txBox="1"/>
          <p:nvPr/>
        </p:nvSpPr>
        <p:spPr>
          <a:xfrm>
            <a:off x="896112" y="2397277"/>
            <a:ext cx="4745736" cy="1140460"/>
          </a:xfrm>
          <a:prstGeom prst="rect">
            <a:avLst/>
          </a:prstGeom>
          <a:noFill/>
          <a:ln/>
        </p:spPr>
        <p:txBody>
          <a:bodyPr wrap="square" lIns="0" tIns="0" rIns="0" bIns="0" rtlCol="0" anchor="ctr"/>
          <a:lstStyle/>
          <a:p>
            <a:pPr indent="0" marL="0">
              <a:lnSpc>
                <a:spcPct val="100000"/>
              </a:lnSpc>
              <a:buNone/>
            </a:pPr>
            <a:r>
              <a:rPr lang="en-US" sz="2500" b="1" dirty="0">
                <a:solidFill>
                  <a:schemeClr val="bg1"/>
                </a:solidFill>
              </a:rPr>
              <a:t>„Welche Schadensfristen laufen diese Woche ab?“</a:t>
            </a:r>
            <a:endParaRPr lang="en-US" sz="2500" dirty="0"/>
          </a:p>
        </p:txBody>
      </p:sp>
      <p:sp>
        <p:nvSpPr>
          <p:cNvPr id="9" name="Text 7"/>
          <p:cNvSpPr txBox="1"/>
          <p:nvPr/>
        </p:nvSpPr>
        <p:spPr>
          <a:xfrm>
            <a:off x="640080" y="3912641"/>
            <a:ext cx="5257800" cy="256032"/>
          </a:xfrm>
          <a:prstGeom prst="rect">
            <a:avLst/>
          </a:prstGeom>
          <a:noFill/>
          <a:ln/>
        </p:spPr>
        <p:txBody>
          <a:bodyPr wrap="square" lIns="0" tIns="0" rIns="0" bIns="0" rtlCol="0" anchor="t"/>
          <a:lstStyle/>
          <a:p>
            <a:pPr indent="0" marL="0">
              <a:lnSpc>
                <a:spcPct val="100000"/>
              </a:lnSpc>
              <a:buNone/>
            </a:pPr>
            <a:r>
              <a:rPr lang="en-US" sz="1100" b="1" spc="100" kern="0" dirty="0">
                <a:solidFill>
                  <a:schemeClr val="accent5"/>
                </a:solidFill>
              </a:rPr>
              <a:t>DER BUTLER</a:t>
            </a:r>
            <a:endParaRPr lang="en-US" sz="1100" dirty="0"/>
          </a:p>
        </p:txBody>
      </p:sp>
      <p:sp>
        <p:nvSpPr>
          <p:cNvPr id="10" name="Shape 8"/>
          <p:cNvSpPr/>
          <p:nvPr/>
        </p:nvSpPr>
        <p:spPr>
          <a:xfrm>
            <a:off x="640080" y="4311675"/>
            <a:ext cx="274320" cy="274320"/>
          </a:xfrm>
          <a:prstGeom prst="ellipse">
            <a:avLst/>
          </a:prstGeom>
          <a:solidFill>
            <a:schemeClr val="accent1"/>
          </a:solidFill>
          <a:ln/>
        </p:spPr>
      </p:sp>
      <p:pic>
        <p:nvPicPr>
          <p:cNvPr id="11" name="Image 0" descr="C:\Users\stella\AppData\Local\Temp\claude\C--Users-stella-Desktop-erledigt\43329c91-2f5f-4919-bcab-c0957ad438dc\scratchpad\decks\icons\check-ink.png">    </p:cNvPr>
          <p:cNvPicPr>
            <a:picLocks noChangeAspect="1"/>
          </p:cNvPicPr>
          <p:nvPr/>
        </p:nvPicPr>
        <p:blipFill>
          <a:blip r:embed="rId1"/>
          <a:stretch>
            <a:fillRect/>
          </a:stretch>
        </p:blipFill>
        <p:spPr>
          <a:xfrm>
            <a:off x="708660" y="4380255"/>
            <a:ext cx="137160" cy="137160"/>
          </a:xfrm>
          <a:prstGeom prst="rect">
            <a:avLst/>
          </a:prstGeom>
        </p:spPr>
      </p:pic>
      <p:sp>
        <p:nvSpPr>
          <p:cNvPr id="12" name="Text 9"/>
          <p:cNvSpPr txBox="1"/>
          <p:nvPr/>
        </p:nvSpPr>
        <p:spPr>
          <a:xfrm>
            <a:off x="1097280" y="4278401"/>
            <a:ext cx="4800600" cy="386588"/>
          </a:xfrm>
          <a:prstGeom prst="rect">
            <a:avLst/>
          </a:prstGeom>
          <a:noFill/>
          <a:ln/>
        </p:spPr>
        <p:txBody>
          <a:bodyPr wrap="square" lIns="0" tIns="0" rIns="0" bIns="0" rtlCol="0" anchor="t"/>
          <a:lstStyle/>
          <a:p>
            <a:pPr indent="0" marL="0">
              <a:lnSpc>
                <a:spcPct val="100000"/>
              </a:lnSpc>
              <a:buNone/>
            </a:pPr>
            <a:r>
              <a:rPr lang="en-US" sz="2200" dirty="0">
                <a:solidFill>
                  <a:schemeClr val="tx1"/>
                </a:solidFill>
              </a:rPr>
              <a:t>Schäden mit Fotos und Frachtbrief</a:t>
            </a:r>
            <a:endParaRPr lang="en-US" sz="2200" dirty="0"/>
          </a:p>
        </p:txBody>
      </p:sp>
      <p:sp>
        <p:nvSpPr>
          <p:cNvPr id="13" name="Shape 10"/>
          <p:cNvSpPr/>
          <p:nvPr/>
        </p:nvSpPr>
        <p:spPr>
          <a:xfrm>
            <a:off x="640080" y="4853711"/>
            <a:ext cx="274320" cy="274320"/>
          </a:xfrm>
          <a:prstGeom prst="ellipse">
            <a:avLst/>
          </a:prstGeom>
          <a:solidFill>
            <a:schemeClr val="accent1"/>
          </a:solidFill>
          <a:ln/>
        </p:spPr>
      </p:sp>
      <p:pic>
        <p:nvPicPr>
          <p:cNvPr id="14" name="Image 1" descr="C:\Users\stella\AppData\Local\Temp\claude\C--Users-stella-Desktop-erledigt\43329c91-2f5f-4919-bcab-c0957ad438dc\scratchpad\decks\icons\check-ink.png">    </p:cNvPr>
          <p:cNvPicPr>
            <a:picLocks noChangeAspect="1"/>
          </p:cNvPicPr>
          <p:nvPr/>
        </p:nvPicPr>
        <p:blipFill>
          <a:blip r:embed="rId2"/>
          <a:stretch>
            <a:fillRect/>
          </a:stretch>
        </p:blipFill>
        <p:spPr>
          <a:xfrm>
            <a:off x="708660" y="4922291"/>
            <a:ext cx="137160" cy="137160"/>
          </a:xfrm>
          <a:prstGeom prst="rect">
            <a:avLst/>
          </a:prstGeom>
        </p:spPr>
      </p:pic>
      <p:sp>
        <p:nvSpPr>
          <p:cNvPr id="15" name="Text 11"/>
          <p:cNvSpPr txBox="1"/>
          <p:nvPr/>
        </p:nvSpPr>
        <p:spPr>
          <a:xfrm>
            <a:off x="1097280" y="4820437"/>
            <a:ext cx="4800600" cy="386588"/>
          </a:xfrm>
          <a:prstGeom prst="rect">
            <a:avLst/>
          </a:prstGeom>
          <a:noFill/>
          <a:ln/>
        </p:spPr>
        <p:txBody>
          <a:bodyPr wrap="square" lIns="0" tIns="0" rIns="0" bIns="0" rtlCol="0" anchor="t"/>
          <a:lstStyle/>
          <a:p>
            <a:pPr indent="0" marL="0">
              <a:lnSpc>
                <a:spcPct val="100000"/>
              </a:lnSpc>
              <a:buNone/>
            </a:pPr>
            <a:r>
              <a:rPr lang="en-US" sz="2200" dirty="0">
                <a:solidFill>
                  <a:schemeClr val="tx1"/>
                </a:solidFill>
              </a:rPr>
              <a:t>Frist zur schriftlichen Anzeige: 7 Tage</a:t>
            </a:r>
            <a:endParaRPr lang="en-US" sz="2200" dirty="0"/>
          </a:p>
        </p:txBody>
      </p:sp>
      <p:sp>
        <p:nvSpPr>
          <p:cNvPr id="16" name="Shape 12"/>
          <p:cNvSpPr/>
          <p:nvPr/>
        </p:nvSpPr>
        <p:spPr>
          <a:xfrm>
            <a:off x="640080" y="5395747"/>
            <a:ext cx="274320" cy="274320"/>
          </a:xfrm>
          <a:prstGeom prst="ellipse">
            <a:avLst/>
          </a:prstGeom>
          <a:solidFill>
            <a:schemeClr val="accent1"/>
          </a:solidFill>
          <a:ln/>
        </p:spPr>
      </p:sp>
      <p:pic>
        <p:nvPicPr>
          <p:cNvPr id="17" name="Image 2" descr="C:\Users\stella\AppData\Local\Temp\claude\C--Users-stella-Desktop-erledigt\43329c91-2f5f-4919-bcab-c0957ad438dc\scratchpad\decks\icons\check-ink.png">    </p:cNvPr>
          <p:cNvPicPr>
            <a:picLocks noChangeAspect="1"/>
          </p:cNvPicPr>
          <p:nvPr/>
        </p:nvPicPr>
        <p:blipFill>
          <a:blip r:embed="rId3"/>
          <a:stretch>
            <a:fillRect/>
          </a:stretch>
        </p:blipFill>
        <p:spPr>
          <a:xfrm>
            <a:off x="708660" y="5464327"/>
            <a:ext cx="137160" cy="137160"/>
          </a:xfrm>
          <a:prstGeom prst="rect">
            <a:avLst/>
          </a:prstGeom>
        </p:spPr>
      </p:pic>
      <p:sp>
        <p:nvSpPr>
          <p:cNvPr id="18" name="Text 13"/>
          <p:cNvSpPr txBox="1"/>
          <p:nvPr/>
        </p:nvSpPr>
        <p:spPr>
          <a:xfrm>
            <a:off x="1097280" y="5362473"/>
            <a:ext cx="4800600" cy="386588"/>
          </a:xfrm>
          <a:prstGeom prst="rect">
            <a:avLst/>
          </a:prstGeom>
          <a:noFill/>
          <a:ln/>
        </p:spPr>
        <p:txBody>
          <a:bodyPr wrap="square" lIns="0" tIns="0" rIns="0" bIns="0" rtlCol="0" anchor="t"/>
          <a:lstStyle/>
          <a:p>
            <a:pPr indent="0" marL="0">
              <a:lnSpc>
                <a:spcPct val="100000"/>
              </a:lnSpc>
              <a:buNone/>
            </a:pPr>
            <a:r>
              <a:rPr lang="en-US" sz="2200" dirty="0">
                <a:solidFill>
                  <a:schemeClr val="tx1"/>
                </a:solidFill>
              </a:rPr>
              <a:t>Verjährung nach 1 Jahr vorgemerkt</a:t>
            </a:r>
            <a:endParaRPr lang="en-US" sz="2200" dirty="0"/>
          </a:p>
        </p:txBody>
      </p:sp>
      <p:sp>
        <p:nvSpPr>
          <p:cNvPr id="19" name="Bildschirmfoto Rahmen"/>
          <p:cNvSpPr/>
          <p:nvPr/>
        </p:nvSpPr>
        <p:spPr>
          <a:xfrm>
            <a:off x="6355080" y="1427106"/>
            <a:ext cx="5196535" cy="3775188"/>
          </a:xfrm>
          <a:prstGeom prst="roundRect">
            <a:avLst>
              <a:gd name="adj" fmla="val 4360"/>
            </a:avLst>
          </a:prstGeom>
          <a:solidFill>
            <a:schemeClr val="bg2"/>
          </a:solidFill>
          <a:ln w="9525">
            <a:solidFill>
              <a:schemeClr val="accent2"/>
            </a:solidFill>
            <a:prstDash val="solid"/>
          </a:ln>
          <a:effectLst>
            <a:outerShdw sx="100000" sy="100000" kx="0" ky="0" algn="bl" rotWithShape="0" blurRad="127000" dist="38100" dir="5400000">
              <a:srgbClr val="000000">
                <a:alpha val="14000"/>
              </a:srgbClr>
            </a:outerShdw>
          </a:effectLst>
        </p:spPr>
      </p:sp>
      <p:pic>
        <p:nvPicPr>
          <p:cNvPr id="20" name="Bildschirmfoto" descr="Bildschirmfoto aus HeyButler: spedition-ablage">    </p:cNvPr>
          <p:cNvPicPr>
            <a:picLocks noChangeAspect="1"/>
          </p:cNvPicPr>
          <p:nvPr/>
        </p:nvPicPr>
        <p:blipFill>
          <a:blip r:embed="rId4"/>
          <a:stretch>
            <a:fillRect/>
          </a:stretch>
        </p:blipFill>
        <p:spPr>
          <a:xfrm>
            <a:off x="6446520" y="1518546"/>
            <a:ext cx="5013655" cy="3592308"/>
          </a:xfrm>
          <a:prstGeom prst="rect">
            <a:avLst/>
          </a:prstGeom>
        </p:spPr>
      </p:pic>
      <p:pic>
        <p:nvPicPr>
          <p:cNvPr id="21" name="Image 4" descr="C:\Users\stella\AppData\Local\Temp\claude\C--Users-stella-Desktop-erledigt\43329c91-2f5f-4919-bcab-c0957ad438dc\scratchpad\decks\brand\butler-96.png">    </p:cNvPr>
          <p:cNvPicPr>
            <a:picLocks noChangeAspect="1"/>
          </p:cNvPicPr>
          <p:nvPr/>
        </p:nvPicPr>
        <p:blipFill>
          <a:blip r:embed="rId5"/>
          <a:stretch>
            <a:fillRect/>
          </a:stretch>
        </p:blipFill>
        <p:spPr>
          <a:xfrm>
            <a:off x="640080" y="6358573"/>
            <a:ext cx="174625" cy="174625"/>
          </a:xfrm>
          <a:prstGeom prst="rect">
            <a:avLst/>
          </a:prstGeom>
        </p:spPr>
      </p:pic>
      <p:sp>
        <p:nvSpPr>
          <p:cNvPr id="22" name="Text 15"/>
          <p:cNvSpPr txBox="1"/>
          <p:nvPr/>
        </p:nvSpPr>
        <p:spPr>
          <a:xfrm>
            <a:off x="887857" y="6355080"/>
            <a:ext cx="3657600" cy="181610"/>
          </a:xfrm>
          <a:prstGeom prst="rect">
            <a:avLst/>
          </a:prstGeom>
          <a:noFill/>
          <a:ln/>
        </p:spPr>
        <p:txBody>
          <a:bodyPr wrap="square" lIns="0" tIns="0" rIns="0" bIns="0" rtlCol="0" anchor="ctr"/>
          <a:lstStyle/>
          <a:p>
            <a:pPr indent="0" marL="0">
              <a:lnSpc>
                <a:spcPct val="100000"/>
              </a:lnSpc>
              <a:buNone/>
            </a:pPr>
            <a:r>
              <a:rPr lang="en-US" sz="1100" dirty="0">
                <a:solidFill>
                  <a:schemeClr val="tx1"/>
                </a:solidFill>
              </a:rPr>
              <a:t>Hey</a:t>
            </a:r>
            <a:pPr indent="0" marL="0">
              <a:lnSpc>
                <a:spcPct val="100000"/>
              </a:lnSpc>
              <a:buNone/>
            </a:pPr>
            <a:r>
              <a:rPr lang="en-US" sz="1100" b="1" dirty="0">
                <a:solidFill>
                  <a:schemeClr val="tx1"/>
                </a:solidFill>
              </a:rPr>
              <a:t>Butler</a:t>
            </a:r>
            <a:endParaRPr lang="en-US" sz="1100" dirty="0"/>
          </a:p>
        </p:txBody>
      </p:sp>
      <p:sp>
        <p:nvSpPr>
          <p:cNvPr id="23" name="Text 16"/>
          <p:cNvSpPr txBox="1"/>
          <p:nvPr/>
        </p:nvSpPr>
        <p:spPr>
          <a:xfrm>
            <a:off x="1874520" y="6355080"/>
            <a:ext cx="6400800" cy="182880"/>
          </a:xfrm>
          <a:prstGeom prst="rect">
            <a:avLst/>
          </a:prstGeom>
          <a:noFill/>
          <a:ln/>
        </p:spPr>
        <p:txBody>
          <a:bodyPr wrap="square" lIns="0" tIns="0" rIns="0" bIns="0" rtlCol="0" anchor="ctr"/>
          <a:lstStyle/>
          <a:p>
            <a:pPr indent="0" marL="0">
              <a:lnSpc>
                <a:spcPct val="100000"/>
              </a:lnSpc>
              <a:buNone/>
            </a:pPr>
            <a:r>
              <a:rPr lang="en-US" sz="1000" dirty="0">
                <a:solidFill>
                  <a:schemeClr val="accent5"/>
                </a:solidFill>
              </a:rPr>
              <a:t>HeyButler im Alltag</a:t>
            </a:r>
            <a:endParaRPr lang="en-US" sz="1000" dirty="0"/>
          </a:p>
        </p:txBody>
      </p:sp>
      <p:sp>
        <p:nvSpPr>
          <p:cNvPr id="24" name="Text 17"/>
          <p:cNvSpPr txBox="1"/>
          <p:nvPr/>
        </p:nvSpPr>
        <p:spPr>
          <a:xfrm>
            <a:off x="10637215" y="6355080"/>
            <a:ext cx="914400" cy="182880"/>
          </a:xfrm>
          <a:prstGeom prst="rect">
            <a:avLst/>
          </a:prstGeom>
          <a:noFill/>
          <a:ln/>
        </p:spPr>
        <p:txBody>
          <a:bodyPr wrap="square" lIns="0" tIns="0" rIns="0" bIns="0" rtlCol="0" anchor="ctr"/>
          <a:lstStyle/>
          <a:p>
            <a:pPr algn="r" indent="0" marL="0">
              <a:lnSpc>
                <a:spcPct val="100000"/>
              </a:lnSpc>
              <a:buNone/>
            </a:pPr>
            <a:r>
              <a:rPr lang="en-US" sz="1000" dirty="0">
                <a:solidFill>
                  <a:schemeClr val="accent5"/>
                </a:solidFill>
              </a:rPr>
              <a:t>68</a:t>
            </a:r>
            <a:endParaRPr lang="en-US" sz="1000" dirty="0"/>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name="Slide 69">
    <p:spTree>
      <p:nvGrpSpPr>
        <p:cNvPr id="1" name=""/>
        <p:cNvGrpSpPr/>
        <p:nvPr/>
      </p:nvGrpSpPr>
      <p:grpSpPr>
        <a:xfrm>
          <a:off x="0" y="0"/>
          <a:ext cx="0" cy="0"/>
          <a:chOff x="0" y="0"/>
          <a:chExt cx="0" cy="0"/>
        </a:xfrm>
      </p:grpSpPr>
      <p:sp>
        <p:nvSpPr>
          <p:cNvPr id="2" name="Shape 0"/>
          <p:cNvSpPr/>
          <p:nvPr/>
        </p:nvSpPr>
        <p:spPr>
          <a:xfrm>
            <a:off x="640080" y="548640"/>
            <a:ext cx="2121408" cy="292608"/>
          </a:xfrm>
          <a:prstGeom prst="roundRect">
            <a:avLst>
              <a:gd name="adj" fmla="val 50000"/>
            </a:avLst>
          </a:prstGeom>
          <a:solidFill>
            <a:schemeClr val="accent1"/>
          </a:solidFill>
          <a:ln/>
        </p:spPr>
      </p:sp>
      <p:sp>
        <p:nvSpPr>
          <p:cNvPr id="3" name="Text 1"/>
          <p:cNvSpPr txBox="1"/>
          <p:nvPr/>
        </p:nvSpPr>
        <p:spPr>
          <a:xfrm>
            <a:off x="640080" y="548640"/>
            <a:ext cx="2121408" cy="292608"/>
          </a:xfrm>
          <a:prstGeom prst="rect">
            <a:avLst/>
          </a:prstGeom>
          <a:noFill/>
          <a:ln/>
        </p:spPr>
        <p:txBody>
          <a:bodyPr wrap="square" lIns="0" tIns="0" rIns="0" bIns="0" rtlCol="0" anchor="ctr"/>
          <a:lstStyle/>
          <a:p>
            <a:pPr algn="ctr" indent="0" marL="0">
              <a:lnSpc>
                <a:spcPct val="100000"/>
              </a:lnSpc>
              <a:buNone/>
            </a:pPr>
            <a:r>
              <a:rPr lang="en-US" sz="1100" b="1" spc="100" kern="0" dirty="0">
                <a:solidFill>
                  <a:schemeClr val="tx1"/>
                </a:solidFill>
              </a:rPr>
              <a:t>SPEDITION &amp; LOGISTIK</a:t>
            </a:r>
            <a:endParaRPr lang="en-US" sz="1100" dirty="0"/>
          </a:p>
        </p:txBody>
      </p:sp>
      <p:sp>
        <p:nvSpPr>
          <p:cNvPr id="4" name="Text 2"/>
          <p:cNvSpPr txBox="1"/>
          <p:nvPr/>
        </p:nvSpPr>
        <p:spPr>
          <a:xfrm>
            <a:off x="640080" y="1097280"/>
            <a:ext cx="5257800" cy="1051560"/>
          </a:xfrm>
          <a:prstGeom prst="rect">
            <a:avLst/>
          </a:prstGeom>
          <a:noFill/>
          <a:ln/>
        </p:spPr>
        <p:txBody>
          <a:bodyPr wrap="square" lIns="0" tIns="0" rIns="0" bIns="0" rtlCol="0" anchor="t"/>
          <a:lstStyle/>
          <a:p>
            <a:pPr indent="0" marL="0">
              <a:lnSpc>
                <a:spcPct val="95000"/>
              </a:lnSpc>
              <a:buNone/>
            </a:pPr>
            <a:r>
              <a:rPr lang="en-US" sz="3800" b="1" dirty="0">
                <a:solidFill>
                  <a:schemeClr val="tx1"/>
                </a:solidFill>
              </a:rPr>
              <a:t>Fahrerunterlagen</a:t>
            </a:r>
            <a:endParaRPr lang="en-US" sz="3800" dirty="0"/>
          </a:p>
        </p:txBody>
      </p:sp>
      <p:sp>
        <p:nvSpPr>
          <p:cNvPr id="5" name="Text 3"/>
          <p:cNvSpPr txBox="1"/>
          <p:nvPr/>
        </p:nvSpPr>
        <p:spPr>
          <a:xfrm>
            <a:off x="640080" y="2068093"/>
            <a:ext cx="5257800" cy="256032"/>
          </a:xfrm>
          <a:prstGeom prst="rect">
            <a:avLst/>
          </a:prstGeom>
          <a:noFill/>
          <a:ln/>
        </p:spPr>
        <p:txBody>
          <a:bodyPr wrap="square" lIns="0" tIns="0" rIns="0" bIns="0" rtlCol="0" anchor="t"/>
          <a:lstStyle/>
          <a:p>
            <a:pPr indent="0" marL="0">
              <a:lnSpc>
                <a:spcPct val="100000"/>
              </a:lnSpc>
              <a:buNone/>
            </a:pPr>
            <a:r>
              <a:rPr lang="en-US" sz="1100" b="1" spc="100" kern="0" dirty="0">
                <a:solidFill>
                  <a:schemeClr val="accent5"/>
                </a:solidFill>
              </a:rPr>
              <a:t>DU SAGST</a:t>
            </a:r>
            <a:endParaRPr lang="en-US" sz="1100" dirty="0"/>
          </a:p>
        </p:txBody>
      </p:sp>
      <p:sp>
        <p:nvSpPr>
          <p:cNvPr id="6" name="Shape 4"/>
          <p:cNvSpPr/>
          <p:nvPr/>
        </p:nvSpPr>
        <p:spPr>
          <a:xfrm>
            <a:off x="640080" y="2397277"/>
            <a:ext cx="5257800" cy="1140460"/>
          </a:xfrm>
          <a:prstGeom prst="roundRect">
            <a:avLst>
              <a:gd name="adj" fmla="val 19243"/>
            </a:avLst>
          </a:prstGeom>
          <a:solidFill>
            <a:schemeClr val="tx1"/>
          </a:solidFill>
          <a:ln/>
        </p:spPr>
      </p:sp>
      <p:sp>
        <p:nvSpPr>
          <p:cNvPr id="7" name="Shape 5"/>
          <p:cNvSpPr/>
          <p:nvPr/>
        </p:nvSpPr>
        <p:spPr>
          <a:xfrm flipV="1">
            <a:off x="960120" y="3528593"/>
            <a:ext cx="292608" cy="237744"/>
          </a:xfrm>
          <a:prstGeom prst="rtTriangle">
            <a:avLst/>
          </a:prstGeom>
          <a:solidFill>
            <a:srgbClr val="16181D"/>
          </a:solidFill>
          <a:ln/>
        </p:spPr>
      </p:sp>
      <p:sp>
        <p:nvSpPr>
          <p:cNvPr id="8" name="Text 6"/>
          <p:cNvSpPr txBox="1"/>
          <p:nvPr/>
        </p:nvSpPr>
        <p:spPr>
          <a:xfrm>
            <a:off x="896112" y="2397277"/>
            <a:ext cx="4745736" cy="1140460"/>
          </a:xfrm>
          <a:prstGeom prst="rect">
            <a:avLst/>
          </a:prstGeom>
          <a:noFill/>
          <a:ln/>
        </p:spPr>
        <p:txBody>
          <a:bodyPr wrap="square" lIns="0" tIns="0" rIns="0" bIns="0" rtlCol="0" anchor="ctr"/>
          <a:lstStyle/>
          <a:p>
            <a:pPr indent="0" marL="0">
              <a:lnSpc>
                <a:spcPct val="100000"/>
              </a:lnSpc>
              <a:buNone/>
            </a:pPr>
            <a:r>
              <a:rPr lang="en-US" sz="2500" b="1" dirty="0">
                <a:solidFill>
                  <a:schemeClr val="bg1"/>
                </a:solidFill>
              </a:rPr>
              <a:t>„Welche Fahrerkarten laufen bald ab?“</a:t>
            </a:r>
            <a:endParaRPr lang="en-US" sz="2500" dirty="0"/>
          </a:p>
        </p:txBody>
      </p:sp>
      <p:sp>
        <p:nvSpPr>
          <p:cNvPr id="9" name="Text 7"/>
          <p:cNvSpPr txBox="1"/>
          <p:nvPr/>
        </p:nvSpPr>
        <p:spPr>
          <a:xfrm>
            <a:off x="640080" y="3912641"/>
            <a:ext cx="5257800" cy="256032"/>
          </a:xfrm>
          <a:prstGeom prst="rect">
            <a:avLst/>
          </a:prstGeom>
          <a:noFill/>
          <a:ln/>
        </p:spPr>
        <p:txBody>
          <a:bodyPr wrap="square" lIns="0" tIns="0" rIns="0" bIns="0" rtlCol="0" anchor="t"/>
          <a:lstStyle/>
          <a:p>
            <a:pPr indent="0" marL="0">
              <a:lnSpc>
                <a:spcPct val="100000"/>
              </a:lnSpc>
              <a:buNone/>
            </a:pPr>
            <a:r>
              <a:rPr lang="en-US" sz="1100" b="1" spc="100" kern="0" dirty="0">
                <a:solidFill>
                  <a:schemeClr val="accent5"/>
                </a:solidFill>
              </a:rPr>
              <a:t>DER BUTLER</a:t>
            </a:r>
            <a:endParaRPr lang="en-US" sz="1100" dirty="0"/>
          </a:p>
        </p:txBody>
      </p:sp>
      <p:sp>
        <p:nvSpPr>
          <p:cNvPr id="10" name="Shape 8"/>
          <p:cNvSpPr/>
          <p:nvPr/>
        </p:nvSpPr>
        <p:spPr>
          <a:xfrm>
            <a:off x="640080" y="4311675"/>
            <a:ext cx="274320" cy="274320"/>
          </a:xfrm>
          <a:prstGeom prst="ellipse">
            <a:avLst/>
          </a:prstGeom>
          <a:solidFill>
            <a:schemeClr val="accent1"/>
          </a:solidFill>
          <a:ln/>
        </p:spPr>
      </p:sp>
      <p:pic>
        <p:nvPicPr>
          <p:cNvPr id="11" name="Image 0" descr="C:\Users\stella\AppData\Local\Temp\claude\C--Users-stella-Desktop-erledigt\43329c91-2f5f-4919-bcab-c0957ad438dc\scratchpad\decks\icons\check-ink.png">    </p:cNvPr>
          <p:cNvPicPr>
            <a:picLocks noChangeAspect="1"/>
          </p:cNvPicPr>
          <p:nvPr/>
        </p:nvPicPr>
        <p:blipFill>
          <a:blip r:embed="rId1"/>
          <a:stretch>
            <a:fillRect/>
          </a:stretch>
        </p:blipFill>
        <p:spPr>
          <a:xfrm>
            <a:off x="708660" y="4380255"/>
            <a:ext cx="137160" cy="137160"/>
          </a:xfrm>
          <a:prstGeom prst="rect">
            <a:avLst/>
          </a:prstGeom>
        </p:spPr>
      </p:pic>
      <p:sp>
        <p:nvSpPr>
          <p:cNvPr id="12" name="Text 9"/>
          <p:cNvSpPr txBox="1"/>
          <p:nvPr/>
        </p:nvSpPr>
        <p:spPr>
          <a:xfrm>
            <a:off x="1097280" y="4278401"/>
            <a:ext cx="4800600" cy="386588"/>
          </a:xfrm>
          <a:prstGeom prst="rect">
            <a:avLst/>
          </a:prstGeom>
          <a:noFill/>
          <a:ln/>
        </p:spPr>
        <p:txBody>
          <a:bodyPr wrap="square" lIns="0" tIns="0" rIns="0" bIns="0" rtlCol="0" anchor="t"/>
          <a:lstStyle/>
          <a:p>
            <a:pPr indent="0" marL="0">
              <a:lnSpc>
                <a:spcPct val="100000"/>
              </a:lnSpc>
              <a:buNone/>
            </a:pPr>
            <a:r>
              <a:rPr lang="en-US" sz="2200" dirty="0">
                <a:solidFill>
                  <a:schemeClr val="tx1"/>
                </a:solidFill>
              </a:rPr>
              <a:t>Fahrerkarte, Führerschein, Module</a:t>
            </a:r>
            <a:endParaRPr lang="en-US" sz="2200" dirty="0"/>
          </a:p>
        </p:txBody>
      </p:sp>
      <p:sp>
        <p:nvSpPr>
          <p:cNvPr id="13" name="Shape 10"/>
          <p:cNvSpPr/>
          <p:nvPr/>
        </p:nvSpPr>
        <p:spPr>
          <a:xfrm>
            <a:off x="640080" y="4853711"/>
            <a:ext cx="274320" cy="274320"/>
          </a:xfrm>
          <a:prstGeom prst="ellipse">
            <a:avLst/>
          </a:prstGeom>
          <a:solidFill>
            <a:schemeClr val="accent1"/>
          </a:solidFill>
          <a:ln/>
        </p:spPr>
      </p:sp>
      <p:pic>
        <p:nvPicPr>
          <p:cNvPr id="14" name="Image 1" descr="C:\Users\stella\AppData\Local\Temp\claude\C--Users-stella-Desktop-erledigt\43329c91-2f5f-4919-bcab-c0957ad438dc\scratchpad\decks\icons\check-ink.png">    </p:cNvPr>
          <p:cNvPicPr>
            <a:picLocks noChangeAspect="1"/>
          </p:cNvPicPr>
          <p:nvPr/>
        </p:nvPicPr>
        <p:blipFill>
          <a:blip r:embed="rId2"/>
          <a:stretch>
            <a:fillRect/>
          </a:stretch>
        </p:blipFill>
        <p:spPr>
          <a:xfrm>
            <a:off x="708660" y="4922291"/>
            <a:ext cx="137160" cy="137160"/>
          </a:xfrm>
          <a:prstGeom prst="rect">
            <a:avLst/>
          </a:prstGeom>
        </p:spPr>
      </p:pic>
      <p:sp>
        <p:nvSpPr>
          <p:cNvPr id="15" name="Text 11"/>
          <p:cNvSpPr txBox="1"/>
          <p:nvPr/>
        </p:nvSpPr>
        <p:spPr>
          <a:xfrm>
            <a:off x="1097280" y="4820437"/>
            <a:ext cx="4800600" cy="386588"/>
          </a:xfrm>
          <a:prstGeom prst="rect">
            <a:avLst/>
          </a:prstGeom>
          <a:noFill/>
          <a:ln/>
        </p:spPr>
        <p:txBody>
          <a:bodyPr wrap="square" lIns="0" tIns="0" rIns="0" bIns="0" rtlCol="0" anchor="t"/>
          <a:lstStyle/>
          <a:p>
            <a:pPr indent="0" marL="0">
              <a:lnSpc>
                <a:spcPct val="100000"/>
              </a:lnSpc>
              <a:buNone/>
            </a:pPr>
            <a:r>
              <a:rPr lang="en-US" sz="2200" dirty="0">
                <a:solidFill>
                  <a:schemeClr val="tx1"/>
                </a:solidFill>
              </a:rPr>
              <a:t>Erinnerung vor Ablauf</a:t>
            </a:r>
            <a:endParaRPr lang="en-US" sz="2200" dirty="0"/>
          </a:p>
        </p:txBody>
      </p:sp>
      <p:sp>
        <p:nvSpPr>
          <p:cNvPr id="16" name="Shape 12"/>
          <p:cNvSpPr/>
          <p:nvPr/>
        </p:nvSpPr>
        <p:spPr>
          <a:xfrm>
            <a:off x="640080" y="5395747"/>
            <a:ext cx="274320" cy="274320"/>
          </a:xfrm>
          <a:prstGeom prst="ellipse">
            <a:avLst/>
          </a:prstGeom>
          <a:solidFill>
            <a:schemeClr val="accent1"/>
          </a:solidFill>
          <a:ln/>
        </p:spPr>
      </p:sp>
      <p:pic>
        <p:nvPicPr>
          <p:cNvPr id="17" name="Image 2" descr="C:\Users\stella\AppData\Local\Temp\claude\C--Users-stella-Desktop-erledigt\43329c91-2f5f-4919-bcab-c0957ad438dc\scratchpad\decks\icons\check-ink.png">    </p:cNvPr>
          <p:cNvPicPr>
            <a:picLocks noChangeAspect="1"/>
          </p:cNvPicPr>
          <p:nvPr/>
        </p:nvPicPr>
        <p:blipFill>
          <a:blip r:embed="rId3"/>
          <a:stretch>
            <a:fillRect/>
          </a:stretch>
        </p:blipFill>
        <p:spPr>
          <a:xfrm>
            <a:off x="708660" y="5464327"/>
            <a:ext cx="137160" cy="137160"/>
          </a:xfrm>
          <a:prstGeom prst="rect">
            <a:avLst/>
          </a:prstGeom>
        </p:spPr>
      </p:pic>
      <p:sp>
        <p:nvSpPr>
          <p:cNvPr id="18" name="Text 13"/>
          <p:cNvSpPr txBox="1"/>
          <p:nvPr/>
        </p:nvSpPr>
        <p:spPr>
          <a:xfrm>
            <a:off x="1097280" y="5362473"/>
            <a:ext cx="4800600" cy="386588"/>
          </a:xfrm>
          <a:prstGeom prst="rect">
            <a:avLst/>
          </a:prstGeom>
          <a:noFill/>
          <a:ln/>
        </p:spPr>
        <p:txBody>
          <a:bodyPr wrap="square" lIns="0" tIns="0" rIns="0" bIns="0" rtlCol="0" anchor="t"/>
          <a:lstStyle/>
          <a:p>
            <a:pPr indent="0" marL="0">
              <a:lnSpc>
                <a:spcPct val="100000"/>
              </a:lnSpc>
              <a:buNone/>
            </a:pPr>
            <a:r>
              <a:rPr lang="en-US" sz="2200" dirty="0">
                <a:solidFill>
                  <a:schemeClr val="tx1"/>
                </a:solidFill>
              </a:rPr>
              <a:t>Vertraulicher Ordner</a:t>
            </a:r>
            <a:endParaRPr lang="en-US" sz="2200" dirty="0"/>
          </a:p>
        </p:txBody>
      </p:sp>
      <p:sp>
        <p:nvSpPr>
          <p:cNvPr id="19" name="Bildschirmfoto Rahmen"/>
          <p:cNvSpPr/>
          <p:nvPr/>
        </p:nvSpPr>
        <p:spPr>
          <a:xfrm>
            <a:off x="6355080" y="881439"/>
            <a:ext cx="5196535" cy="4866522"/>
          </a:xfrm>
          <a:prstGeom prst="roundRect">
            <a:avLst>
              <a:gd name="adj" fmla="val 3382"/>
            </a:avLst>
          </a:prstGeom>
          <a:solidFill>
            <a:schemeClr val="bg2"/>
          </a:solidFill>
          <a:ln w="9525">
            <a:solidFill>
              <a:schemeClr val="accent2"/>
            </a:solidFill>
            <a:prstDash val="solid"/>
          </a:ln>
          <a:effectLst>
            <a:outerShdw sx="100000" sy="100000" kx="0" ky="0" algn="bl" rotWithShape="0" blurRad="127000" dist="38100" dir="5400000">
              <a:srgbClr val="000000">
                <a:alpha val="14000"/>
              </a:srgbClr>
            </a:outerShdw>
          </a:effectLst>
        </p:spPr>
      </p:sp>
      <p:pic>
        <p:nvPicPr>
          <p:cNvPr id="20" name="Bildschirmfoto" descr="Bildschirmfoto aus HeyButler: spedition-formular">    </p:cNvPr>
          <p:cNvPicPr>
            <a:picLocks noChangeAspect="1"/>
          </p:cNvPicPr>
          <p:nvPr/>
        </p:nvPicPr>
        <p:blipFill>
          <a:blip r:embed="rId4"/>
          <a:stretch>
            <a:fillRect/>
          </a:stretch>
        </p:blipFill>
        <p:spPr>
          <a:xfrm>
            <a:off x="6446520" y="972879"/>
            <a:ext cx="5013655" cy="4683642"/>
          </a:xfrm>
          <a:prstGeom prst="rect">
            <a:avLst/>
          </a:prstGeom>
        </p:spPr>
      </p:pic>
      <p:pic>
        <p:nvPicPr>
          <p:cNvPr id="21" name="Image 4" descr="C:\Users\stella\AppData\Local\Temp\claude\C--Users-stella-Desktop-erledigt\43329c91-2f5f-4919-bcab-c0957ad438dc\scratchpad\decks\brand\butler-96.png">    </p:cNvPr>
          <p:cNvPicPr>
            <a:picLocks noChangeAspect="1"/>
          </p:cNvPicPr>
          <p:nvPr/>
        </p:nvPicPr>
        <p:blipFill>
          <a:blip r:embed="rId5"/>
          <a:stretch>
            <a:fillRect/>
          </a:stretch>
        </p:blipFill>
        <p:spPr>
          <a:xfrm>
            <a:off x="640080" y="6358573"/>
            <a:ext cx="174625" cy="174625"/>
          </a:xfrm>
          <a:prstGeom prst="rect">
            <a:avLst/>
          </a:prstGeom>
        </p:spPr>
      </p:pic>
      <p:sp>
        <p:nvSpPr>
          <p:cNvPr id="22" name="Text 15"/>
          <p:cNvSpPr txBox="1"/>
          <p:nvPr/>
        </p:nvSpPr>
        <p:spPr>
          <a:xfrm>
            <a:off x="887857" y="6355080"/>
            <a:ext cx="3657600" cy="181610"/>
          </a:xfrm>
          <a:prstGeom prst="rect">
            <a:avLst/>
          </a:prstGeom>
          <a:noFill/>
          <a:ln/>
        </p:spPr>
        <p:txBody>
          <a:bodyPr wrap="square" lIns="0" tIns="0" rIns="0" bIns="0" rtlCol="0" anchor="ctr"/>
          <a:lstStyle/>
          <a:p>
            <a:pPr indent="0" marL="0">
              <a:lnSpc>
                <a:spcPct val="100000"/>
              </a:lnSpc>
              <a:buNone/>
            </a:pPr>
            <a:r>
              <a:rPr lang="en-US" sz="1100" dirty="0">
                <a:solidFill>
                  <a:schemeClr val="tx1"/>
                </a:solidFill>
              </a:rPr>
              <a:t>Hey</a:t>
            </a:r>
            <a:pPr indent="0" marL="0">
              <a:lnSpc>
                <a:spcPct val="100000"/>
              </a:lnSpc>
              <a:buNone/>
            </a:pPr>
            <a:r>
              <a:rPr lang="en-US" sz="1100" b="1" dirty="0">
                <a:solidFill>
                  <a:schemeClr val="tx1"/>
                </a:solidFill>
              </a:rPr>
              <a:t>Butler</a:t>
            </a:r>
            <a:endParaRPr lang="en-US" sz="1100" dirty="0"/>
          </a:p>
        </p:txBody>
      </p:sp>
      <p:sp>
        <p:nvSpPr>
          <p:cNvPr id="23" name="Text 16"/>
          <p:cNvSpPr txBox="1"/>
          <p:nvPr/>
        </p:nvSpPr>
        <p:spPr>
          <a:xfrm>
            <a:off x="1874520" y="6355080"/>
            <a:ext cx="6400800" cy="182880"/>
          </a:xfrm>
          <a:prstGeom prst="rect">
            <a:avLst/>
          </a:prstGeom>
          <a:noFill/>
          <a:ln/>
        </p:spPr>
        <p:txBody>
          <a:bodyPr wrap="square" lIns="0" tIns="0" rIns="0" bIns="0" rtlCol="0" anchor="ctr"/>
          <a:lstStyle/>
          <a:p>
            <a:pPr indent="0" marL="0">
              <a:lnSpc>
                <a:spcPct val="100000"/>
              </a:lnSpc>
              <a:buNone/>
            </a:pPr>
            <a:r>
              <a:rPr lang="en-US" sz="1000" dirty="0">
                <a:solidFill>
                  <a:schemeClr val="accent5"/>
                </a:solidFill>
              </a:rPr>
              <a:t>HeyButler im Alltag</a:t>
            </a:r>
            <a:endParaRPr lang="en-US" sz="1000" dirty="0"/>
          </a:p>
        </p:txBody>
      </p:sp>
      <p:sp>
        <p:nvSpPr>
          <p:cNvPr id="24" name="Text 17"/>
          <p:cNvSpPr txBox="1"/>
          <p:nvPr/>
        </p:nvSpPr>
        <p:spPr>
          <a:xfrm>
            <a:off x="10637215" y="6355080"/>
            <a:ext cx="914400" cy="182880"/>
          </a:xfrm>
          <a:prstGeom prst="rect">
            <a:avLst/>
          </a:prstGeom>
          <a:noFill/>
          <a:ln/>
        </p:spPr>
        <p:txBody>
          <a:bodyPr wrap="square" lIns="0" tIns="0" rIns="0" bIns="0" rtlCol="0" anchor="ctr"/>
          <a:lstStyle/>
          <a:p>
            <a:pPr algn="r" indent="0" marL="0">
              <a:lnSpc>
                <a:spcPct val="100000"/>
              </a:lnSpc>
              <a:buNone/>
            </a:pPr>
            <a:r>
              <a:rPr lang="en-US" sz="1000" dirty="0">
                <a:solidFill>
                  <a:schemeClr val="accent5"/>
                </a:solidFill>
              </a:rPr>
              <a:t>69</a:t>
            </a:r>
            <a:endParaRPr lang="en-US" sz="1000" dirty="0"/>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name="Slide 70">
    <p:spTree>
      <p:nvGrpSpPr>
        <p:cNvPr id="1" name=""/>
        <p:cNvGrpSpPr/>
        <p:nvPr/>
      </p:nvGrpSpPr>
      <p:grpSpPr>
        <a:xfrm>
          <a:off x="0" y="0"/>
          <a:ext cx="0" cy="0"/>
          <a:chOff x="0" y="0"/>
          <a:chExt cx="0" cy="0"/>
        </a:xfrm>
      </p:grpSpPr>
      <p:sp>
        <p:nvSpPr>
          <p:cNvPr id="2" name="Shape 0"/>
          <p:cNvSpPr/>
          <p:nvPr/>
        </p:nvSpPr>
        <p:spPr>
          <a:xfrm>
            <a:off x="640080" y="548640"/>
            <a:ext cx="1252728" cy="292608"/>
          </a:xfrm>
          <a:prstGeom prst="roundRect">
            <a:avLst>
              <a:gd name="adj" fmla="val 50000"/>
            </a:avLst>
          </a:prstGeom>
          <a:solidFill>
            <a:schemeClr val="accent1"/>
          </a:solidFill>
          <a:ln/>
        </p:spPr>
      </p:sp>
      <p:sp>
        <p:nvSpPr>
          <p:cNvPr id="3" name="Text 1"/>
          <p:cNvSpPr txBox="1"/>
          <p:nvPr/>
        </p:nvSpPr>
        <p:spPr>
          <a:xfrm>
            <a:off x="640080" y="548640"/>
            <a:ext cx="1252728" cy="292608"/>
          </a:xfrm>
          <a:prstGeom prst="rect">
            <a:avLst/>
          </a:prstGeom>
          <a:noFill/>
          <a:ln/>
        </p:spPr>
        <p:txBody>
          <a:bodyPr wrap="square" lIns="0" tIns="0" rIns="0" bIns="0" rtlCol="0" anchor="ctr"/>
          <a:lstStyle/>
          <a:p>
            <a:pPr algn="ctr" indent="0" marL="0">
              <a:lnSpc>
                <a:spcPct val="100000"/>
              </a:lnSpc>
              <a:buNone/>
            </a:pPr>
            <a:r>
              <a:rPr lang="en-US" sz="1100" b="1" spc="100" kern="0" dirty="0">
                <a:solidFill>
                  <a:schemeClr val="tx1"/>
                </a:solidFill>
              </a:rPr>
              <a:t>ZEITARBEIT</a:t>
            </a:r>
            <a:endParaRPr lang="en-US" sz="1100" dirty="0"/>
          </a:p>
        </p:txBody>
      </p:sp>
      <p:sp>
        <p:nvSpPr>
          <p:cNvPr id="4" name="Text 2"/>
          <p:cNvSpPr txBox="1"/>
          <p:nvPr/>
        </p:nvSpPr>
        <p:spPr>
          <a:xfrm>
            <a:off x="640080" y="1097280"/>
            <a:ext cx="5257800" cy="1051560"/>
          </a:xfrm>
          <a:prstGeom prst="rect">
            <a:avLst/>
          </a:prstGeom>
          <a:noFill/>
          <a:ln/>
        </p:spPr>
        <p:txBody>
          <a:bodyPr wrap="square" lIns="0" tIns="0" rIns="0" bIns="0" rtlCol="0" anchor="t"/>
          <a:lstStyle/>
          <a:p>
            <a:pPr indent="0" marL="0">
              <a:lnSpc>
                <a:spcPct val="95000"/>
              </a:lnSpc>
              <a:buNone/>
            </a:pPr>
            <a:r>
              <a:rPr lang="en-US" sz="3800" b="1" dirty="0">
                <a:solidFill>
                  <a:schemeClr val="tx1"/>
                </a:solidFill>
              </a:rPr>
              <a:t>Equal Pay im Blick</a:t>
            </a:r>
            <a:endParaRPr lang="en-US" sz="3800" dirty="0"/>
          </a:p>
        </p:txBody>
      </p:sp>
      <p:sp>
        <p:nvSpPr>
          <p:cNvPr id="5" name="Text 3"/>
          <p:cNvSpPr txBox="1"/>
          <p:nvPr/>
        </p:nvSpPr>
        <p:spPr>
          <a:xfrm>
            <a:off x="640080" y="2068093"/>
            <a:ext cx="5257800" cy="256032"/>
          </a:xfrm>
          <a:prstGeom prst="rect">
            <a:avLst/>
          </a:prstGeom>
          <a:noFill/>
          <a:ln/>
        </p:spPr>
        <p:txBody>
          <a:bodyPr wrap="square" lIns="0" tIns="0" rIns="0" bIns="0" rtlCol="0" anchor="t"/>
          <a:lstStyle/>
          <a:p>
            <a:pPr indent="0" marL="0">
              <a:lnSpc>
                <a:spcPct val="100000"/>
              </a:lnSpc>
              <a:buNone/>
            </a:pPr>
            <a:r>
              <a:rPr lang="en-US" sz="1100" b="1" spc="100" kern="0" dirty="0">
                <a:solidFill>
                  <a:schemeClr val="accent5"/>
                </a:solidFill>
              </a:rPr>
              <a:t>DU SAGST</a:t>
            </a:r>
            <a:endParaRPr lang="en-US" sz="1100" dirty="0"/>
          </a:p>
        </p:txBody>
      </p:sp>
      <p:sp>
        <p:nvSpPr>
          <p:cNvPr id="6" name="Shape 4"/>
          <p:cNvSpPr/>
          <p:nvPr/>
        </p:nvSpPr>
        <p:spPr>
          <a:xfrm>
            <a:off x="640080" y="2397277"/>
            <a:ext cx="5257800" cy="1140460"/>
          </a:xfrm>
          <a:prstGeom prst="roundRect">
            <a:avLst>
              <a:gd name="adj" fmla="val 19243"/>
            </a:avLst>
          </a:prstGeom>
          <a:solidFill>
            <a:schemeClr val="tx1"/>
          </a:solidFill>
          <a:ln/>
        </p:spPr>
      </p:sp>
      <p:sp>
        <p:nvSpPr>
          <p:cNvPr id="7" name="Shape 5"/>
          <p:cNvSpPr/>
          <p:nvPr/>
        </p:nvSpPr>
        <p:spPr>
          <a:xfrm flipV="1">
            <a:off x="960120" y="3528593"/>
            <a:ext cx="292608" cy="237744"/>
          </a:xfrm>
          <a:prstGeom prst="rtTriangle">
            <a:avLst/>
          </a:prstGeom>
          <a:solidFill>
            <a:srgbClr val="16181D"/>
          </a:solidFill>
          <a:ln/>
        </p:spPr>
      </p:sp>
      <p:sp>
        <p:nvSpPr>
          <p:cNvPr id="8" name="Text 6"/>
          <p:cNvSpPr txBox="1"/>
          <p:nvPr/>
        </p:nvSpPr>
        <p:spPr>
          <a:xfrm>
            <a:off x="896112" y="2397277"/>
            <a:ext cx="4745736" cy="1140460"/>
          </a:xfrm>
          <a:prstGeom prst="rect">
            <a:avLst/>
          </a:prstGeom>
          <a:noFill/>
          <a:ln/>
        </p:spPr>
        <p:txBody>
          <a:bodyPr wrap="square" lIns="0" tIns="0" rIns="0" bIns="0" rtlCol="0" anchor="ctr"/>
          <a:lstStyle/>
          <a:p>
            <a:pPr indent="0" marL="0">
              <a:lnSpc>
                <a:spcPct val="100000"/>
              </a:lnSpc>
              <a:buNone/>
            </a:pPr>
            <a:r>
              <a:rPr lang="en-US" sz="2500" b="1" dirty="0">
                <a:solidFill>
                  <a:schemeClr val="bg1"/>
                </a:solidFill>
              </a:rPr>
              <a:t>„Welche Einsätze erreichen bald Equal Pay?“</a:t>
            </a:r>
            <a:endParaRPr lang="en-US" sz="2500" dirty="0"/>
          </a:p>
        </p:txBody>
      </p:sp>
      <p:sp>
        <p:nvSpPr>
          <p:cNvPr id="9" name="Text 7"/>
          <p:cNvSpPr txBox="1"/>
          <p:nvPr/>
        </p:nvSpPr>
        <p:spPr>
          <a:xfrm>
            <a:off x="640080" y="3912641"/>
            <a:ext cx="5257800" cy="256032"/>
          </a:xfrm>
          <a:prstGeom prst="rect">
            <a:avLst/>
          </a:prstGeom>
          <a:noFill/>
          <a:ln/>
        </p:spPr>
        <p:txBody>
          <a:bodyPr wrap="square" lIns="0" tIns="0" rIns="0" bIns="0" rtlCol="0" anchor="t"/>
          <a:lstStyle/>
          <a:p>
            <a:pPr indent="0" marL="0">
              <a:lnSpc>
                <a:spcPct val="100000"/>
              </a:lnSpc>
              <a:buNone/>
            </a:pPr>
            <a:r>
              <a:rPr lang="en-US" sz="1100" b="1" spc="100" kern="0" dirty="0">
                <a:solidFill>
                  <a:schemeClr val="accent5"/>
                </a:solidFill>
              </a:rPr>
              <a:t>DER BUTLER</a:t>
            </a:r>
            <a:endParaRPr lang="en-US" sz="1100" dirty="0"/>
          </a:p>
        </p:txBody>
      </p:sp>
      <p:sp>
        <p:nvSpPr>
          <p:cNvPr id="10" name="Shape 8"/>
          <p:cNvSpPr/>
          <p:nvPr/>
        </p:nvSpPr>
        <p:spPr>
          <a:xfrm>
            <a:off x="640080" y="4311675"/>
            <a:ext cx="274320" cy="274320"/>
          </a:xfrm>
          <a:prstGeom prst="ellipse">
            <a:avLst/>
          </a:prstGeom>
          <a:solidFill>
            <a:schemeClr val="accent1"/>
          </a:solidFill>
          <a:ln/>
        </p:spPr>
      </p:sp>
      <p:pic>
        <p:nvPicPr>
          <p:cNvPr id="11" name="Image 0" descr="C:\Users\stella\AppData\Local\Temp\claude\C--Users-stella-Desktop-erledigt\43329c91-2f5f-4919-bcab-c0957ad438dc\scratchpad\decks\icons\check-ink.png">    </p:cNvPr>
          <p:cNvPicPr>
            <a:picLocks noChangeAspect="1"/>
          </p:cNvPicPr>
          <p:nvPr/>
        </p:nvPicPr>
        <p:blipFill>
          <a:blip r:embed="rId1"/>
          <a:stretch>
            <a:fillRect/>
          </a:stretch>
        </p:blipFill>
        <p:spPr>
          <a:xfrm>
            <a:off x="708660" y="4380255"/>
            <a:ext cx="137160" cy="137160"/>
          </a:xfrm>
          <a:prstGeom prst="rect">
            <a:avLst/>
          </a:prstGeom>
        </p:spPr>
      </p:pic>
      <p:sp>
        <p:nvSpPr>
          <p:cNvPr id="12" name="Text 9"/>
          <p:cNvSpPr txBox="1"/>
          <p:nvPr/>
        </p:nvSpPr>
        <p:spPr>
          <a:xfrm>
            <a:off x="1097280" y="4278401"/>
            <a:ext cx="4800600" cy="386588"/>
          </a:xfrm>
          <a:prstGeom prst="rect">
            <a:avLst/>
          </a:prstGeom>
          <a:noFill/>
          <a:ln/>
        </p:spPr>
        <p:txBody>
          <a:bodyPr wrap="square" lIns="0" tIns="0" rIns="0" bIns="0" rtlCol="0" anchor="t"/>
          <a:lstStyle/>
          <a:p>
            <a:pPr indent="0" marL="0">
              <a:lnSpc>
                <a:spcPct val="100000"/>
              </a:lnSpc>
              <a:buNone/>
            </a:pPr>
            <a:r>
              <a:rPr lang="en-US" sz="2200" dirty="0">
                <a:solidFill>
                  <a:schemeClr val="tx1"/>
                </a:solidFill>
              </a:rPr>
              <a:t>Datum je Einsatz</a:t>
            </a:r>
            <a:endParaRPr lang="en-US" sz="2200" dirty="0"/>
          </a:p>
        </p:txBody>
      </p:sp>
      <p:sp>
        <p:nvSpPr>
          <p:cNvPr id="13" name="Shape 10"/>
          <p:cNvSpPr/>
          <p:nvPr/>
        </p:nvSpPr>
        <p:spPr>
          <a:xfrm>
            <a:off x="640080" y="4853711"/>
            <a:ext cx="274320" cy="274320"/>
          </a:xfrm>
          <a:prstGeom prst="ellipse">
            <a:avLst/>
          </a:prstGeom>
          <a:solidFill>
            <a:schemeClr val="accent1"/>
          </a:solidFill>
          <a:ln/>
        </p:spPr>
      </p:sp>
      <p:pic>
        <p:nvPicPr>
          <p:cNvPr id="14" name="Image 1" descr="C:\Users\stella\AppData\Local\Temp\claude\C--Users-stella-Desktop-erledigt\43329c91-2f5f-4919-bcab-c0957ad438dc\scratchpad\decks\icons\check-ink.png">    </p:cNvPr>
          <p:cNvPicPr>
            <a:picLocks noChangeAspect="1"/>
          </p:cNvPicPr>
          <p:nvPr/>
        </p:nvPicPr>
        <p:blipFill>
          <a:blip r:embed="rId2"/>
          <a:stretch>
            <a:fillRect/>
          </a:stretch>
        </p:blipFill>
        <p:spPr>
          <a:xfrm>
            <a:off x="708660" y="4922291"/>
            <a:ext cx="137160" cy="137160"/>
          </a:xfrm>
          <a:prstGeom prst="rect">
            <a:avLst/>
          </a:prstGeom>
        </p:spPr>
      </p:pic>
      <p:sp>
        <p:nvSpPr>
          <p:cNvPr id="15" name="Text 11"/>
          <p:cNvSpPr txBox="1"/>
          <p:nvPr/>
        </p:nvSpPr>
        <p:spPr>
          <a:xfrm>
            <a:off x="1097280" y="4820437"/>
            <a:ext cx="4800600" cy="386588"/>
          </a:xfrm>
          <a:prstGeom prst="rect">
            <a:avLst/>
          </a:prstGeom>
          <a:noFill/>
          <a:ln/>
        </p:spPr>
        <p:txBody>
          <a:bodyPr wrap="square" lIns="0" tIns="0" rIns="0" bIns="0" rtlCol="0" anchor="t"/>
          <a:lstStyle/>
          <a:p>
            <a:pPr indent="0" marL="0">
              <a:lnSpc>
                <a:spcPct val="100000"/>
              </a:lnSpc>
              <a:buNone/>
            </a:pPr>
            <a:r>
              <a:rPr lang="en-US" sz="2200" dirty="0">
                <a:solidFill>
                  <a:schemeClr val="tx1"/>
                </a:solidFill>
              </a:rPr>
              <a:t>Höchst­überlassungs­dauer daneben</a:t>
            </a:r>
            <a:endParaRPr lang="en-US" sz="2200" dirty="0"/>
          </a:p>
        </p:txBody>
      </p:sp>
      <p:sp>
        <p:nvSpPr>
          <p:cNvPr id="16" name="Shape 12"/>
          <p:cNvSpPr/>
          <p:nvPr/>
        </p:nvSpPr>
        <p:spPr>
          <a:xfrm>
            <a:off x="640080" y="5395747"/>
            <a:ext cx="274320" cy="274320"/>
          </a:xfrm>
          <a:prstGeom prst="ellipse">
            <a:avLst/>
          </a:prstGeom>
          <a:solidFill>
            <a:schemeClr val="accent1"/>
          </a:solidFill>
          <a:ln/>
        </p:spPr>
      </p:sp>
      <p:pic>
        <p:nvPicPr>
          <p:cNvPr id="17" name="Image 2" descr="C:\Users\stella\AppData\Local\Temp\claude\C--Users-stella-Desktop-erledigt\43329c91-2f5f-4919-bcab-c0957ad438dc\scratchpad\decks\icons\check-ink.png">    </p:cNvPr>
          <p:cNvPicPr>
            <a:picLocks noChangeAspect="1"/>
          </p:cNvPicPr>
          <p:nvPr/>
        </p:nvPicPr>
        <p:blipFill>
          <a:blip r:embed="rId3"/>
          <a:stretch>
            <a:fillRect/>
          </a:stretch>
        </p:blipFill>
        <p:spPr>
          <a:xfrm>
            <a:off x="708660" y="5464327"/>
            <a:ext cx="137160" cy="137160"/>
          </a:xfrm>
          <a:prstGeom prst="rect">
            <a:avLst/>
          </a:prstGeom>
        </p:spPr>
      </p:pic>
      <p:sp>
        <p:nvSpPr>
          <p:cNvPr id="18" name="Text 13"/>
          <p:cNvSpPr txBox="1"/>
          <p:nvPr/>
        </p:nvSpPr>
        <p:spPr>
          <a:xfrm>
            <a:off x="1097280" y="5362473"/>
            <a:ext cx="4800600" cy="386588"/>
          </a:xfrm>
          <a:prstGeom prst="rect">
            <a:avLst/>
          </a:prstGeom>
          <a:noFill/>
          <a:ln/>
        </p:spPr>
        <p:txBody>
          <a:bodyPr wrap="square" lIns="0" tIns="0" rIns="0" bIns="0" rtlCol="0" anchor="t"/>
          <a:lstStyle/>
          <a:p>
            <a:pPr indent="0" marL="0">
              <a:lnSpc>
                <a:spcPct val="100000"/>
              </a:lnSpc>
              <a:buNone/>
            </a:pPr>
            <a:r>
              <a:rPr lang="en-US" sz="2200" dirty="0">
                <a:solidFill>
                  <a:schemeClr val="tx1"/>
                </a:solidFill>
              </a:rPr>
              <a:t>Erinnerung vor dem Stichtag</a:t>
            </a:r>
            <a:endParaRPr lang="en-US" sz="2200" dirty="0"/>
          </a:p>
        </p:txBody>
      </p:sp>
      <p:sp>
        <p:nvSpPr>
          <p:cNvPr id="19" name="Bildschirmfoto Rahmen"/>
          <p:cNvSpPr/>
          <p:nvPr/>
        </p:nvSpPr>
        <p:spPr>
          <a:xfrm>
            <a:off x="6355080" y="881439"/>
            <a:ext cx="5196535" cy="4866522"/>
          </a:xfrm>
          <a:prstGeom prst="roundRect">
            <a:avLst>
              <a:gd name="adj" fmla="val 3382"/>
            </a:avLst>
          </a:prstGeom>
          <a:solidFill>
            <a:schemeClr val="bg2"/>
          </a:solidFill>
          <a:ln w="9525">
            <a:solidFill>
              <a:schemeClr val="accent2"/>
            </a:solidFill>
            <a:prstDash val="solid"/>
          </a:ln>
          <a:effectLst>
            <a:outerShdw sx="100000" sy="100000" kx="0" ky="0" algn="bl" rotWithShape="0" blurRad="127000" dist="38100" dir="5400000">
              <a:srgbClr val="000000">
                <a:alpha val="14000"/>
              </a:srgbClr>
            </a:outerShdw>
          </a:effectLst>
        </p:spPr>
      </p:sp>
      <p:pic>
        <p:nvPicPr>
          <p:cNvPr id="20" name="Bildschirmfoto" descr="Bildschirmfoto aus HeyButler: zeitarbeit-ueberlassungsvertrag">    </p:cNvPr>
          <p:cNvPicPr>
            <a:picLocks noChangeAspect="1"/>
          </p:cNvPicPr>
          <p:nvPr/>
        </p:nvPicPr>
        <p:blipFill>
          <a:blip r:embed="rId4"/>
          <a:stretch>
            <a:fillRect/>
          </a:stretch>
        </p:blipFill>
        <p:spPr>
          <a:xfrm>
            <a:off x="6446520" y="972879"/>
            <a:ext cx="5013655" cy="4683642"/>
          </a:xfrm>
          <a:prstGeom prst="rect">
            <a:avLst/>
          </a:prstGeom>
        </p:spPr>
      </p:pic>
      <p:pic>
        <p:nvPicPr>
          <p:cNvPr id="21" name="Image 4" descr="C:\Users\stella\AppData\Local\Temp\claude\C--Users-stella-Desktop-erledigt\43329c91-2f5f-4919-bcab-c0957ad438dc\scratchpad\decks\brand\butler-96.png">    </p:cNvPr>
          <p:cNvPicPr>
            <a:picLocks noChangeAspect="1"/>
          </p:cNvPicPr>
          <p:nvPr/>
        </p:nvPicPr>
        <p:blipFill>
          <a:blip r:embed="rId5"/>
          <a:stretch>
            <a:fillRect/>
          </a:stretch>
        </p:blipFill>
        <p:spPr>
          <a:xfrm>
            <a:off x="640080" y="6358573"/>
            <a:ext cx="174625" cy="174625"/>
          </a:xfrm>
          <a:prstGeom prst="rect">
            <a:avLst/>
          </a:prstGeom>
        </p:spPr>
      </p:pic>
      <p:sp>
        <p:nvSpPr>
          <p:cNvPr id="22" name="Text 15"/>
          <p:cNvSpPr txBox="1"/>
          <p:nvPr/>
        </p:nvSpPr>
        <p:spPr>
          <a:xfrm>
            <a:off x="887857" y="6355080"/>
            <a:ext cx="3657600" cy="181610"/>
          </a:xfrm>
          <a:prstGeom prst="rect">
            <a:avLst/>
          </a:prstGeom>
          <a:noFill/>
          <a:ln/>
        </p:spPr>
        <p:txBody>
          <a:bodyPr wrap="square" lIns="0" tIns="0" rIns="0" bIns="0" rtlCol="0" anchor="ctr"/>
          <a:lstStyle/>
          <a:p>
            <a:pPr indent="0" marL="0">
              <a:lnSpc>
                <a:spcPct val="100000"/>
              </a:lnSpc>
              <a:buNone/>
            </a:pPr>
            <a:r>
              <a:rPr lang="en-US" sz="1100" dirty="0">
                <a:solidFill>
                  <a:schemeClr val="tx1"/>
                </a:solidFill>
              </a:rPr>
              <a:t>Hey</a:t>
            </a:r>
            <a:pPr indent="0" marL="0">
              <a:lnSpc>
                <a:spcPct val="100000"/>
              </a:lnSpc>
              <a:buNone/>
            </a:pPr>
            <a:r>
              <a:rPr lang="en-US" sz="1100" b="1" dirty="0">
                <a:solidFill>
                  <a:schemeClr val="tx1"/>
                </a:solidFill>
              </a:rPr>
              <a:t>Butler</a:t>
            </a:r>
            <a:endParaRPr lang="en-US" sz="1100" dirty="0"/>
          </a:p>
        </p:txBody>
      </p:sp>
      <p:sp>
        <p:nvSpPr>
          <p:cNvPr id="23" name="Text 16"/>
          <p:cNvSpPr txBox="1"/>
          <p:nvPr/>
        </p:nvSpPr>
        <p:spPr>
          <a:xfrm>
            <a:off x="1874520" y="6355080"/>
            <a:ext cx="6400800" cy="182880"/>
          </a:xfrm>
          <a:prstGeom prst="rect">
            <a:avLst/>
          </a:prstGeom>
          <a:noFill/>
          <a:ln/>
        </p:spPr>
        <p:txBody>
          <a:bodyPr wrap="square" lIns="0" tIns="0" rIns="0" bIns="0" rtlCol="0" anchor="ctr"/>
          <a:lstStyle/>
          <a:p>
            <a:pPr indent="0" marL="0">
              <a:lnSpc>
                <a:spcPct val="100000"/>
              </a:lnSpc>
              <a:buNone/>
            </a:pPr>
            <a:r>
              <a:rPr lang="en-US" sz="1000" dirty="0">
                <a:solidFill>
                  <a:schemeClr val="accent5"/>
                </a:solidFill>
              </a:rPr>
              <a:t>HeyButler im Alltag</a:t>
            </a:r>
            <a:endParaRPr lang="en-US" sz="1000" dirty="0"/>
          </a:p>
        </p:txBody>
      </p:sp>
      <p:sp>
        <p:nvSpPr>
          <p:cNvPr id="24" name="Text 17"/>
          <p:cNvSpPr txBox="1"/>
          <p:nvPr/>
        </p:nvSpPr>
        <p:spPr>
          <a:xfrm>
            <a:off x="10637215" y="6355080"/>
            <a:ext cx="914400" cy="182880"/>
          </a:xfrm>
          <a:prstGeom prst="rect">
            <a:avLst/>
          </a:prstGeom>
          <a:noFill/>
          <a:ln/>
        </p:spPr>
        <p:txBody>
          <a:bodyPr wrap="square" lIns="0" tIns="0" rIns="0" bIns="0" rtlCol="0" anchor="ctr"/>
          <a:lstStyle/>
          <a:p>
            <a:pPr algn="r" indent="0" marL="0">
              <a:lnSpc>
                <a:spcPct val="100000"/>
              </a:lnSpc>
              <a:buNone/>
            </a:pPr>
            <a:r>
              <a:rPr lang="en-US" sz="1000" dirty="0">
                <a:solidFill>
                  <a:schemeClr val="accent5"/>
                </a:solidFill>
              </a:rPr>
              <a:t>70</a:t>
            </a:r>
            <a:endParaRPr lang="en-US" sz="1000" dirty="0"/>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name="Slide 71">
    <p:spTree>
      <p:nvGrpSpPr>
        <p:cNvPr id="1" name=""/>
        <p:cNvGrpSpPr/>
        <p:nvPr/>
      </p:nvGrpSpPr>
      <p:grpSpPr>
        <a:xfrm>
          <a:off x="0" y="0"/>
          <a:ext cx="0" cy="0"/>
          <a:chOff x="0" y="0"/>
          <a:chExt cx="0" cy="0"/>
        </a:xfrm>
      </p:grpSpPr>
      <p:sp>
        <p:nvSpPr>
          <p:cNvPr id="2" name="Shape 0"/>
          <p:cNvSpPr/>
          <p:nvPr/>
        </p:nvSpPr>
        <p:spPr>
          <a:xfrm>
            <a:off x="640080" y="548640"/>
            <a:ext cx="1252728" cy="292608"/>
          </a:xfrm>
          <a:prstGeom prst="roundRect">
            <a:avLst>
              <a:gd name="adj" fmla="val 50000"/>
            </a:avLst>
          </a:prstGeom>
          <a:solidFill>
            <a:schemeClr val="accent1"/>
          </a:solidFill>
          <a:ln/>
        </p:spPr>
      </p:sp>
      <p:sp>
        <p:nvSpPr>
          <p:cNvPr id="3" name="Text 1"/>
          <p:cNvSpPr txBox="1"/>
          <p:nvPr/>
        </p:nvSpPr>
        <p:spPr>
          <a:xfrm>
            <a:off x="640080" y="548640"/>
            <a:ext cx="1252728" cy="292608"/>
          </a:xfrm>
          <a:prstGeom prst="rect">
            <a:avLst/>
          </a:prstGeom>
          <a:noFill/>
          <a:ln/>
        </p:spPr>
        <p:txBody>
          <a:bodyPr wrap="square" lIns="0" tIns="0" rIns="0" bIns="0" rtlCol="0" anchor="ctr"/>
          <a:lstStyle/>
          <a:p>
            <a:pPr algn="ctr" indent="0" marL="0">
              <a:lnSpc>
                <a:spcPct val="100000"/>
              </a:lnSpc>
              <a:buNone/>
            </a:pPr>
            <a:r>
              <a:rPr lang="en-US" sz="1100" b="1" spc="100" kern="0" dirty="0">
                <a:solidFill>
                  <a:schemeClr val="tx1"/>
                </a:solidFill>
              </a:rPr>
              <a:t>ZEITARBEIT</a:t>
            </a:r>
            <a:endParaRPr lang="en-US" sz="1100" dirty="0"/>
          </a:p>
        </p:txBody>
      </p:sp>
      <p:sp>
        <p:nvSpPr>
          <p:cNvPr id="4" name="Shape 2"/>
          <p:cNvSpPr/>
          <p:nvPr/>
        </p:nvSpPr>
        <p:spPr>
          <a:xfrm>
            <a:off x="2002536" y="548640"/>
            <a:ext cx="1773936" cy="292608"/>
          </a:xfrm>
          <a:prstGeom prst="roundRect">
            <a:avLst>
              <a:gd name="adj" fmla="val 50000"/>
            </a:avLst>
          </a:prstGeom>
          <a:solidFill>
            <a:schemeClr val="accent1"/>
          </a:solidFill>
          <a:ln/>
        </p:spPr>
      </p:sp>
      <p:sp>
        <p:nvSpPr>
          <p:cNvPr id="5" name="Text 3"/>
          <p:cNvSpPr txBox="1"/>
          <p:nvPr/>
        </p:nvSpPr>
        <p:spPr>
          <a:xfrm>
            <a:off x="2002536" y="548640"/>
            <a:ext cx="1773936" cy="292608"/>
          </a:xfrm>
          <a:prstGeom prst="rect">
            <a:avLst/>
          </a:prstGeom>
          <a:noFill/>
          <a:ln/>
        </p:spPr>
        <p:txBody>
          <a:bodyPr wrap="square" lIns="0" tIns="0" rIns="0" bIns="0" rtlCol="0" anchor="ctr"/>
          <a:lstStyle/>
          <a:p>
            <a:pPr algn="ctr" indent="0" marL="0">
              <a:lnSpc>
                <a:spcPct val="100000"/>
              </a:lnSpc>
              <a:buNone/>
            </a:pPr>
            <a:r>
              <a:rPr lang="en-US" sz="1100" b="1" spc="100" kern="0" dirty="0">
                <a:solidFill>
                  <a:schemeClr val="tx1"/>
                </a:solidFill>
              </a:rPr>
              <a:t>GEBÄUDEREINIGUNG</a:t>
            </a:r>
            <a:endParaRPr lang="en-US" sz="1100" dirty="0"/>
          </a:p>
        </p:txBody>
      </p:sp>
      <p:sp>
        <p:nvSpPr>
          <p:cNvPr id="6" name="Shape 4"/>
          <p:cNvSpPr/>
          <p:nvPr/>
        </p:nvSpPr>
        <p:spPr>
          <a:xfrm>
            <a:off x="3886200" y="548640"/>
            <a:ext cx="1860804" cy="292608"/>
          </a:xfrm>
          <a:prstGeom prst="roundRect">
            <a:avLst>
              <a:gd name="adj" fmla="val 50000"/>
            </a:avLst>
          </a:prstGeom>
          <a:solidFill>
            <a:schemeClr val="accent1"/>
          </a:solidFill>
          <a:ln/>
        </p:spPr>
      </p:sp>
      <p:sp>
        <p:nvSpPr>
          <p:cNvPr id="7" name="Text 5"/>
          <p:cNvSpPr txBox="1"/>
          <p:nvPr/>
        </p:nvSpPr>
        <p:spPr>
          <a:xfrm>
            <a:off x="3886200" y="548640"/>
            <a:ext cx="1860804" cy="292608"/>
          </a:xfrm>
          <a:prstGeom prst="rect">
            <a:avLst/>
          </a:prstGeom>
          <a:noFill/>
          <a:ln/>
        </p:spPr>
        <p:txBody>
          <a:bodyPr wrap="square" lIns="0" tIns="0" rIns="0" bIns="0" rtlCol="0" anchor="ctr"/>
          <a:lstStyle/>
          <a:p>
            <a:pPr algn="ctr" indent="0" marL="0">
              <a:lnSpc>
                <a:spcPct val="100000"/>
              </a:lnSpc>
              <a:buNone/>
            </a:pPr>
            <a:r>
              <a:rPr lang="en-US" sz="1100" b="1" spc="100" kern="0" dirty="0">
                <a:solidFill>
                  <a:schemeClr val="tx1"/>
                </a:solidFill>
              </a:rPr>
              <a:t>SICHERHEITSDIENST</a:t>
            </a:r>
            <a:endParaRPr lang="en-US" sz="1100" dirty="0"/>
          </a:p>
        </p:txBody>
      </p:sp>
      <p:sp>
        <p:nvSpPr>
          <p:cNvPr id="8" name="Text 6"/>
          <p:cNvSpPr txBox="1"/>
          <p:nvPr/>
        </p:nvSpPr>
        <p:spPr>
          <a:xfrm>
            <a:off x="640080" y="1097280"/>
            <a:ext cx="5257800" cy="1051560"/>
          </a:xfrm>
          <a:prstGeom prst="rect">
            <a:avLst/>
          </a:prstGeom>
          <a:noFill/>
          <a:ln/>
        </p:spPr>
        <p:txBody>
          <a:bodyPr wrap="square" lIns="0" tIns="0" rIns="0" bIns="0" rtlCol="0" anchor="t"/>
          <a:lstStyle/>
          <a:p>
            <a:pPr indent="0" marL="0">
              <a:lnSpc>
                <a:spcPct val="95000"/>
              </a:lnSpc>
              <a:buNone/>
            </a:pPr>
            <a:r>
              <a:rPr lang="en-US" sz="3800" b="1" dirty="0">
                <a:solidFill>
                  <a:schemeClr val="tx1"/>
                </a:solidFill>
              </a:rPr>
              <a:t>Stunden gegen Rechnung</a:t>
            </a:r>
            <a:endParaRPr lang="en-US" sz="3800" dirty="0"/>
          </a:p>
        </p:txBody>
      </p:sp>
      <p:sp>
        <p:nvSpPr>
          <p:cNvPr id="9" name="Text 7"/>
          <p:cNvSpPr txBox="1"/>
          <p:nvPr/>
        </p:nvSpPr>
        <p:spPr>
          <a:xfrm>
            <a:off x="640080" y="2068093"/>
            <a:ext cx="5257800" cy="256032"/>
          </a:xfrm>
          <a:prstGeom prst="rect">
            <a:avLst/>
          </a:prstGeom>
          <a:noFill/>
          <a:ln/>
        </p:spPr>
        <p:txBody>
          <a:bodyPr wrap="square" lIns="0" tIns="0" rIns="0" bIns="0" rtlCol="0" anchor="t"/>
          <a:lstStyle/>
          <a:p>
            <a:pPr indent="0" marL="0">
              <a:lnSpc>
                <a:spcPct val="100000"/>
              </a:lnSpc>
              <a:buNone/>
            </a:pPr>
            <a:r>
              <a:rPr lang="en-US" sz="1100" b="1" spc="100" kern="0" dirty="0">
                <a:solidFill>
                  <a:schemeClr val="accent5"/>
                </a:solidFill>
              </a:rPr>
              <a:t>DU SAGST</a:t>
            </a:r>
            <a:endParaRPr lang="en-US" sz="1100" dirty="0"/>
          </a:p>
        </p:txBody>
      </p:sp>
      <p:sp>
        <p:nvSpPr>
          <p:cNvPr id="10" name="Shape 8"/>
          <p:cNvSpPr/>
          <p:nvPr/>
        </p:nvSpPr>
        <p:spPr>
          <a:xfrm>
            <a:off x="640080" y="2397277"/>
            <a:ext cx="5257800" cy="1140460"/>
          </a:xfrm>
          <a:prstGeom prst="roundRect">
            <a:avLst>
              <a:gd name="adj" fmla="val 19243"/>
            </a:avLst>
          </a:prstGeom>
          <a:solidFill>
            <a:schemeClr val="tx1"/>
          </a:solidFill>
          <a:ln/>
        </p:spPr>
      </p:sp>
      <p:sp>
        <p:nvSpPr>
          <p:cNvPr id="11" name="Shape 9"/>
          <p:cNvSpPr/>
          <p:nvPr/>
        </p:nvSpPr>
        <p:spPr>
          <a:xfrm flipV="1">
            <a:off x="960120" y="3528593"/>
            <a:ext cx="292608" cy="237744"/>
          </a:xfrm>
          <a:prstGeom prst="rtTriangle">
            <a:avLst/>
          </a:prstGeom>
          <a:solidFill>
            <a:srgbClr val="16181D"/>
          </a:solidFill>
          <a:ln/>
        </p:spPr>
      </p:sp>
      <p:sp>
        <p:nvSpPr>
          <p:cNvPr id="12" name="Text 10"/>
          <p:cNvSpPr txBox="1"/>
          <p:nvPr/>
        </p:nvSpPr>
        <p:spPr>
          <a:xfrm>
            <a:off x="896112" y="2397277"/>
            <a:ext cx="4745736" cy="1140460"/>
          </a:xfrm>
          <a:prstGeom prst="rect">
            <a:avLst/>
          </a:prstGeom>
          <a:noFill/>
          <a:ln/>
        </p:spPr>
        <p:txBody>
          <a:bodyPr wrap="square" lIns="0" tIns="0" rIns="0" bIns="0" rtlCol="0" anchor="ctr"/>
          <a:lstStyle/>
          <a:p>
            <a:pPr indent="0" marL="0">
              <a:lnSpc>
                <a:spcPct val="100000"/>
              </a:lnSpc>
              <a:buNone/>
            </a:pPr>
            <a:r>
              <a:rPr lang="en-US" sz="2500" b="1" dirty="0">
                <a:solidFill>
                  <a:schemeClr val="bg1"/>
                </a:solidFill>
              </a:rPr>
              <a:t>„Stunden gegen Rechnung abgleichen.“</a:t>
            </a:r>
            <a:endParaRPr lang="en-US" sz="2500" dirty="0"/>
          </a:p>
        </p:txBody>
      </p:sp>
      <p:sp>
        <p:nvSpPr>
          <p:cNvPr id="13" name="Text 11"/>
          <p:cNvSpPr txBox="1"/>
          <p:nvPr/>
        </p:nvSpPr>
        <p:spPr>
          <a:xfrm>
            <a:off x="640080" y="3912641"/>
            <a:ext cx="5257800" cy="256032"/>
          </a:xfrm>
          <a:prstGeom prst="rect">
            <a:avLst/>
          </a:prstGeom>
          <a:noFill/>
          <a:ln/>
        </p:spPr>
        <p:txBody>
          <a:bodyPr wrap="square" lIns="0" tIns="0" rIns="0" bIns="0" rtlCol="0" anchor="t"/>
          <a:lstStyle/>
          <a:p>
            <a:pPr indent="0" marL="0">
              <a:lnSpc>
                <a:spcPct val="100000"/>
              </a:lnSpc>
              <a:buNone/>
            </a:pPr>
            <a:r>
              <a:rPr lang="en-US" sz="1100" b="1" spc="100" kern="0" dirty="0">
                <a:solidFill>
                  <a:schemeClr val="accent5"/>
                </a:solidFill>
              </a:rPr>
              <a:t>DER BUTLER</a:t>
            </a:r>
            <a:endParaRPr lang="en-US" sz="1100" dirty="0"/>
          </a:p>
        </p:txBody>
      </p:sp>
      <p:sp>
        <p:nvSpPr>
          <p:cNvPr id="14" name="Shape 12"/>
          <p:cNvSpPr/>
          <p:nvPr/>
        </p:nvSpPr>
        <p:spPr>
          <a:xfrm>
            <a:off x="640080" y="4311675"/>
            <a:ext cx="274320" cy="274320"/>
          </a:xfrm>
          <a:prstGeom prst="ellipse">
            <a:avLst/>
          </a:prstGeom>
          <a:solidFill>
            <a:schemeClr val="accent1"/>
          </a:solidFill>
          <a:ln/>
        </p:spPr>
      </p:sp>
      <p:pic>
        <p:nvPicPr>
          <p:cNvPr id="15" name="Image 0" descr="C:\Users\stella\AppData\Local\Temp\claude\C--Users-stella-Desktop-erledigt\43329c91-2f5f-4919-bcab-c0957ad438dc\scratchpad\decks\icons\check-ink.png">    </p:cNvPr>
          <p:cNvPicPr>
            <a:picLocks noChangeAspect="1"/>
          </p:cNvPicPr>
          <p:nvPr/>
        </p:nvPicPr>
        <p:blipFill>
          <a:blip r:embed="rId1"/>
          <a:stretch>
            <a:fillRect/>
          </a:stretch>
        </p:blipFill>
        <p:spPr>
          <a:xfrm>
            <a:off x="708660" y="4380255"/>
            <a:ext cx="137160" cy="137160"/>
          </a:xfrm>
          <a:prstGeom prst="rect">
            <a:avLst/>
          </a:prstGeom>
        </p:spPr>
      </p:pic>
      <p:sp>
        <p:nvSpPr>
          <p:cNvPr id="16" name="Text 13"/>
          <p:cNvSpPr txBox="1"/>
          <p:nvPr/>
        </p:nvSpPr>
        <p:spPr>
          <a:xfrm>
            <a:off x="1097280" y="4278401"/>
            <a:ext cx="4800600" cy="386588"/>
          </a:xfrm>
          <a:prstGeom prst="rect">
            <a:avLst/>
          </a:prstGeom>
          <a:noFill/>
          <a:ln/>
        </p:spPr>
        <p:txBody>
          <a:bodyPr wrap="square" lIns="0" tIns="0" rIns="0" bIns="0" rtlCol="0" anchor="t"/>
          <a:lstStyle/>
          <a:p>
            <a:pPr indent="0" marL="0">
              <a:lnSpc>
                <a:spcPct val="100000"/>
              </a:lnSpc>
              <a:buNone/>
            </a:pPr>
            <a:r>
              <a:rPr lang="en-US" sz="2200" dirty="0">
                <a:solidFill>
                  <a:schemeClr val="tx1"/>
                </a:solidFill>
              </a:rPr>
              <a:t>Einsatzbelege mit Kunden­unterschrift</a:t>
            </a:r>
            <a:endParaRPr lang="en-US" sz="2200" dirty="0"/>
          </a:p>
        </p:txBody>
      </p:sp>
      <p:sp>
        <p:nvSpPr>
          <p:cNvPr id="17" name="Shape 14"/>
          <p:cNvSpPr/>
          <p:nvPr/>
        </p:nvSpPr>
        <p:spPr>
          <a:xfrm>
            <a:off x="640080" y="4853711"/>
            <a:ext cx="274320" cy="274320"/>
          </a:xfrm>
          <a:prstGeom prst="ellipse">
            <a:avLst/>
          </a:prstGeom>
          <a:solidFill>
            <a:schemeClr val="accent1"/>
          </a:solidFill>
          <a:ln/>
        </p:spPr>
      </p:sp>
      <p:pic>
        <p:nvPicPr>
          <p:cNvPr id="18" name="Image 1" descr="C:\Users\stella\AppData\Local\Temp\claude\C--Users-stella-Desktop-erledigt\43329c91-2f5f-4919-bcab-c0957ad438dc\scratchpad\decks\icons\check-ink.png">    </p:cNvPr>
          <p:cNvPicPr>
            <a:picLocks noChangeAspect="1"/>
          </p:cNvPicPr>
          <p:nvPr/>
        </p:nvPicPr>
        <p:blipFill>
          <a:blip r:embed="rId2"/>
          <a:stretch>
            <a:fillRect/>
          </a:stretch>
        </p:blipFill>
        <p:spPr>
          <a:xfrm>
            <a:off x="708660" y="4922291"/>
            <a:ext cx="137160" cy="137160"/>
          </a:xfrm>
          <a:prstGeom prst="rect">
            <a:avLst/>
          </a:prstGeom>
        </p:spPr>
      </p:pic>
      <p:sp>
        <p:nvSpPr>
          <p:cNvPr id="19" name="Text 15"/>
          <p:cNvSpPr txBox="1"/>
          <p:nvPr/>
        </p:nvSpPr>
        <p:spPr>
          <a:xfrm>
            <a:off x="1097280" y="4820437"/>
            <a:ext cx="4800600" cy="386588"/>
          </a:xfrm>
          <a:prstGeom prst="rect">
            <a:avLst/>
          </a:prstGeom>
          <a:noFill/>
          <a:ln/>
        </p:spPr>
        <p:txBody>
          <a:bodyPr wrap="square" lIns="0" tIns="0" rIns="0" bIns="0" rtlCol="0" anchor="t"/>
          <a:lstStyle/>
          <a:p>
            <a:pPr indent="0" marL="0">
              <a:lnSpc>
                <a:spcPct val="100000"/>
              </a:lnSpc>
              <a:buNone/>
            </a:pPr>
            <a:r>
              <a:rPr lang="en-US" sz="2200" dirty="0">
                <a:solidFill>
                  <a:schemeClr val="tx1"/>
                </a:solidFill>
              </a:rPr>
              <a:t>Vergleich mit den Rechnungs­positionen</a:t>
            </a:r>
            <a:endParaRPr lang="en-US" sz="2200" dirty="0"/>
          </a:p>
        </p:txBody>
      </p:sp>
      <p:sp>
        <p:nvSpPr>
          <p:cNvPr id="20" name="Shape 16"/>
          <p:cNvSpPr/>
          <p:nvPr/>
        </p:nvSpPr>
        <p:spPr>
          <a:xfrm>
            <a:off x="640080" y="5395747"/>
            <a:ext cx="274320" cy="274320"/>
          </a:xfrm>
          <a:prstGeom prst="ellipse">
            <a:avLst/>
          </a:prstGeom>
          <a:solidFill>
            <a:schemeClr val="accent1"/>
          </a:solidFill>
          <a:ln/>
        </p:spPr>
      </p:sp>
      <p:pic>
        <p:nvPicPr>
          <p:cNvPr id="21" name="Image 2" descr="C:\Users\stella\AppData\Local\Temp\claude\C--Users-stella-Desktop-erledigt\43329c91-2f5f-4919-bcab-c0957ad438dc\scratchpad\decks\icons\check-ink.png">    </p:cNvPr>
          <p:cNvPicPr>
            <a:picLocks noChangeAspect="1"/>
          </p:cNvPicPr>
          <p:nvPr/>
        </p:nvPicPr>
        <p:blipFill>
          <a:blip r:embed="rId3"/>
          <a:stretch>
            <a:fillRect/>
          </a:stretch>
        </p:blipFill>
        <p:spPr>
          <a:xfrm>
            <a:off x="708660" y="5464327"/>
            <a:ext cx="137160" cy="137160"/>
          </a:xfrm>
          <a:prstGeom prst="rect">
            <a:avLst/>
          </a:prstGeom>
        </p:spPr>
      </p:pic>
      <p:sp>
        <p:nvSpPr>
          <p:cNvPr id="22" name="Text 17"/>
          <p:cNvSpPr txBox="1"/>
          <p:nvPr/>
        </p:nvSpPr>
        <p:spPr>
          <a:xfrm>
            <a:off x="1097280" y="5362473"/>
            <a:ext cx="4800600" cy="386588"/>
          </a:xfrm>
          <a:prstGeom prst="rect">
            <a:avLst/>
          </a:prstGeom>
          <a:noFill/>
          <a:ln/>
        </p:spPr>
        <p:txBody>
          <a:bodyPr wrap="square" lIns="0" tIns="0" rIns="0" bIns="0" rtlCol="0" anchor="t"/>
          <a:lstStyle/>
          <a:p>
            <a:pPr indent="0" marL="0">
              <a:lnSpc>
                <a:spcPct val="100000"/>
              </a:lnSpc>
              <a:buNone/>
            </a:pPr>
            <a:r>
              <a:rPr lang="en-US" sz="2200" dirty="0">
                <a:solidFill>
                  <a:schemeClr val="tx1"/>
                </a:solidFill>
              </a:rPr>
              <a:t>Abweichungen markiert</a:t>
            </a:r>
            <a:endParaRPr lang="en-US" sz="2200" dirty="0"/>
          </a:p>
        </p:txBody>
      </p:sp>
      <p:sp>
        <p:nvSpPr>
          <p:cNvPr id="23" name="Bildschirmfoto Rahmen"/>
          <p:cNvSpPr/>
          <p:nvPr/>
        </p:nvSpPr>
        <p:spPr>
          <a:xfrm>
            <a:off x="6355080" y="1427106"/>
            <a:ext cx="5196535" cy="3775188"/>
          </a:xfrm>
          <a:prstGeom prst="roundRect">
            <a:avLst>
              <a:gd name="adj" fmla="val 4360"/>
            </a:avLst>
          </a:prstGeom>
          <a:solidFill>
            <a:schemeClr val="bg2"/>
          </a:solidFill>
          <a:ln w="9525">
            <a:solidFill>
              <a:schemeClr val="accent2"/>
            </a:solidFill>
            <a:prstDash val="solid"/>
          </a:ln>
          <a:effectLst>
            <a:outerShdw sx="100000" sy="100000" kx="0" ky="0" algn="bl" rotWithShape="0" blurRad="127000" dist="38100" dir="5400000">
              <a:srgbClr val="000000">
                <a:alpha val="14000"/>
              </a:srgbClr>
            </a:outerShdw>
          </a:effectLst>
        </p:spPr>
      </p:sp>
      <p:pic>
        <p:nvPicPr>
          <p:cNvPr id="24" name="Bildschirmfoto" descr="Bildschirmfoto aus HeyButler: zeitarbeit-ablage">    </p:cNvPr>
          <p:cNvPicPr>
            <a:picLocks noChangeAspect="1"/>
          </p:cNvPicPr>
          <p:nvPr/>
        </p:nvPicPr>
        <p:blipFill>
          <a:blip r:embed="rId4"/>
          <a:stretch>
            <a:fillRect/>
          </a:stretch>
        </p:blipFill>
        <p:spPr>
          <a:xfrm>
            <a:off x="6446520" y="1518546"/>
            <a:ext cx="5013655" cy="3592308"/>
          </a:xfrm>
          <a:prstGeom prst="rect">
            <a:avLst/>
          </a:prstGeom>
        </p:spPr>
      </p:pic>
      <p:pic>
        <p:nvPicPr>
          <p:cNvPr id="25" name="Image 4" descr="C:\Users\stella\AppData\Local\Temp\claude\C--Users-stella-Desktop-erledigt\43329c91-2f5f-4919-bcab-c0957ad438dc\scratchpad\decks\brand\butler-96.png">    </p:cNvPr>
          <p:cNvPicPr>
            <a:picLocks noChangeAspect="1"/>
          </p:cNvPicPr>
          <p:nvPr/>
        </p:nvPicPr>
        <p:blipFill>
          <a:blip r:embed="rId5"/>
          <a:stretch>
            <a:fillRect/>
          </a:stretch>
        </p:blipFill>
        <p:spPr>
          <a:xfrm>
            <a:off x="640080" y="6358573"/>
            <a:ext cx="174625" cy="174625"/>
          </a:xfrm>
          <a:prstGeom prst="rect">
            <a:avLst/>
          </a:prstGeom>
        </p:spPr>
      </p:pic>
      <p:sp>
        <p:nvSpPr>
          <p:cNvPr id="26" name="Text 19"/>
          <p:cNvSpPr txBox="1"/>
          <p:nvPr/>
        </p:nvSpPr>
        <p:spPr>
          <a:xfrm>
            <a:off x="887857" y="6355080"/>
            <a:ext cx="3657600" cy="181610"/>
          </a:xfrm>
          <a:prstGeom prst="rect">
            <a:avLst/>
          </a:prstGeom>
          <a:noFill/>
          <a:ln/>
        </p:spPr>
        <p:txBody>
          <a:bodyPr wrap="square" lIns="0" tIns="0" rIns="0" bIns="0" rtlCol="0" anchor="ctr"/>
          <a:lstStyle/>
          <a:p>
            <a:pPr indent="0" marL="0">
              <a:lnSpc>
                <a:spcPct val="100000"/>
              </a:lnSpc>
              <a:buNone/>
            </a:pPr>
            <a:r>
              <a:rPr lang="en-US" sz="1100" dirty="0">
                <a:solidFill>
                  <a:schemeClr val="tx1"/>
                </a:solidFill>
              </a:rPr>
              <a:t>Hey</a:t>
            </a:r>
            <a:pPr indent="0" marL="0">
              <a:lnSpc>
                <a:spcPct val="100000"/>
              </a:lnSpc>
              <a:buNone/>
            </a:pPr>
            <a:r>
              <a:rPr lang="en-US" sz="1100" b="1" dirty="0">
                <a:solidFill>
                  <a:schemeClr val="tx1"/>
                </a:solidFill>
              </a:rPr>
              <a:t>Butler</a:t>
            </a:r>
            <a:endParaRPr lang="en-US" sz="1100" dirty="0"/>
          </a:p>
        </p:txBody>
      </p:sp>
      <p:sp>
        <p:nvSpPr>
          <p:cNvPr id="27" name="Text 20"/>
          <p:cNvSpPr txBox="1"/>
          <p:nvPr/>
        </p:nvSpPr>
        <p:spPr>
          <a:xfrm>
            <a:off x="1874520" y="6355080"/>
            <a:ext cx="6400800" cy="182880"/>
          </a:xfrm>
          <a:prstGeom prst="rect">
            <a:avLst/>
          </a:prstGeom>
          <a:noFill/>
          <a:ln/>
        </p:spPr>
        <p:txBody>
          <a:bodyPr wrap="square" lIns="0" tIns="0" rIns="0" bIns="0" rtlCol="0" anchor="ctr"/>
          <a:lstStyle/>
          <a:p>
            <a:pPr indent="0" marL="0">
              <a:lnSpc>
                <a:spcPct val="100000"/>
              </a:lnSpc>
              <a:buNone/>
            </a:pPr>
            <a:r>
              <a:rPr lang="en-US" sz="1000" dirty="0">
                <a:solidFill>
                  <a:schemeClr val="accent5"/>
                </a:solidFill>
              </a:rPr>
              <a:t>HeyButler im Alltag</a:t>
            </a:r>
            <a:endParaRPr lang="en-US" sz="1000" dirty="0"/>
          </a:p>
        </p:txBody>
      </p:sp>
      <p:sp>
        <p:nvSpPr>
          <p:cNvPr id="28" name="Text 21"/>
          <p:cNvSpPr txBox="1"/>
          <p:nvPr/>
        </p:nvSpPr>
        <p:spPr>
          <a:xfrm>
            <a:off x="10637215" y="6355080"/>
            <a:ext cx="914400" cy="182880"/>
          </a:xfrm>
          <a:prstGeom prst="rect">
            <a:avLst/>
          </a:prstGeom>
          <a:noFill/>
          <a:ln/>
        </p:spPr>
        <p:txBody>
          <a:bodyPr wrap="square" lIns="0" tIns="0" rIns="0" bIns="0" rtlCol="0" anchor="ctr"/>
          <a:lstStyle/>
          <a:p>
            <a:pPr algn="r" indent="0" marL="0">
              <a:lnSpc>
                <a:spcPct val="100000"/>
              </a:lnSpc>
              <a:buNone/>
            </a:pPr>
            <a:r>
              <a:rPr lang="en-US" sz="1000" dirty="0">
                <a:solidFill>
                  <a:schemeClr val="accent5"/>
                </a:solidFill>
              </a:rPr>
              <a:t>71</a:t>
            </a:r>
            <a:endParaRPr lang="en-US" sz="1000" dirty="0"/>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name="Slide 72">
    <p:spTree>
      <p:nvGrpSpPr>
        <p:cNvPr id="1" name=""/>
        <p:cNvGrpSpPr/>
        <p:nvPr/>
      </p:nvGrpSpPr>
      <p:grpSpPr>
        <a:xfrm>
          <a:off x="0" y="0"/>
          <a:ext cx="0" cy="0"/>
          <a:chOff x="0" y="0"/>
          <a:chExt cx="0" cy="0"/>
        </a:xfrm>
      </p:grpSpPr>
      <p:sp>
        <p:nvSpPr>
          <p:cNvPr id="2" name="Shape 0"/>
          <p:cNvSpPr/>
          <p:nvPr/>
        </p:nvSpPr>
        <p:spPr>
          <a:xfrm>
            <a:off x="640080" y="548640"/>
            <a:ext cx="1860804" cy="292608"/>
          </a:xfrm>
          <a:prstGeom prst="roundRect">
            <a:avLst>
              <a:gd name="adj" fmla="val 50000"/>
            </a:avLst>
          </a:prstGeom>
          <a:solidFill>
            <a:schemeClr val="accent1"/>
          </a:solidFill>
          <a:ln/>
        </p:spPr>
      </p:sp>
      <p:sp>
        <p:nvSpPr>
          <p:cNvPr id="3" name="Text 1"/>
          <p:cNvSpPr txBox="1"/>
          <p:nvPr/>
        </p:nvSpPr>
        <p:spPr>
          <a:xfrm>
            <a:off x="640080" y="548640"/>
            <a:ext cx="1860804" cy="292608"/>
          </a:xfrm>
          <a:prstGeom prst="rect">
            <a:avLst/>
          </a:prstGeom>
          <a:noFill/>
          <a:ln/>
        </p:spPr>
        <p:txBody>
          <a:bodyPr wrap="square" lIns="0" tIns="0" rIns="0" bIns="0" rtlCol="0" anchor="ctr"/>
          <a:lstStyle/>
          <a:p>
            <a:pPr algn="ctr" indent="0" marL="0">
              <a:lnSpc>
                <a:spcPct val="100000"/>
              </a:lnSpc>
              <a:buNone/>
            </a:pPr>
            <a:r>
              <a:rPr lang="en-US" sz="1100" b="1" spc="100" kern="0" dirty="0">
                <a:solidFill>
                  <a:schemeClr val="tx1"/>
                </a:solidFill>
              </a:rPr>
              <a:t>SICHERHEITSDIENST</a:t>
            </a:r>
            <a:endParaRPr lang="en-US" sz="1100" dirty="0"/>
          </a:p>
        </p:txBody>
      </p:sp>
      <p:sp>
        <p:nvSpPr>
          <p:cNvPr id="4" name="Text 2"/>
          <p:cNvSpPr txBox="1"/>
          <p:nvPr/>
        </p:nvSpPr>
        <p:spPr>
          <a:xfrm>
            <a:off x="640080" y="1097280"/>
            <a:ext cx="5257800" cy="1051560"/>
          </a:xfrm>
          <a:prstGeom prst="rect">
            <a:avLst/>
          </a:prstGeom>
          <a:noFill/>
          <a:ln/>
        </p:spPr>
        <p:txBody>
          <a:bodyPr wrap="square" lIns="0" tIns="0" rIns="0" bIns="0" rtlCol="0" anchor="t"/>
          <a:lstStyle/>
          <a:p>
            <a:pPr indent="0" marL="0">
              <a:lnSpc>
                <a:spcPct val="95000"/>
              </a:lnSpc>
              <a:buNone/>
            </a:pPr>
            <a:r>
              <a:rPr lang="en-US" sz="3600" b="1" dirty="0">
                <a:solidFill>
                  <a:schemeClr val="tx1"/>
                </a:solidFill>
              </a:rPr>
              <a:t>Schichtbericht per Sprache</a:t>
            </a:r>
            <a:endParaRPr lang="en-US" sz="3600" dirty="0"/>
          </a:p>
        </p:txBody>
      </p:sp>
      <p:sp>
        <p:nvSpPr>
          <p:cNvPr id="5" name="Text 3"/>
          <p:cNvSpPr txBox="1"/>
          <p:nvPr/>
        </p:nvSpPr>
        <p:spPr>
          <a:xfrm>
            <a:off x="640080" y="2038655"/>
            <a:ext cx="5257800" cy="256032"/>
          </a:xfrm>
          <a:prstGeom prst="rect">
            <a:avLst/>
          </a:prstGeom>
          <a:noFill/>
          <a:ln/>
        </p:spPr>
        <p:txBody>
          <a:bodyPr wrap="square" lIns="0" tIns="0" rIns="0" bIns="0" rtlCol="0" anchor="t"/>
          <a:lstStyle/>
          <a:p>
            <a:pPr indent="0" marL="0">
              <a:lnSpc>
                <a:spcPct val="100000"/>
              </a:lnSpc>
              <a:buNone/>
            </a:pPr>
            <a:r>
              <a:rPr lang="en-US" sz="1100" b="1" spc="100" kern="0" dirty="0">
                <a:solidFill>
                  <a:schemeClr val="accent5"/>
                </a:solidFill>
              </a:rPr>
              <a:t>DU SAGST</a:t>
            </a:r>
            <a:endParaRPr lang="en-US" sz="1100" dirty="0"/>
          </a:p>
        </p:txBody>
      </p:sp>
      <p:sp>
        <p:nvSpPr>
          <p:cNvPr id="6" name="Shape 4"/>
          <p:cNvSpPr/>
          <p:nvPr/>
        </p:nvSpPr>
        <p:spPr>
          <a:xfrm>
            <a:off x="640080" y="2367839"/>
            <a:ext cx="5257800" cy="1434846"/>
          </a:xfrm>
          <a:prstGeom prst="roundRect">
            <a:avLst>
              <a:gd name="adj" fmla="val 15295"/>
            </a:avLst>
          </a:prstGeom>
          <a:solidFill>
            <a:schemeClr val="tx1"/>
          </a:solidFill>
          <a:ln/>
        </p:spPr>
      </p:sp>
      <p:sp>
        <p:nvSpPr>
          <p:cNvPr id="7" name="Shape 5"/>
          <p:cNvSpPr/>
          <p:nvPr/>
        </p:nvSpPr>
        <p:spPr>
          <a:xfrm flipV="1">
            <a:off x="960120" y="3793541"/>
            <a:ext cx="292608" cy="237744"/>
          </a:xfrm>
          <a:prstGeom prst="rtTriangle">
            <a:avLst/>
          </a:prstGeom>
          <a:solidFill>
            <a:srgbClr val="16181D"/>
          </a:solidFill>
          <a:ln/>
        </p:spPr>
      </p:sp>
      <p:sp>
        <p:nvSpPr>
          <p:cNvPr id="8" name="Text 6"/>
          <p:cNvSpPr txBox="1"/>
          <p:nvPr/>
        </p:nvSpPr>
        <p:spPr>
          <a:xfrm>
            <a:off x="896112" y="2367839"/>
            <a:ext cx="4745736" cy="1434846"/>
          </a:xfrm>
          <a:prstGeom prst="rect">
            <a:avLst/>
          </a:prstGeom>
          <a:noFill/>
          <a:ln/>
        </p:spPr>
        <p:txBody>
          <a:bodyPr wrap="square" lIns="0" tIns="0" rIns="0" bIns="0" rtlCol="0" anchor="ctr"/>
          <a:lstStyle/>
          <a:p>
            <a:pPr indent="0" marL="0">
              <a:lnSpc>
                <a:spcPct val="100000"/>
              </a:lnSpc>
              <a:buNone/>
            </a:pPr>
            <a:r>
              <a:rPr lang="en-US" sz="2300" b="1" dirty="0">
                <a:solidFill>
                  <a:schemeClr val="bg1"/>
                </a:solidFill>
              </a:rPr>
              <a:t>„Schichtbericht: 22 Uhr Tor 3 offen vorgefunden, verschlossen, keine Schäden.“</a:t>
            </a:r>
            <a:endParaRPr lang="en-US" sz="2300" dirty="0"/>
          </a:p>
        </p:txBody>
      </p:sp>
      <p:sp>
        <p:nvSpPr>
          <p:cNvPr id="9" name="Text 7"/>
          <p:cNvSpPr txBox="1"/>
          <p:nvPr/>
        </p:nvSpPr>
        <p:spPr>
          <a:xfrm>
            <a:off x="640080" y="4177589"/>
            <a:ext cx="5257800" cy="256032"/>
          </a:xfrm>
          <a:prstGeom prst="rect">
            <a:avLst/>
          </a:prstGeom>
          <a:noFill/>
          <a:ln/>
        </p:spPr>
        <p:txBody>
          <a:bodyPr wrap="square" lIns="0" tIns="0" rIns="0" bIns="0" rtlCol="0" anchor="t"/>
          <a:lstStyle/>
          <a:p>
            <a:pPr indent="0" marL="0">
              <a:lnSpc>
                <a:spcPct val="100000"/>
              </a:lnSpc>
              <a:buNone/>
            </a:pPr>
            <a:r>
              <a:rPr lang="en-US" sz="1100" b="1" spc="100" kern="0" dirty="0">
                <a:solidFill>
                  <a:schemeClr val="accent5"/>
                </a:solidFill>
              </a:rPr>
              <a:t>DER BUTLER</a:t>
            </a:r>
            <a:endParaRPr lang="en-US" sz="1100" dirty="0"/>
          </a:p>
        </p:txBody>
      </p:sp>
      <p:sp>
        <p:nvSpPr>
          <p:cNvPr id="10" name="Shape 8"/>
          <p:cNvSpPr/>
          <p:nvPr/>
        </p:nvSpPr>
        <p:spPr>
          <a:xfrm>
            <a:off x="640080" y="4561129"/>
            <a:ext cx="274320" cy="274320"/>
          </a:xfrm>
          <a:prstGeom prst="ellipse">
            <a:avLst/>
          </a:prstGeom>
          <a:solidFill>
            <a:schemeClr val="accent1"/>
          </a:solidFill>
          <a:ln/>
        </p:spPr>
      </p:sp>
      <p:pic>
        <p:nvPicPr>
          <p:cNvPr id="11" name="Image 0" descr="C:\Users\stella\AppData\Local\Temp\claude\C--Users-stella-Desktop-erledigt\43329c91-2f5f-4919-bcab-c0957ad438dc\scratchpad\decks\icons\check-ink.png">    </p:cNvPr>
          <p:cNvPicPr>
            <a:picLocks noChangeAspect="1"/>
          </p:cNvPicPr>
          <p:nvPr/>
        </p:nvPicPr>
        <p:blipFill>
          <a:blip r:embed="rId1"/>
          <a:stretch>
            <a:fillRect/>
          </a:stretch>
        </p:blipFill>
        <p:spPr>
          <a:xfrm>
            <a:off x="708660" y="4629709"/>
            <a:ext cx="137160" cy="137160"/>
          </a:xfrm>
          <a:prstGeom prst="rect">
            <a:avLst/>
          </a:prstGeom>
        </p:spPr>
      </p:pic>
      <p:sp>
        <p:nvSpPr>
          <p:cNvPr id="12" name="Text 9"/>
          <p:cNvSpPr txBox="1"/>
          <p:nvPr/>
        </p:nvSpPr>
        <p:spPr>
          <a:xfrm>
            <a:off x="1097280" y="4543349"/>
            <a:ext cx="4800600" cy="355600"/>
          </a:xfrm>
          <a:prstGeom prst="rect">
            <a:avLst/>
          </a:prstGeom>
          <a:noFill/>
          <a:ln/>
        </p:spPr>
        <p:txBody>
          <a:bodyPr wrap="square" lIns="0" tIns="0" rIns="0" bIns="0" rtlCol="0" anchor="t"/>
          <a:lstStyle/>
          <a:p>
            <a:pPr indent="0" marL="0">
              <a:lnSpc>
                <a:spcPct val="100000"/>
              </a:lnSpc>
              <a:buNone/>
            </a:pPr>
            <a:r>
              <a:rPr lang="en-US" sz="2000" dirty="0">
                <a:solidFill>
                  <a:schemeClr val="tx1"/>
                </a:solidFill>
              </a:rPr>
              <a:t>Formular aus dem gesprochenen Satz</a:t>
            </a:r>
            <a:endParaRPr lang="en-US" sz="2000" dirty="0"/>
          </a:p>
        </p:txBody>
      </p:sp>
      <p:sp>
        <p:nvSpPr>
          <p:cNvPr id="13" name="Shape 10"/>
          <p:cNvSpPr/>
          <p:nvPr/>
        </p:nvSpPr>
        <p:spPr>
          <a:xfrm>
            <a:off x="640080" y="5072177"/>
            <a:ext cx="274320" cy="274320"/>
          </a:xfrm>
          <a:prstGeom prst="ellipse">
            <a:avLst/>
          </a:prstGeom>
          <a:solidFill>
            <a:schemeClr val="accent1"/>
          </a:solidFill>
          <a:ln/>
        </p:spPr>
      </p:sp>
      <p:pic>
        <p:nvPicPr>
          <p:cNvPr id="14" name="Image 1" descr="C:\Users\stella\AppData\Local\Temp\claude\C--Users-stella-Desktop-erledigt\43329c91-2f5f-4919-bcab-c0957ad438dc\scratchpad\decks\icons\check-ink.png">    </p:cNvPr>
          <p:cNvPicPr>
            <a:picLocks noChangeAspect="1"/>
          </p:cNvPicPr>
          <p:nvPr/>
        </p:nvPicPr>
        <p:blipFill>
          <a:blip r:embed="rId2"/>
          <a:stretch>
            <a:fillRect/>
          </a:stretch>
        </p:blipFill>
        <p:spPr>
          <a:xfrm>
            <a:off x="708660" y="5140757"/>
            <a:ext cx="137160" cy="137160"/>
          </a:xfrm>
          <a:prstGeom prst="rect">
            <a:avLst/>
          </a:prstGeom>
        </p:spPr>
      </p:pic>
      <p:sp>
        <p:nvSpPr>
          <p:cNvPr id="15" name="Text 11"/>
          <p:cNvSpPr txBox="1"/>
          <p:nvPr/>
        </p:nvSpPr>
        <p:spPr>
          <a:xfrm>
            <a:off x="1097280" y="5054397"/>
            <a:ext cx="4800600" cy="355600"/>
          </a:xfrm>
          <a:prstGeom prst="rect">
            <a:avLst/>
          </a:prstGeom>
          <a:noFill/>
          <a:ln/>
        </p:spPr>
        <p:txBody>
          <a:bodyPr wrap="square" lIns="0" tIns="0" rIns="0" bIns="0" rtlCol="0" anchor="t"/>
          <a:lstStyle/>
          <a:p>
            <a:pPr indent="0" marL="0">
              <a:lnSpc>
                <a:spcPct val="100000"/>
              </a:lnSpc>
              <a:buNone/>
            </a:pPr>
            <a:r>
              <a:rPr lang="en-US" sz="2000" dirty="0">
                <a:solidFill>
                  <a:schemeClr val="tx1"/>
                </a:solidFill>
              </a:rPr>
              <a:t>Objekt und Uhrzeit automatisch</a:t>
            </a:r>
            <a:endParaRPr lang="en-US" sz="2000" dirty="0"/>
          </a:p>
        </p:txBody>
      </p:sp>
      <p:sp>
        <p:nvSpPr>
          <p:cNvPr id="16" name="Shape 12"/>
          <p:cNvSpPr/>
          <p:nvPr/>
        </p:nvSpPr>
        <p:spPr>
          <a:xfrm>
            <a:off x="640080" y="5583225"/>
            <a:ext cx="274320" cy="274320"/>
          </a:xfrm>
          <a:prstGeom prst="ellipse">
            <a:avLst/>
          </a:prstGeom>
          <a:solidFill>
            <a:schemeClr val="accent1"/>
          </a:solidFill>
          <a:ln/>
        </p:spPr>
      </p:sp>
      <p:pic>
        <p:nvPicPr>
          <p:cNvPr id="17" name="Image 2" descr="C:\Users\stella\AppData\Local\Temp\claude\C--Users-stella-Desktop-erledigt\43329c91-2f5f-4919-bcab-c0957ad438dc\scratchpad\decks\icons\check-ink.png">    </p:cNvPr>
          <p:cNvPicPr>
            <a:picLocks noChangeAspect="1"/>
          </p:cNvPicPr>
          <p:nvPr/>
        </p:nvPicPr>
        <p:blipFill>
          <a:blip r:embed="rId3"/>
          <a:stretch>
            <a:fillRect/>
          </a:stretch>
        </p:blipFill>
        <p:spPr>
          <a:xfrm>
            <a:off x="708660" y="5651805"/>
            <a:ext cx="137160" cy="137160"/>
          </a:xfrm>
          <a:prstGeom prst="rect">
            <a:avLst/>
          </a:prstGeom>
        </p:spPr>
      </p:pic>
      <p:sp>
        <p:nvSpPr>
          <p:cNvPr id="18" name="Text 13"/>
          <p:cNvSpPr txBox="1"/>
          <p:nvPr/>
        </p:nvSpPr>
        <p:spPr>
          <a:xfrm>
            <a:off x="1097280" y="5565445"/>
            <a:ext cx="4800600" cy="355600"/>
          </a:xfrm>
          <a:prstGeom prst="rect">
            <a:avLst/>
          </a:prstGeom>
          <a:noFill/>
          <a:ln/>
        </p:spPr>
        <p:txBody>
          <a:bodyPr wrap="square" lIns="0" tIns="0" rIns="0" bIns="0" rtlCol="0" anchor="t"/>
          <a:lstStyle/>
          <a:p>
            <a:pPr indent="0" marL="0">
              <a:lnSpc>
                <a:spcPct val="100000"/>
              </a:lnSpc>
              <a:buNone/>
            </a:pPr>
            <a:r>
              <a:rPr lang="en-US" sz="2000" dirty="0">
                <a:solidFill>
                  <a:schemeClr val="tx1"/>
                </a:solidFill>
              </a:rPr>
              <a:t>Vorfallbericht über Freigabe an Auftraggeber</a:t>
            </a:r>
            <a:endParaRPr lang="en-US" sz="2000" dirty="0"/>
          </a:p>
        </p:txBody>
      </p:sp>
      <p:sp>
        <p:nvSpPr>
          <p:cNvPr id="19" name="Bildschirmfoto Rahmen"/>
          <p:cNvSpPr/>
          <p:nvPr/>
        </p:nvSpPr>
        <p:spPr>
          <a:xfrm>
            <a:off x="6355080" y="881439"/>
            <a:ext cx="5196535" cy="4866522"/>
          </a:xfrm>
          <a:prstGeom prst="roundRect">
            <a:avLst>
              <a:gd name="adj" fmla="val 3382"/>
            </a:avLst>
          </a:prstGeom>
          <a:solidFill>
            <a:schemeClr val="bg2"/>
          </a:solidFill>
          <a:ln w="9525">
            <a:solidFill>
              <a:schemeClr val="accent2"/>
            </a:solidFill>
            <a:prstDash val="solid"/>
          </a:ln>
          <a:effectLst>
            <a:outerShdw sx="100000" sy="100000" kx="0" ky="0" algn="bl" rotWithShape="0" blurRad="127000" dist="38100" dir="5400000">
              <a:srgbClr val="000000">
                <a:alpha val="14000"/>
              </a:srgbClr>
            </a:outerShdw>
          </a:effectLst>
        </p:spPr>
      </p:sp>
      <p:pic>
        <p:nvPicPr>
          <p:cNvPr id="20" name="Bildschirmfoto" descr="Bildschirmfoto aus HeyButler: sicherheitsdienst-formular">    </p:cNvPr>
          <p:cNvPicPr>
            <a:picLocks noChangeAspect="1"/>
          </p:cNvPicPr>
          <p:nvPr/>
        </p:nvPicPr>
        <p:blipFill>
          <a:blip r:embed="rId4"/>
          <a:stretch>
            <a:fillRect/>
          </a:stretch>
        </p:blipFill>
        <p:spPr>
          <a:xfrm>
            <a:off x="6446520" y="972879"/>
            <a:ext cx="5013655" cy="4683642"/>
          </a:xfrm>
          <a:prstGeom prst="rect">
            <a:avLst/>
          </a:prstGeom>
        </p:spPr>
      </p:pic>
      <p:pic>
        <p:nvPicPr>
          <p:cNvPr id="21" name="Image 4" descr="C:\Users\stella\AppData\Local\Temp\claude\C--Users-stella-Desktop-erledigt\43329c91-2f5f-4919-bcab-c0957ad438dc\scratchpad\decks\brand\butler-96.png">    </p:cNvPr>
          <p:cNvPicPr>
            <a:picLocks noChangeAspect="1"/>
          </p:cNvPicPr>
          <p:nvPr/>
        </p:nvPicPr>
        <p:blipFill>
          <a:blip r:embed="rId5"/>
          <a:stretch>
            <a:fillRect/>
          </a:stretch>
        </p:blipFill>
        <p:spPr>
          <a:xfrm>
            <a:off x="640080" y="6358573"/>
            <a:ext cx="174625" cy="174625"/>
          </a:xfrm>
          <a:prstGeom prst="rect">
            <a:avLst/>
          </a:prstGeom>
        </p:spPr>
      </p:pic>
      <p:sp>
        <p:nvSpPr>
          <p:cNvPr id="22" name="Text 15"/>
          <p:cNvSpPr txBox="1"/>
          <p:nvPr/>
        </p:nvSpPr>
        <p:spPr>
          <a:xfrm>
            <a:off x="887857" y="6355080"/>
            <a:ext cx="3657600" cy="181610"/>
          </a:xfrm>
          <a:prstGeom prst="rect">
            <a:avLst/>
          </a:prstGeom>
          <a:noFill/>
          <a:ln/>
        </p:spPr>
        <p:txBody>
          <a:bodyPr wrap="square" lIns="0" tIns="0" rIns="0" bIns="0" rtlCol="0" anchor="ctr"/>
          <a:lstStyle/>
          <a:p>
            <a:pPr indent="0" marL="0">
              <a:lnSpc>
                <a:spcPct val="100000"/>
              </a:lnSpc>
              <a:buNone/>
            </a:pPr>
            <a:r>
              <a:rPr lang="en-US" sz="1100" dirty="0">
                <a:solidFill>
                  <a:schemeClr val="tx1"/>
                </a:solidFill>
              </a:rPr>
              <a:t>Hey</a:t>
            </a:r>
            <a:pPr indent="0" marL="0">
              <a:lnSpc>
                <a:spcPct val="100000"/>
              </a:lnSpc>
              <a:buNone/>
            </a:pPr>
            <a:r>
              <a:rPr lang="en-US" sz="1100" b="1" dirty="0">
                <a:solidFill>
                  <a:schemeClr val="tx1"/>
                </a:solidFill>
              </a:rPr>
              <a:t>Butler</a:t>
            </a:r>
            <a:endParaRPr lang="en-US" sz="1100" dirty="0"/>
          </a:p>
        </p:txBody>
      </p:sp>
      <p:sp>
        <p:nvSpPr>
          <p:cNvPr id="23" name="Text 16"/>
          <p:cNvSpPr txBox="1"/>
          <p:nvPr/>
        </p:nvSpPr>
        <p:spPr>
          <a:xfrm>
            <a:off x="1874520" y="6355080"/>
            <a:ext cx="6400800" cy="182880"/>
          </a:xfrm>
          <a:prstGeom prst="rect">
            <a:avLst/>
          </a:prstGeom>
          <a:noFill/>
          <a:ln/>
        </p:spPr>
        <p:txBody>
          <a:bodyPr wrap="square" lIns="0" tIns="0" rIns="0" bIns="0" rtlCol="0" anchor="ctr"/>
          <a:lstStyle/>
          <a:p>
            <a:pPr indent="0" marL="0">
              <a:lnSpc>
                <a:spcPct val="100000"/>
              </a:lnSpc>
              <a:buNone/>
            </a:pPr>
            <a:r>
              <a:rPr lang="en-US" sz="1000" dirty="0">
                <a:solidFill>
                  <a:schemeClr val="accent5"/>
                </a:solidFill>
              </a:rPr>
              <a:t>HeyButler im Alltag</a:t>
            </a:r>
            <a:endParaRPr lang="en-US" sz="1000" dirty="0"/>
          </a:p>
        </p:txBody>
      </p:sp>
      <p:sp>
        <p:nvSpPr>
          <p:cNvPr id="24" name="Text 17"/>
          <p:cNvSpPr txBox="1"/>
          <p:nvPr/>
        </p:nvSpPr>
        <p:spPr>
          <a:xfrm>
            <a:off x="10637215" y="6355080"/>
            <a:ext cx="914400" cy="182880"/>
          </a:xfrm>
          <a:prstGeom prst="rect">
            <a:avLst/>
          </a:prstGeom>
          <a:noFill/>
          <a:ln/>
        </p:spPr>
        <p:txBody>
          <a:bodyPr wrap="square" lIns="0" tIns="0" rIns="0" bIns="0" rtlCol="0" anchor="ctr"/>
          <a:lstStyle/>
          <a:p>
            <a:pPr algn="r" indent="0" marL="0">
              <a:lnSpc>
                <a:spcPct val="100000"/>
              </a:lnSpc>
              <a:buNone/>
            </a:pPr>
            <a:r>
              <a:rPr lang="en-US" sz="1000" dirty="0">
                <a:solidFill>
                  <a:schemeClr val="accent5"/>
                </a:solidFill>
              </a:rPr>
              <a:t>72</a:t>
            </a:r>
            <a:endParaRPr lang="en-US" sz="1000" dirty="0"/>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name="Slide 73">
    <p:spTree>
      <p:nvGrpSpPr>
        <p:cNvPr id="1" name=""/>
        <p:cNvGrpSpPr/>
        <p:nvPr/>
      </p:nvGrpSpPr>
      <p:grpSpPr>
        <a:xfrm>
          <a:off x="0" y="0"/>
          <a:ext cx="0" cy="0"/>
          <a:chOff x="0" y="0"/>
          <a:chExt cx="0" cy="0"/>
        </a:xfrm>
      </p:grpSpPr>
      <p:sp>
        <p:nvSpPr>
          <p:cNvPr id="2" name="Shape 0"/>
          <p:cNvSpPr/>
          <p:nvPr/>
        </p:nvSpPr>
        <p:spPr>
          <a:xfrm>
            <a:off x="640080" y="548640"/>
            <a:ext cx="1860804" cy="292608"/>
          </a:xfrm>
          <a:prstGeom prst="roundRect">
            <a:avLst>
              <a:gd name="adj" fmla="val 50000"/>
            </a:avLst>
          </a:prstGeom>
          <a:solidFill>
            <a:schemeClr val="accent1"/>
          </a:solidFill>
          <a:ln/>
        </p:spPr>
      </p:sp>
      <p:sp>
        <p:nvSpPr>
          <p:cNvPr id="3" name="Text 1"/>
          <p:cNvSpPr txBox="1"/>
          <p:nvPr/>
        </p:nvSpPr>
        <p:spPr>
          <a:xfrm>
            <a:off x="640080" y="548640"/>
            <a:ext cx="1860804" cy="292608"/>
          </a:xfrm>
          <a:prstGeom prst="rect">
            <a:avLst/>
          </a:prstGeom>
          <a:noFill/>
          <a:ln/>
        </p:spPr>
        <p:txBody>
          <a:bodyPr wrap="square" lIns="0" tIns="0" rIns="0" bIns="0" rtlCol="0" anchor="ctr"/>
          <a:lstStyle/>
          <a:p>
            <a:pPr algn="ctr" indent="0" marL="0">
              <a:lnSpc>
                <a:spcPct val="100000"/>
              </a:lnSpc>
              <a:buNone/>
            </a:pPr>
            <a:r>
              <a:rPr lang="en-US" sz="1100" b="1" spc="100" kern="0" dirty="0">
                <a:solidFill>
                  <a:schemeClr val="tx1"/>
                </a:solidFill>
              </a:rPr>
              <a:t>SICHERHEITSDIENST</a:t>
            </a:r>
            <a:endParaRPr lang="en-US" sz="1100" dirty="0"/>
          </a:p>
        </p:txBody>
      </p:sp>
      <p:sp>
        <p:nvSpPr>
          <p:cNvPr id="4" name="Text 2"/>
          <p:cNvSpPr txBox="1"/>
          <p:nvPr/>
        </p:nvSpPr>
        <p:spPr>
          <a:xfrm>
            <a:off x="640080" y="1097280"/>
            <a:ext cx="5257800" cy="1051560"/>
          </a:xfrm>
          <a:prstGeom prst="rect">
            <a:avLst/>
          </a:prstGeom>
          <a:noFill/>
          <a:ln/>
        </p:spPr>
        <p:txBody>
          <a:bodyPr wrap="square" lIns="0" tIns="0" rIns="0" bIns="0" rtlCol="0" anchor="t"/>
          <a:lstStyle/>
          <a:p>
            <a:pPr indent="0" marL="0">
              <a:lnSpc>
                <a:spcPct val="95000"/>
              </a:lnSpc>
              <a:buNone/>
            </a:pPr>
            <a:r>
              <a:rPr lang="en-US" sz="3500" b="1" dirty="0">
                <a:solidFill>
                  <a:schemeClr val="tx1"/>
                </a:solidFill>
              </a:rPr>
              <a:t>Nachweise der Wachpersonen</a:t>
            </a:r>
            <a:endParaRPr lang="en-US" sz="3500" dirty="0"/>
          </a:p>
        </p:txBody>
      </p:sp>
      <p:sp>
        <p:nvSpPr>
          <p:cNvPr id="5" name="Text 3"/>
          <p:cNvSpPr txBox="1"/>
          <p:nvPr/>
        </p:nvSpPr>
        <p:spPr>
          <a:xfrm>
            <a:off x="640080" y="2539111"/>
            <a:ext cx="5257800" cy="256032"/>
          </a:xfrm>
          <a:prstGeom prst="rect">
            <a:avLst/>
          </a:prstGeom>
          <a:noFill/>
          <a:ln/>
        </p:spPr>
        <p:txBody>
          <a:bodyPr wrap="square" lIns="0" tIns="0" rIns="0" bIns="0" rtlCol="0" anchor="t"/>
          <a:lstStyle/>
          <a:p>
            <a:pPr indent="0" marL="0">
              <a:lnSpc>
                <a:spcPct val="100000"/>
              </a:lnSpc>
              <a:buNone/>
            </a:pPr>
            <a:r>
              <a:rPr lang="en-US" sz="1100" b="1" spc="100" kern="0" dirty="0">
                <a:solidFill>
                  <a:schemeClr val="accent5"/>
                </a:solidFill>
              </a:rPr>
              <a:t>DU SAGST</a:t>
            </a:r>
            <a:endParaRPr lang="en-US" sz="1100" dirty="0"/>
          </a:p>
        </p:txBody>
      </p:sp>
      <p:sp>
        <p:nvSpPr>
          <p:cNvPr id="6" name="Shape 4"/>
          <p:cNvSpPr/>
          <p:nvPr/>
        </p:nvSpPr>
        <p:spPr>
          <a:xfrm>
            <a:off x="640080" y="2868295"/>
            <a:ext cx="5257800" cy="753110"/>
          </a:xfrm>
          <a:prstGeom prst="roundRect">
            <a:avLst>
              <a:gd name="adj" fmla="val 29140"/>
            </a:avLst>
          </a:prstGeom>
          <a:solidFill>
            <a:schemeClr val="tx1"/>
          </a:solidFill>
          <a:ln/>
        </p:spPr>
      </p:sp>
      <p:sp>
        <p:nvSpPr>
          <p:cNvPr id="7" name="Shape 5"/>
          <p:cNvSpPr/>
          <p:nvPr/>
        </p:nvSpPr>
        <p:spPr>
          <a:xfrm flipV="1">
            <a:off x="960120" y="3612261"/>
            <a:ext cx="292608" cy="237744"/>
          </a:xfrm>
          <a:prstGeom prst="rtTriangle">
            <a:avLst/>
          </a:prstGeom>
          <a:solidFill>
            <a:srgbClr val="16181D"/>
          </a:solidFill>
          <a:ln/>
        </p:spPr>
      </p:sp>
      <p:sp>
        <p:nvSpPr>
          <p:cNvPr id="8" name="Text 6"/>
          <p:cNvSpPr txBox="1"/>
          <p:nvPr/>
        </p:nvSpPr>
        <p:spPr>
          <a:xfrm>
            <a:off x="896112" y="2868295"/>
            <a:ext cx="4745736" cy="753110"/>
          </a:xfrm>
          <a:prstGeom prst="rect">
            <a:avLst/>
          </a:prstGeom>
          <a:noFill/>
          <a:ln/>
        </p:spPr>
        <p:txBody>
          <a:bodyPr wrap="square" lIns="0" tIns="0" rIns="0" bIns="0" rtlCol="0" anchor="ctr"/>
          <a:lstStyle/>
          <a:p>
            <a:pPr indent="0" marL="0">
              <a:lnSpc>
                <a:spcPct val="100000"/>
              </a:lnSpc>
              <a:buNone/>
            </a:pPr>
            <a:r>
              <a:rPr lang="en-US" sz="2500" b="1" dirty="0">
                <a:solidFill>
                  <a:schemeClr val="bg1"/>
                </a:solidFill>
              </a:rPr>
              <a:t>„Welche Nachweise laufen ab?“</a:t>
            </a:r>
            <a:endParaRPr lang="en-US" sz="2500" dirty="0"/>
          </a:p>
        </p:txBody>
      </p:sp>
      <p:sp>
        <p:nvSpPr>
          <p:cNvPr id="9" name="Text 7"/>
          <p:cNvSpPr txBox="1"/>
          <p:nvPr/>
        </p:nvSpPr>
        <p:spPr>
          <a:xfrm>
            <a:off x="640080" y="3996309"/>
            <a:ext cx="5257800" cy="256032"/>
          </a:xfrm>
          <a:prstGeom prst="rect">
            <a:avLst/>
          </a:prstGeom>
          <a:noFill/>
          <a:ln/>
        </p:spPr>
        <p:txBody>
          <a:bodyPr wrap="square" lIns="0" tIns="0" rIns="0" bIns="0" rtlCol="0" anchor="t"/>
          <a:lstStyle/>
          <a:p>
            <a:pPr indent="0" marL="0">
              <a:lnSpc>
                <a:spcPct val="100000"/>
              </a:lnSpc>
              <a:buNone/>
            </a:pPr>
            <a:r>
              <a:rPr lang="en-US" sz="1100" b="1" spc="100" kern="0" dirty="0">
                <a:solidFill>
                  <a:schemeClr val="accent5"/>
                </a:solidFill>
              </a:rPr>
              <a:t>DER BUTLER</a:t>
            </a:r>
            <a:endParaRPr lang="en-US" sz="1100" dirty="0"/>
          </a:p>
        </p:txBody>
      </p:sp>
      <p:sp>
        <p:nvSpPr>
          <p:cNvPr id="10" name="Shape 8"/>
          <p:cNvSpPr/>
          <p:nvPr/>
        </p:nvSpPr>
        <p:spPr>
          <a:xfrm>
            <a:off x="640080" y="4395343"/>
            <a:ext cx="274320" cy="274320"/>
          </a:xfrm>
          <a:prstGeom prst="ellipse">
            <a:avLst/>
          </a:prstGeom>
          <a:solidFill>
            <a:schemeClr val="accent1"/>
          </a:solidFill>
          <a:ln/>
        </p:spPr>
      </p:sp>
      <p:pic>
        <p:nvPicPr>
          <p:cNvPr id="11" name="Image 0" descr="C:\Users\stella\AppData\Local\Temp\claude\C--Users-stella-Desktop-erledigt\43329c91-2f5f-4919-bcab-c0957ad438dc\scratchpad\decks\icons\check-ink.png">    </p:cNvPr>
          <p:cNvPicPr>
            <a:picLocks noChangeAspect="1"/>
          </p:cNvPicPr>
          <p:nvPr/>
        </p:nvPicPr>
        <p:blipFill>
          <a:blip r:embed="rId1"/>
          <a:stretch>
            <a:fillRect/>
          </a:stretch>
        </p:blipFill>
        <p:spPr>
          <a:xfrm>
            <a:off x="708660" y="4463923"/>
            <a:ext cx="137160" cy="137160"/>
          </a:xfrm>
          <a:prstGeom prst="rect">
            <a:avLst/>
          </a:prstGeom>
        </p:spPr>
      </p:pic>
      <p:sp>
        <p:nvSpPr>
          <p:cNvPr id="12" name="Text 9"/>
          <p:cNvSpPr txBox="1"/>
          <p:nvPr/>
        </p:nvSpPr>
        <p:spPr>
          <a:xfrm>
            <a:off x="1097280" y="4362069"/>
            <a:ext cx="4800600" cy="386588"/>
          </a:xfrm>
          <a:prstGeom prst="rect">
            <a:avLst/>
          </a:prstGeom>
          <a:noFill/>
          <a:ln/>
        </p:spPr>
        <p:txBody>
          <a:bodyPr wrap="square" lIns="0" tIns="0" rIns="0" bIns="0" rtlCol="0" anchor="t"/>
          <a:lstStyle/>
          <a:p>
            <a:pPr indent="0" marL="0">
              <a:lnSpc>
                <a:spcPct val="100000"/>
              </a:lnSpc>
              <a:buNone/>
            </a:pPr>
            <a:r>
              <a:rPr lang="en-US" sz="2200" dirty="0">
                <a:solidFill>
                  <a:schemeClr val="tx1"/>
                </a:solidFill>
              </a:rPr>
              <a:t>Erste Hilfe, Dienstausweis, Regelprüfung</a:t>
            </a:r>
            <a:endParaRPr lang="en-US" sz="2200" dirty="0"/>
          </a:p>
        </p:txBody>
      </p:sp>
      <p:sp>
        <p:nvSpPr>
          <p:cNvPr id="13" name="Shape 10"/>
          <p:cNvSpPr/>
          <p:nvPr/>
        </p:nvSpPr>
        <p:spPr>
          <a:xfrm>
            <a:off x="640080" y="4937379"/>
            <a:ext cx="274320" cy="274320"/>
          </a:xfrm>
          <a:prstGeom prst="ellipse">
            <a:avLst/>
          </a:prstGeom>
          <a:solidFill>
            <a:schemeClr val="accent1"/>
          </a:solidFill>
          <a:ln/>
        </p:spPr>
      </p:sp>
      <p:pic>
        <p:nvPicPr>
          <p:cNvPr id="14" name="Image 1" descr="C:\Users\stella\AppData\Local\Temp\claude\C--Users-stella-Desktop-erledigt\43329c91-2f5f-4919-bcab-c0957ad438dc\scratchpad\decks\icons\check-ink.png">    </p:cNvPr>
          <p:cNvPicPr>
            <a:picLocks noChangeAspect="1"/>
          </p:cNvPicPr>
          <p:nvPr/>
        </p:nvPicPr>
        <p:blipFill>
          <a:blip r:embed="rId2"/>
          <a:stretch>
            <a:fillRect/>
          </a:stretch>
        </p:blipFill>
        <p:spPr>
          <a:xfrm>
            <a:off x="708660" y="5005959"/>
            <a:ext cx="137160" cy="137160"/>
          </a:xfrm>
          <a:prstGeom prst="rect">
            <a:avLst/>
          </a:prstGeom>
        </p:spPr>
      </p:pic>
      <p:sp>
        <p:nvSpPr>
          <p:cNvPr id="15" name="Text 11"/>
          <p:cNvSpPr txBox="1"/>
          <p:nvPr/>
        </p:nvSpPr>
        <p:spPr>
          <a:xfrm>
            <a:off x="1097280" y="4904105"/>
            <a:ext cx="4800600" cy="386588"/>
          </a:xfrm>
          <a:prstGeom prst="rect">
            <a:avLst/>
          </a:prstGeom>
          <a:noFill/>
          <a:ln/>
        </p:spPr>
        <p:txBody>
          <a:bodyPr wrap="square" lIns="0" tIns="0" rIns="0" bIns="0" rtlCol="0" anchor="t"/>
          <a:lstStyle/>
          <a:p>
            <a:pPr indent="0" marL="0">
              <a:lnSpc>
                <a:spcPct val="100000"/>
              </a:lnSpc>
              <a:buNone/>
            </a:pPr>
            <a:r>
              <a:rPr lang="en-US" sz="2200" dirty="0">
                <a:solidFill>
                  <a:schemeClr val="tx1"/>
                </a:solidFill>
              </a:rPr>
              <a:t>Je Person, vertraulich</a:t>
            </a:r>
            <a:endParaRPr lang="en-US" sz="2200" dirty="0"/>
          </a:p>
        </p:txBody>
      </p:sp>
      <p:sp>
        <p:nvSpPr>
          <p:cNvPr id="16" name="Shape 12"/>
          <p:cNvSpPr/>
          <p:nvPr/>
        </p:nvSpPr>
        <p:spPr>
          <a:xfrm>
            <a:off x="640080" y="5479415"/>
            <a:ext cx="274320" cy="274320"/>
          </a:xfrm>
          <a:prstGeom prst="ellipse">
            <a:avLst/>
          </a:prstGeom>
          <a:solidFill>
            <a:schemeClr val="accent1"/>
          </a:solidFill>
          <a:ln/>
        </p:spPr>
      </p:sp>
      <p:pic>
        <p:nvPicPr>
          <p:cNvPr id="17" name="Image 2" descr="C:\Users\stella\AppData\Local\Temp\claude\C--Users-stella-Desktop-erledigt\43329c91-2f5f-4919-bcab-c0957ad438dc\scratchpad\decks\icons\check-ink.png">    </p:cNvPr>
          <p:cNvPicPr>
            <a:picLocks noChangeAspect="1"/>
          </p:cNvPicPr>
          <p:nvPr/>
        </p:nvPicPr>
        <p:blipFill>
          <a:blip r:embed="rId3"/>
          <a:stretch>
            <a:fillRect/>
          </a:stretch>
        </p:blipFill>
        <p:spPr>
          <a:xfrm>
            <a:off x="708660" y="5547995"/>
            <a:ext cx="137160" cy="137160"/>
          </a:xfrm>
          <a:prstGeom prst="rect">
            <a:avLst/>
          </a:prstGeom>
        </p:spPr>
      </p:pic>
      <p:sp>
        <p:nvSpPr>
          <p:cNvPr id="18" name="Text 13"/>
          <p:cNvSpPr txBox="1"/>
          <p:nvPr/>
        </p:nvSpPr>
        <p:spPr>
          <a:xfrm>
            <a:off x="1097280" y="5446141"/>
            <a:ext cx="4800600" cy="386588"/>
          </a:xfrm>
          <a:prstGeom prst="rect">
            <a:avLst/>
          </a:prstGeom>
          <a:noFill/>
          <a:ln/>
        </p:spPr>
        <p:txBody>
          <a:bodyPr wrap="square" lIns="0" tIns="0" rIns="0" bIns="0" rtlCol="0" anchor="t"/>
          <a:lstStyle/>
          <a:p>
            <a:pPr indent="0" marL="0">
              <a:lnSpc>
                <a:spcPct val="100000"/>
              </a:lnSpc>
              <a:buNone/>
            </a:pPr>
            <a:r>
              <a:rPr lang="en-US" sz="2200" dirty="0">
                <a:solidFill>
                  <a:schemeClr val="tx1"/>
                </a:solidFill>
              </a:rPr>
              <a:t>Führungszeugnis: keine KI</a:t>
            </a:r>
            <a:endParaRPr lang="en-US" sz="2200" dirty="0"/>
          </a:p>
        </p:txBody>
      </p:sp>
      <p:sp>
        <p:nvSpPr>
          <p:cNvPr id="19" name="Bildschirmfoto Rahmen"/>
          <p:cNvSpPr/>
          <p:nvPr/>
        </p:nvSpPr>
        <p:spPr>
          <a:xfrm>
            <a:off x="6355080" y="1427106"/>
            <a:ext cx="5196535" cy="3775188"/>
          </a:xfrm>
          <a:prstGeom prst="roundRect">
            <a:avLst>
              <a:gd name="adj" fmla="val 4360"/>
            </a:avLst>
          </a:prstGeom>
          <a:solidFill>
            <a:schemeClr val="bg2"/>
          </a:solidFill>
          <a:ln w="9525">
            <a:solidFill>
              <a:schemeClr val="accent2"/>
            </a:solidFill>
            <a:prstDash val="solid"/>
          </a:ln>
          <a:effectLst>
            <a:outerShdw sx="100000" sy="100000" kx="0" ky="0" algn="bl" rotWithShape="0" blurRad="127000" dist="38100" dir="5400000">
              <a:srgbClr val="000000">
                <a:alpha val="14000"/>
              </a:srgbClr>
            </a:outerShdw>
          </a:effectLst>
        </p:spPr>
      </p:sp>
      <p:pic>
        <p:nvPicPr>
          <p:cNvPr id="20" name="Bildschirmfoto" descr="Bildschirmfoto aus HeyButler: sicherheitsdienst-ablage">    </p:cNvPr>
          <p:cNvPicPr>
            <a:picLocks noChangeAspect="1"/>
          </p:cNvPicPr>
          <p:nvPr/>
        </p:nvPicPr>
        <p:blipFill>
          <a:blip r:embed="rId4"/>
          <a:stretch>
            <a:fillRect/>
          </a:stretch>
        </p:blipFill>
        <p:spPr>
          <a:xfrm>
            <a:off x="6446520" y="1518546"/>
            <a:ext cx="5013655" cy="3592308"/>
          </a:xfrm>
          <a:prstGeom prst="rect">
            <a:avLst/>
          </a:prstGeom>
        </p:spPr>
      </p:pic>
      <p:pic>
        <p:nvPicPr>
          <p:cNvPr id="21" name="Image 4" descr="C:\Users\stella\AppData\Local\Temp\claude\C--Users-stella-Desktop-erledigt\43329c91-2f5f-4919-bcab-c0957ad438dc\scratchpad\decks\brand\butler-96.png">    </p:cNvPr>
          <p:cNvPicPr>
            <a:picLocks noChangeAspect="1"/>
          </p:cNvPicPr>
          <p:nvPr/>
        </p:nvPicPr>
        <p:blipFill>
          <a:blip r:embed="rId5"/>
          <a:stretch>
            <a:fillRect/>
          </a:stretch>
        </p:blipFill>
        <p:spPr>
          <a:xfrm>
            <a:off x="640080" y="6358573"/>
            <a:ext cx="174625" cy="174625"/>
          </a:xfrm>
          <a:prstGeom prst="rect">
            <a:avLst/>
          </a:prstGeom>
        </p:spPr>
      </p:pic>
      <p:sp>
        <p:nvSpPr>
          <p:cNvPr id="22" name="Text 15"/>
          <p:cNvSpPr txBox="1"/>
          <p:nvPr/>
        </p:nvSpPr>
        <p:spPr>
          <a:xfrm>
            <a:off x="887857" y="6355080"/>
            <a:ext cx="3657600" cy="181610"/>
          </a:xfrm>
          <a:prstGeom prst="rect">
            <a:avLst/>
          </a:prstGeom>
          <a:noFill/>
          <a:ln/>
        </p:spPr>
        <p:txBody>
          <a:bodyPr wrap="square" lIns="0" tIns="0" rIns="0" bIns="0" rtlCol="0" anchor="ctr"/>
          <a:lstStyle/>
          <a:p>
            <a:pPr indent="0" marL="0">
              <a:lnSpc>
                <a:spcPct val="100000"/>
              </a:lnSpc>
              <a:buNone/>
            </a:pPr>
            <a:r>
              <a:rPr lang="en-US" sz="1100" dirty="0">
                <a:solidFill>
                  <a:schemeClr val="tx1"/>
                </a:solidFill>
              </a:rPr>
              <a:t>Hey</a:t>
            </a:r>
            <a:pPr indent="0" marL="0">
              <a:lnSpc>
                <a:spcPct val="100000"/>
              </a:lnSpc>
              <a:buNone/>
            </a:pPr>
            <a:r>
              <a:rPr lang="en-US" sz="1100" b="1" dirty="0">
                <a:solidFill>
                  <a:schemeClr val="tx1"/>
                </a:solidFill>
              </a:rPr>
              <a:t>Butler</a:t>
            </a:r>
            <a:endParaRPr lang="en-US" sz="1100" dirty="0"/>
          </a:p>
        </p:txBody>
      </p:sp>
      <p:sp>
        <p:nvSpPr>
          <p:cNvPr id="23" name="Text 16"/>
          <p:cNvSpPr txBox="1"/>
          <p:nvPr/>
        </p:nvSpPr>
        <p:spPr>
          <a:xfrm>
            <a:off x="1874520" y="6355080"/>
            <a:ext cx="6400800" cy="182880"/>
          </a:xfrm>
          <a:prstGeom prst="rect">
            <a:avLst/>
          </a:prstGeom>
          <a:noFill/>
          <a:ln/>
        </p:spPr>
        <p:txBody>
          <a:bodyPr wrap="square" lIns="0" tIns="0" rIns="0" bIns="0" rtlCol="0" anchor="ctr"/>
          <a:lstStyle/>
          <a:p>
            <a:pPr indent="0" marL="0">
              <a:lnSpc>
                <a:spcPct val="100000"/>
              </a:lnSpc>
              <a:buNone/>
            </a:pPr>
            <a:r>
              <a:rPr lang="en-US" sz="1000" dirty="0">
                <a:solidFill>
                  <a:schemeClr val="accent5"/>
                </a:solidFill>
              </a:rPr>
              <a:t>HeyButler im Alltag</a:t>
            </a:r>
            <a:endParaRPr lang="en-US" sz="1000" dirty="0"/>
          </a:p>
        </p:txBody>
      </p:sp>
      <p:sp>
        <p:nvSpPr>
          <p:cNvPr id="24" name="Text 17"/>
          <p:cNvSpPr txBox="1"/>
          <p:nvPr/>
        </p:nvSpPr>
        <p:spPr>
          <a:xfrm>
            <a:off x="10637215" y="6355080"/>
            <a:ext cx="914400" cy="182880"/>
          </a:xfrm>
          <a:prstGeom prst="rect">
            <a:avLst/>
          </a:prstGeom>
          <a:noFill/>
          <a:ln/>
        </p:spPr>
        <p:txBody>
          <a:bodyPr wrap="square" lIns="0" tIns="0" rIns="0" bIns="0" rtlCol="0" anchor="ctr"/>
          <a:lstStyle/>
          <a:p>
            <a:pPr algn="r" indent="0" marL="0">
              <a:lnSpc>
                <a:spcPct val="100000"/>
              </a:lnSpc>
              <a:buNone/>
            </a:pPr>
            <a:r>
              <a:rPr lang="en-US" sz="1000" dirty="0">
                <a:solidFill>
                  <a:schemeClr val="accent5"/>
                </a:solidFill>
              </a:rPr>
              <a:t>73</a:t>
            </a:r>
            <a:endParaRPr lang="en-US" sz="1000" dirty="0"/>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name="Slide 74">
    <p:spTree>
      <p:nvGrpSpPr>
        <p:cNvPr id="1" name=""/>
        <p:cNvGrpSpPr/>
        <p:nvPr/>
      </p:nvGrpSpPr>
      <p:grpSpPr>
        <a:xfrm>
          <a:off x="0" y="0"/>
          <a:ext cx="0" cy="0"/>
          <a:chOff x="0" y="0"/>
          <a:chExt cx="0" cy="0"/>
        </a:xfrm>
      </p:grpSpPr>
      <p:sp>
        <p:nvSpPr>
          <p:cNvPr id="2" name="Shape 0"/>
          <p:cNvSpPr/>
          <p:nvPr/>
        </p:nvSpPr>
        <p:spPr>
          <a:xfrm>
            <a:off x="640080" y="548640"/>
            <a:ext cx="1773936" cy="292608"/>
          </a:xfrm>
          <a:prstGeom prst="roundRect">
            <a:avLst>
              <a:gd name="adj" fmla="val 50000"/>
            </a:avLst>
          </a:prstGeom>
          <a:solidFill>
            <a:schemeClr val="accent1"/>
          </a:solidFill>
          <a:ln/>
        </p:spPr>
      </p:sp>
      <p:sp>
        <p:nvSpPr>
          <p:cNvPr id="3" name="Text 1"/>
          <p:cNvSpPr txBox="1"/>
          <p:nvPr/>
        </p:nvSpPr>
        <p:spPr>
          <a:xfrm>
            <a:off x="640080" y="548640"/>
            <a:ext cx="1773936" cy="292608"/>
          </a:xfrm>
          <a:prstGeom prst="rect">
            <a:avLst/>
          </a:prstGeom>
          <a:noFill/>
          <a:ln/>
        </p:spPr>
        <p:txBody>
          <a:bodyPr wrap="square" lIns="0" tIns="0" rIns="0" bIns="0" rtlCol="0" anchor="ctr"/>
          <a:lstStyle/>
          <a:p>
            <a:pPr algn="ctr" indent="0" marL="0">
              <a:lnSpc>
                <a:spcPct val="100000"/>
              </a:lnSpc>
              <a:buNone/>
            </a:pPr>
            <a:r>
              <a:rPr lang="en-US" sz="1100" b="1" spc="100" kern="0" dirty="0">
                <a:solidFill>
                  <a:schemeClr val="tx1"/>
                </a:solidFill>
              </a:rPr>
              <a:t>GEBÄUDEREINIGUNG</a:t>
            </a:r>
            <a:endParaRPr lang="en-US" sz="1100" dirty="0"/>
          </a:p>
        </p:txBody>
      </p:sp>
      <p:sp>
        <p:nvSpPr>
          <p:cNvPr id="4" name="Text 2"/>
          <p:cNvSpPr txBox="1"/>
          <p:nvPr/>
        </p:nvSpPr>
        <p:spPr>
          <a:xfrm>
            <a:off x="640080" y="1097280"/>
            <a:ext cx="5257800" cy="1051560"/>
          </a:xfrm>
          <a:prstGeom prst="rect">
            <a:avLst/>
          </a:prstGeom>
          <a:noFill/>
          <a:ln/>
        </p:spPr>
        <p:txBody>
          <a:bodyPr wrap="square" lIns="0" tIns="0" rIns="0" bIns="0" rtlCol="0" anchor="t"/>
          <a:lstStyle/>
          <a:p>
            <a:pPr indent="0" marL="0">
              <a:lnSpc>
                <a:spcPct val="95000"/>
              </a:lnSpc>
              <a:buNone/>
            </a:pPr>
            <a:r>
              <a:rPr lang="en-US" sz="3800" b="1" dirty="0">
                <a:solidFill>
                  <a:schemeClr val="tx1"/>
                </a:solidFill>
              </a:rPr>
              <a:t>Reklamation aufnehmen</a:t>
            </a:r>
            <a:endParaRPr lang="en-US" sz="3800" dirty="0"/>
          </a:p>
        </p:txBody>
      </p:sp>
      <p:sp>
        <p:nvSpPr>
          <p:cNvPr id="5" name="Text 3"/>
          <p:cNvSpPr txBox="1"/>
          <p:nvPr/>
        </p:nvSpPr>
        <p:spPr>
          <a:xfrm>
            <a:off x="640080" y="2068093"/>
            <a:ext cx="5257800" cy="256032"/>
          </a:xfrm>
          <a:prstGeom prst="rect">
            <a:avLst/>
          </a:prstGeom>
          <a:noFill/>
          <a:ln/>
        </p:spPr>
        <p:txBody>
          <a:bodyPr wrap="square" lIns="0" tIns="0" rIns="0" bIns="0" rtlCol="0" anchor="t"/>
          <a:lstStyle/>
          <a:p>
            <a:pPr indent="0" marL="0">
              <a:lnSpc>
                <a:spcPct val="100000"/>
              </a:lnSpc>
              <a:buNone/>
            </a:pPr>
            <a:r>
              <a:rPr lang="en-US" sz="1100" b="1" spc="100" kern="0" dirty="0">
                <a:solidFill>
                  <a:schemeClr val="accent5"/>
                </a:solidFill>
              </a:rPr>
              <a:t>DU SAGST</a:t>
            </a:r>
            <a:endParaRPr lang="en-US" sz="1100" dirty="0"/>
          </a:p>
        </p:txBody>
      </p:sp>
      <p:sp>
        <p:nvSpPr>
          <p:cNvPr id="6" name="Shape 4"/>
          <p:cNvSpPr/>
          <p:nvPr/>
        </p:nvSpPr>
        <p:spPr>
          <a:xfrm>
            <a:off x="640080" y="2397277"/>
            <a:ext cx="5257800" cy="1109472"/>
          </a:xfrm>
          <a:prstGeom prst="roundRect">
            <a:avLst>
              <a:gd name="adj" fmla="val 19780"/>
            </a:avLst>
          </a:prstGeom>
          <a:solidFill>
            <a:schemeClr val="tx1"/>
          </a:solidFill>
          <a:ln/>
        </p:spPr>
      </p:sp>
      <p:sp>
        <p:nvSpPr>
          <p:cNvPr id="7" name="Shape 5"/>
          <p:cNvSpPr/>
          <p:nvPr/>
        </p:nvSpPr>
        <p:spPr>
          <a:xfrm flipV="1">
            <a:off x="960120" y="3497605"/>
            <a:ext cx="292608" cy="237744"/>
          </a:xfrm>
          <a:prstGeom prst="rtTriangle">
            <a:avLst/>
          </a:prstGeom>
          <a:solidFill>
            <a:srgbClr val="16181D"/>
          </a:solidFill>
          <a:ln/>
        </p:spPr>
      </p:sp>
      <p:sp>
        <p:nvSpPr>
          <p:cNvPr id="8" name="Text 6"/>
          <p:cNvSpPr txBox="1"/>
          <p:nvPr/>
        </p:nvSpPr>
        <p:spPr>
          <a:xfrm>
            <a:off x="896112" y="2397277"/>
            <a:ext cx="4745736" cy="1109472"/>
          </a:xfrm>
          <a:prstGeom prst="rect">
            <a:avLst/>
          </a:prstGeom>
          <a:noFill/>
          <a:ln/>
        </p:spPr>
        <p:txBody>
          <a:bodyPr wrap="square" lIns="0" tIns="0" rIns="0" bIns="0" rtlCol="0" anchor="ctr"/>
          <a:lstStyle/>
          <a:p>
            <a:pPr indent="0" marL="0">
              <a:lnSpc>
                <a:spcPct val="100000"/>
              </a:lnSpc>
              <a:buNone/>
            </a:pPr>
            <a:r>
              <a:rPr lang="en-US" sz="2400" b="1" dirty="0">
                <a:solidFill>
                  <a:schemeClr val="bg1"/>
                </a:solidFill>
              </a:rPr>
              <a:t>„Reklamation aufnehmen: Rathaus, Sanitär im 1. OG nicht gereinigt.“</a:t>
            </a:r>
            <a:endParaRPr lang="en-US" sz="2400" dirty="0"/>
          </a:p>
        </p:txBody>
      </p:sp>
      <p:sp>
        <p:nvSpPr>
          <p:cNvPr id="9" name="Text 7"/>
          <p:cNvSpPr txBox="1"/>
          <p:nvPr/>
        </p:nvSpPr>
        <p:spPr>
          <a:xfrm>
            <a:off x="640080" y="3881653"/>
            <a:ext cx="5257800" cy="256032"/>
          </a:xfrm>
          <a:prstGeom prst="rect">
            <a:avLst/>
          </a:prstGeom>
          <a:noFill/>
          <a:ln/>
        </p:spPr>
        <p:txBody>
          <a:bodyPr wrap="square" lIns="0" tIns="0" rIns="0" bIns="0" rtlCol="0" anchor="t"/>
          <a:lstStyle/>
          <a:p>
            <a:pPr indent="0" marL="0">
              <a:lnSpc>
                <a:spcPct val="100000"/>
              </a:lnSpc>
              <a:buNone/>
            </a:pPr>
            <a:r>
              <a:rPr lang="en-US" sz="1100" b="1" spc="100" kern="0" dirty="0">
                <a:solidFill>
                  <a:schemeClr val="accent5"/>
                </a:solidFill>
              </a:rPr>
              <a:t>DER BUTLER</a:t>
            </a:r>
            <a:endParaRPr lang="en-US" sz="1100" dirty="0"/>
          </a:p>
        </p:txBody>
      </p:sp>
      <p:sp>
        <p:nvSpPr>
          <p:cNvPr id="10" name="Shape 8"/>
          <p:cNvSpPr/>
          <p:nvPr/>
        </p:nvSpPr>
        <p:spPr>
          <a:xfrm>
            <a:off x="640080" y="4280687"/>
            <a:ext cx="274320" cy="274320"/>
          </a:xfrm>
          <a:prstGeom prst="ellipse">
            <a:avLst/>
          </a:prstGeom>
          <a:solidFill>
            <a:schemeClr val="accent1"/>
          </a:solidFill>
          <a:ln/>
        </p:spPr>
      </p:sp>
      <p:pic>
        <p:nvPicPr>
          <p:cNvPr id="11" name="Image 0" descr="C:\Users\stella\AppData\Local\Temp\claude\C--Users-stella-Desktop-erledigt\43329c91-2f5f-4919-bcab-c0957ad438dc\scratchpad\decks\icons\check-ink.png">    </p:cNvPr>
          <p:cNvPicPr>
            <a:picLocks noChangeAspect="1"/>
          </p:cNvPicPr>
          <p:nvPr/>
        </p:nvPicPr>
        <p:blipFill>
          <a:blip r:embed="rId1"/>
          <a:stretch>
            <a:fillRect/>
          </a:stretch>
        </p:blipFill>
        <p:spPr>
          <a:xfrm>
            <a:off x="708660" y="4349267"/>
            <a:ext cx="137160" cy="137160"/>
          </a:xfrm>
          <a:prstGeom prst="rect">
            <a:avLst/>
          </a:prstGeom>
        </p:spPr>
      </p:pic>
      <p:sp>
        <p:nvSpPr>
          <p:cNvPr id="12" name="Text 9"/>
          <p:cNvSpPr txBox="1"/>
          <p:nvPr/>
        </p:nvSpPr>
        <p:spPr>
          <a:xfrm>
            <a:off x="1097280" y="4247413"/>
            <a:ext cx="4800600" cy="386588"/>
          </a:xfrm>
          <a:prstGeom prst="rect">
            <a:avLst/>
          </a:prstGeom>
          <a:noFill/>
          <a:ln/>
        </p:spPr>
        <p:txBody>
          <a:bodyPr wrap="square" lIns="0" tIns="0" rIns="0" bIns="0" rtlCol="0" anchor="t"/>
          <a:lstStyle/>
          <a:p>
            <a:pPr indent="0" marL="0">
              <a:lnSpc>
                <a:spcPct val="100000"/>
              </a:lnSpc>
              <a:buNone/>
            </a:pPr>
            <a:r>
              <a:rPr lang="en-US" sz="2200" dirty="0">
                <a:solidFill>
                  <a:schemeClr val="tx1"/>
                </a:solidFill>
              </a:rPr>
              <a:t>Formular mit Objekt und Bereich</a:t>
            </a:r>
            <a:endParaRPr lang="en-US" sz="2200" dirty="0"/>
          </a:p>
        </p:txBody>
      </p:sp>
      <p:sp>
        <p:nvSpPr>
          <p:cNvPr id="13" name="Shape 10"/>
          <p:cNvSpPr/>
          <p:nvPr/>
        </p:nvSpPr>
        <p:spPr>
          <a:xfrm>
            <a:off x="640080" y="4822723"/>
            <a:ext cx="274320" cy="274320"/>
          </a:xfrm>
          <a:prstGeom prst="ellipse">
            <a:avLst/>
          </a:prstGeom>
          <a:solidFill>
            <a:schemeClr val="accent1"/>
          </a:solidFill>
          <a:ln/>
        </p:spPr>
      </p:sp>
      <p:pic>
        <p:nvPicPr>
          <p:cNvPr id="14" name="Image 1" descr="C:\Users\stella\AppData\Local\Temp\claude\C--Users-stella-Desktop-erledigt\43329c91-2f5f-4919-bcab-c0957ad438dc\scratchpad\decks\icons\check-ink.png">    </p:cNvPr>
          <p:cNvPicPr>
            <a:picLocks noChangeAspect="1"/>
          </p:cNvPicPr>
          <p:nvPr/>
        </p:nvPicPr>
        <p:blipFill>
          <a:blip r:embed="rId2"/>
          <a:stretch>
            <a:fillRect/>
          </a:stretch>
        </p:blipFill>
        <p:spPr>
          <a:xfrm>
            <a:off x="708660" y="4891303"/>
            <a:ext cx="137160" cy="137160"/>
          </a:xfrm>
          <a:prstGeom prst="rect">
            <a:avLst/>
          </a:prstGeom>
        </p:spPr>
      </p:pic>
      <p:sp>
        <p:nvSpPr>
          <p:cNvPr id="15" name="Text 11"/>
          <p:cNvSpPr txBox="1"/>
          <p:nvPr/>
        </p:nvSpPr>
        <p:spPr>
          <a:xfrm>
            <a:off x="1097280" y="4789449"/>
            <a:ext cx="4800600" cy="386588"/>
          </a:xfrm>
          <a:prstGeom prst="rect">
            <a:avLst/>
          </a:prstGeom>
          <a:noFill/>
          <a:ln/>
        </p:spPr>
        <p:txBody>
          <a:bodyPr wrap="square" lIns="0" tIns="0" rIns="0" bIns="0" rtlCol="0" anchor="t"/>
          <a:lstStyle/>
          <a:p>
            <a:pPr indent="0" marL="0">
              <a:lnSpc>
                <a:spcPct val="100000"/>
              </a:lnSpc>
              <a:buNone/>
            </a:pPr>
            <a:r>
              <a:rPr lang="en-US" sz="2200" dirty="0">
                <a:solidFill>
                  <a:schemeClr val="tx1"/>
                </a:solidFill>
              </a:rPr>
              <a:t>Nachkontrolle mit Foto</a:t>
            </a:r>
            <a:endParaRPr lang="en-US" sz="2200" dirty="0"/>
          </a:p>
        </p:txBody>
      </p:sp>
      <p:sp>
        <p:nvSpPr>
          <p:cNvPr id="16" name="Shape 12"/>
          <p:cNvSpPr/>
          <p:nvPr/>
        </p:nvSpPr>
        <p:spPr>
          <a:xfrm>
            <a:off x="640080" y="5364759"/>
            <a:ext cx="274320" cy="274320"/>
          </a:xfrm>
          <a:prstGeom prst="ellipse">
            <a:avLst/>
          </a:prstGeom>
          <a:solidFill>
            <a:schemeClr val="accent1"/>
          </a:solidFill>
          <a:ln/>
        </p:spPr>
      </p:sp>
      <p:pic>
        <p:nvPicPr>
          <p:cNvPr id="17" name="Image 2" descr="C:\Users\stella\AppData\Local\Temp\claude\C--Users-stella-Desktop-erledigt\43329c91-2f5f-4919-bcab-c0957ad438dc\scratchpad\decks\icons\check-ink.png">    </p:cNvPr>
          <p:cNvPicPr>
            <a:picLocks noChangeAspect="1"/>
          </p:cNvPicPr>
          <p:nvPr/>
        </p:nvPicPr>
        <p:blipFill>
          <a:blip r:embed="rId3"/>
          <a:stretch>
            <a:fillRect/>
          </a:stretch>
        </p:blipFill>
        <p:spPr>
          <a:xfrm>
            <a:off x="708660" y="5433339"/>
            <a:ext cx="137160" cy="137160"/>
          </a:xfrm>
          <a:prstGeom prst="rect">
            <a:avLst/>
          </a:prstGeom>
        </p:spPr>
      </p:pic>
      <p:sp>
        <p:nvSpPr>
          <p:cNvPr id="18" name="Text 13"/>
          <p:cNvSpPr txBox="1"/>
          <p:nvPr/>
        </p:nvSpPr>
        <p:spPr>
          <a:xfrm>
            <a:off x="1097280" y="5331485"/>
            <a:ext cx="4800600" cy="386588"/>
          </a:xfrm>
          <a:prstGeom prst="rect">
            <a:avLst/>
          </a:prstGeom>
          <a:noFill/>
          <a:ln/>
        </p:spPr>
        <p:txBody>
          <a:bodyPr wrap="square" lIns="0" tIns="0" rIns="0" bIns="0" rtlCol="0" anchor="t"/>
          <a:lstStyle/>
          <a:p>
            <a:pPr indent="0" marL="0">
              <a:lnSpc>
                <a:spcPct val="100000"/>
              </a:lnSpc>
              <a:buNone/>
            </a:pPr>
            <a:r>
              <a:rPr lang="en-US" sz="2200" dirty="0">
                <a:solidFill>
                  <a:schemeClr val="tx1"/>
                </a:solidFill>
              </a:rPr>
              <a:t>Gutschrift nur über Freigabe</a:t>
            </a:r>
            <a:endParaRPr lang="en-US" sz="2200" dirty="0"/>
          </a:p>
        </p:txBody>
      </p:sp>
      <p:sp>
        <p:nvSpPr>
          <p:cNvPr id="19" name="Bildschirmfoto Rahmen"/>
          <p:cNvSpPr/>
          <p:nvPr/>
        </p:nvSpPr>
        <p:spPr>
          <a:xfrm>
            <a:off x="6355080" y="881439"/>
            <a:ext cx="5196535" cy="4866522"/>
          </a:xfrm>
          <a:prstGeom prst="roundRect">
            <a:avLst>
              <a:gd name="adj" fmla="val 3382"/>
            </a:avLst>
          </a:prstGeom>
          <a:solidFill>
            <a:schemeClr val="bg2"/>
          </a:solidFill>
          <a:ln w="9525">
            <a:solidFill>
              <a:schemeClr val="accent2"/>
            </a:solidFill>
            <a:prstDash val="solid"/>
          </a:ln>
          <a:effectLst>
            <a:outerShdw sx="100000" sy="100000" kx="0" ky="0" algn="bl" rotWithShape="0" blurRad="127000" dist="38100" dir="5400000">
              <a:srgbClr val="000000">
                <a:alpha val="14000"/>
              </a:srgbClr>
            </a:outerShdw>
          </a:effectLst>
        </p:spPr>
      </p:sp>
      <p:pic>
        <p:nvPicPr>
          <p:cNvPr id="20" name="Bildschirmfoto" descr="Bildschirmfoto aus HeyButler: gebaeudereinigung-formular">    </p:cNvPr>
          <p:cNvPicPr>
            <a:picLocks noChangeAspect="1"/>
          </p:cNvPicPr>
          <p:nvPr/>
        </p:nvPicPr>
        <p:blipFill>
          <a:blip r:embed="rId4"/>
          <a:stretch>
            <a:fillRect/>
          </a:stretch>
        </p:blipFill>
        <p:spPr>
          <a:xfrm>
            <a:off x="6446520" y="972879"/>
            <a:ext cx="5013655" cy="4683642"/>
          </a:xfrm>
          <a:prstGeom prst="rect">
            <a:avLst/>
          </a:prstGeom>
        </p:spPr>
      </p:pic>
      <p:pic>
        <p:nvPicPr>
          <p:cNvPr id="21" name="Image 4" descr="C:\Users\stella\AppData\Local\Temp\claude\C--Users-stella-Desktop-erledigt\43329c91-2f5f-4919-bcab-c0957ad438dc\scratchpad\decks\brand\butler-96.png">    </p:cNvPr>
          <p:cNvPicPr>
            <a:picLocks noChangeAspect="1"/>
          </p:cNvPicPr>
          <p:nvPr/>
        </p:nvPicPr>
        <p:blipFill>
          <a:blip r:embed="rId5"/>
          <a:stretch>
            <a:fillRect/>
          </a:stretch>
        </p:blipFill>
        <p:spPr>
          <a:xfrm>
            <a:off x="640080" y="6358573"/>
            <a:ext cx="174625" cy="174625"/>
          </a:xfrm>
          <a:prstGeom prst="rect">
            <a:avLst/>
          </a:prstGeom>
        </p:spPr>
      </p:pic>
      <p:sp>
        <p:nvSpPr>
          <p:cNvPr id="22" name="Text 15"/>
          <p:cNvSpPr txBox="1"/>
          <p:nvPr/>
        </p:nvSpPr>
        <p:spPr>
          <a:xfrm>
            <a:off x="887857" y="6355080"/>
            <a:ext cx="3657600" cy="181610"/>
          </a:xfrm>
          <a:prstGeom prst="rect">
            <a:avLst/>
          </a:prstGeom>
          <a:noFill/>
          <a:ln/>
        </p:spPr>
        <p:txBody>
          <a:bodyPr wrap="square" lIns="0" tIns="0" rIns="0" bIns="0" rtlCol="0" anchor="ctr"/>
          <a:lstStyle/>
          <a:p>
            <a:pPr indent="0" marL="0">
              <a:lnSpc>
                <a:spcPct val="100000"/>
              </a:lnSpc>
              <a:buNone/>
            </a:pPr>
            <a:r>
              <a:rPr lang="en-US" sz="1100" dirty="0">
                <a:solidFill>
                  <a:schemeClr val="tx1"/>
                </a:solidFill>
              </a:rPr>
              <a:t>Hey</a:t>
            </a:r>
            <a:pPr indent="0" marL="0">
              <a:lnSpc>
                <a:spcPct val="100000"/>
              </a:lnSpc>
              <a:buNone/>
            </a:pPr>
            <a:r>
              <a:rPr lang="en-US" sz="1100" b="1" dirty="0">
                <a:solidFill>
                  <a:schemeClr val="tx1"/>
                </a:solidFill>
              </a:rPr>
              <a:t>Butler</a:t>
            </a:r>
            <a:endParaRPr lang="en-US" sz="1100" dirty="0"/>
          </a:p>
        </p:txBody>
      </p:sp>
      <p:sp>
        <p:nvSpPr>
          <p:cNvPr id="23" name="Text 16"/>
          <p:cNvSpPr txBox="1"/>
          <p:nvPr/>
        </p:nvSpPr>
        <p:spPr>
          <a:xfrm>
            <a:off x="1874520" y="6355080"/>
            <a:ext cx="6400800" cy="182880"/>
          </a:xfrm>
          <a:prstGeom prst="rect">
            <a:avLst/>
          </a:prstGeom>
          <a:noFill/>
          <a:ln/>
        </p:spPr>
        <p:txBody>
          <a:bodyPr wrap="square" lIns="0" tIns="0" rIns="0" bIns="0" rtlCol="0" anchor="ctr"/>
          <a:lstStyle/>
          <a:p>
            <a:pPr indent="0" marL="0">
              <a:lnSpc>
                <a:spcPct val="100000"/>
              </a:lnSpc>
              <a:buNone/>
            </a:pPr>
            <a:r>
              <a:rPr lang="en-US" sz="1000" dirty="0">
                <a:solidFill>
                  <a:schemeClr val="accent5"/>
                </a:solidFill>
              </a:rPr>
              <a:t>HeyButler im Alltag</a:t>
            </a:r>
            <a:endParaRPr lang="en-US" sz="1000" dirty="0"/>
          </a:p>
        </p:txBody>
      </p:sp>
      <p:sp>
        <p:nvSpPr>
          <p:cNvPr id="24" name="Text 17"/>
          <p:cNvSpPr txBox="1"/>
          <p:nvPr/>
        </p:nvSpPr>
        <p:spPr>
          <a:xfrm>
            <a:off x="10637215" y="6355080"/>
            <a:ext cx="914400" cy="182880"/>
          </a:xfrm>
          <a:prstGeom prst="rect">
            <a:avLst/>
          </a:prstGeom>
          <a:noFill/>
          <a:ln/>
        </p:spPr>
        <p:txBody>
          <a:bodyPr wrap="square" lIns="0" tIns="0" rIns="0" bIns="0" rtlCol="0" anchor="ctr"/>
          <a:lstStyle/>
          <a:p>
            <a:pPr algn="r" indent="0" marL="0">
              <a:lnSpc>
                <a:spcPct val="100000"/>
              </a:lnSpc>
              <a:buNone/>
            </a:pPr>
            <a:r>
              <a:rPr lang="en-US" sz="1000" dirty="0">
                <a:solidFill>
                  <a:schemeClr val="accent5"/>
                </a:solidFill>
              </a:rPr>
              <a:t>74</a:t>
            </a:r>
            <a:endParaRPr lang="en-US" sz="1000" dirty="0"/>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name="Slide 75">
    <p:spTree>
      <p:nvGrpSpPr>
        <p:cNvPr id="1" name=""/>
        <p:cNvGrpSpPr/>
        <p:nvPr/>
      </p:nvGrpSpPr>
      <p:grpSpPr>
        <a:xfrm>
          <a:off x="0" y="0"/>
          <a:ext cx="0" cy="0"/>
          <a:chOff x="0" y="0"/>
          <a:chExt cx="0" cy="0"/>
        </a:xfrm>
      </p:grpSpPr>
      <p:sp>
        <p:nvSpPr>
          <p:cNvPr id="2" name="Shape 0"/>
          <p:cNvSpPr/>
          <p:nvPr/>
        </p:nvSpPr>
        <p:spPr>
          <a:xfrm>
            <a:off x="640080" y="548640"/>
            <a:ext cx="1773936" cy="292608"/>
          </a:xfrm>
          <a:prstGeom prst="roundRect">
            <a:avLst>
              <a:gd name="adj" fmla="val 50000"/>
            </a:avLst>
          </a:prstGeom>
          <a:solidFill>
            <a:schemeClr val="accent1"/>
          </a:solidFill>
          <a:ln/>
        </p:spPr>
      </p:sp>
      <p:sp>
        <p:nvSpPr>
          <p:cNvPr id="3" name="Text 1"/>
          <p:cNvSpPr txBox="1"/>
          <p:nvPr/>
        </p:nvSpPr>
        <p:spPr>
          <a:xfrm>
            <a:off x="640080" y="548640"/>
            <a:ext cx="1773936" cy="292608"/>
          </a:xfrm>
          <a:prstGeom prst="rect">
            <a:avLst/>
          </a:prstGeom>
          <a:noFill/>
          <a:ln/>
        </p:spPr>
        <p:txBody>
          <a:bodyPr wrap="square" lIns="0" tIns="0" rIns="0" bIns="0" rtlCol="0" anchor="ctr"/>
          <a:lstStyle/>
          <a:p>
            <a:pPr algn="ctr" indent="0" marL="0">
              <a:lnSpc>
                <a:spcPct val="100000"/>
              </a:lnSpc>
              <a:buNone/>
            </a:pPr>
            <a:r>
              <a:rPr lang="en-US" sz="1100" b="1" spc="100" kern="0" dirty="0">
                <a:solidFill>
                  <a:schemeClr val="tx1"/>
                </a:solidFill>
              </a:rPr>
              <a:t>GEBÄUDEREINIGUNG</a:t>
            </a:r>
            <a:endParaRPr lang="en-US" sz="1100" dirty="0"/>
          </a:p>
        </p:txBody>
      </p:sp>
      <p:sp>
        <p:nvSpPr>
          <p:cNvPr id="4" name="Shape 2"/>
          <p:cNvSpPr/>
          <p:nvPr/>
        </p:nvSpPr>
        <p:spPr>
          <a:xfrm>
            <a:off x="2523744" y="548640"/>
            <a:ext cx="1600200" cy="292608"/>
          </a:xfrm>
          <a:prstGeom prst="roundRect">
            <a:avLst>
              <a:gd name="adj" fmla="val 50000"/>
            </a:avLst>
          </a:prstGeom>
          <a:solidFill>
            <a:schemeClr val="accent1"/>
          </a:solidFill>
          <a:ln/>
        </p:spPr>
      </p:sp>
      <p:sp>
        <p:nvSpPr>
          <p:cNvPr id="5" name="Text 3"/>
          <p:cNvSpPr txBox="1"/>
          <p:nvPr/>
        </p:nvSpPr>
        <p:spPr>
          <a:xfrm>
            <a:off x="2523744" y="548640"/>
            <a:ext cx="1600200" cy="292608"/>
          </a:xfrm>
          <a:prstGeom prst="rect">
            <a:avLst/>
          </a:prstGeom>
          <a:noFill/>
          <a:ln/>
        </p:spPr>
        <p:txBody>
          <a:bodyPr wrap="square" lIns="0" tIns="0" rIns="0" bIns="0" rtlCol="0" anchor="ctr"/>
          <a:lstStyle/>
          <a:p>
            <a:pPr algn="ctr" indent="0" marL="0">
              <a:lnSpc>
                <a:spcPct val="100000"/>
              </a:lnSpc>
              <a:buNone/>
            </a:pPr>
            <a:r>
              <a:rPr lang="en-US" sz="1100" b="1" spc="100" kern="0" dirty="0">
                <a:solidFill>
                  <a:schemeClr val="tx1"/>
                </a:solidFill>
              </a:rPr>
              <a:t>BAU &amp; HANDWERK</a:t>
            </a:r>
            <a:endParaRPr lang="en-US" sz="1100" dirty="0"/>
          </a:p>
        </p:txBody>
      </p:sp>
      <p:sp>
        <p:nvSpPr>
          <p:cNvPr id="6" name="Text 4"/>
          <p:cNvSpPr txBox="1"/>
          <p:nvPr/>
        </p:nvSpPr>
        <p:spPr>
          <a:xfrm>
            <a:off x="640080" y="1097280"/>
            <a:ext cx="5257800" cy="1051560"/>
          </a:xfrm>
          <a:prstGeom prst="rect">
            <a:avLst/>
          </a:prstGeom>
          <a:noFill/>
          <a:ln/>
        </p:spPr>
        <p:txBody>
          <a:bodyPr wrap="square" lIns="0" tIns="0" rIns="0" bIns="0" rtlCol="0" anchor="t"/>
          <a:lstStyle/>
          <a:p>
            <a:pPr indent="0" marL="0">
              <a:lnSpc>
                <a:spcPct val="95000"/>
              </a:lnSpc>
              <a:buNone/>
            </a:pPr>
            <a:r>
              <a:rPr lang="en-US" sz="3700" b="1" dirty="0">
                <a:solidFill>
                  <a:schemeClr val="tx1"/>
                </a:solidFill>
              </a:rPr>
              <a:t>Leitern und Geräte prüfen</a:t>
            </a:r>
            <a:endParaRPr lang="en-US" sz="3700" dirty="0"/>
          </a:p>
        </p:txBody>
      </p:sp>
      <p:sp>
        <p:nvSpPr>
          <p:cNvPr id="7" name="Text 5"/>
          <p:cNvSpPr txBox="1"/>
          <p:nvPr/>
        </p:nvSpPr>
        <p:spPr>
          <a:xfrm>
            <a:off x="640080" y="2053374"/>
            <a:ext cx="5257800" cy="256032"/>
          </a:xfrm>
          <a:prstGeom prst="rect">
            <a:avLst/>
          </a:prstGeom>
          <a:noFill/>
          <a:ln/>
        </p:spPr>
        <p:txBody>
          <a:bodyPr wrap="square" lIns="0" tIns="0" rIns="0" bIns="0" rtlCol="0" anchor="t"/>
          <a:lstStyle/>
          <a:p>
            <a:pPr indent="0" marL="0">
              <a:lnSpc>
                <a:spcPct val="100000"/>
              </a:lnSpc>
              <a:buNone/>
            </a:pPr>
            <a:r>
              <a:rPr lang="en-US" sz="1100" b="1" spc="100" kern="0" dirty="0">
                <a:solidFill>
                  <a:schemeClr val="accent5"/>
                </a:solidFill>
              </a:rPr>
              <a:t>DU SAGST</a:t>
            </a:r>
            <a:endParaRPr lang="en-US" sz="1100" dirty="0"/>
          </a:p>
        </p:txBody>
      </p:sp>
      <p:sp>
        <p:nvSpPr>
          <p:cNvPr id="8" name="Shape 6"/>
          <p:cNvSpPr/>
          <p:nvPr/>
        </p:nvSpPr>
        <p:spPr>
          <a:xfrm>
            <a:off x="640080" y="2382558"/>
            <a:ext cx="5257800" cy="753110"/>
          </a:xfrm>
          <a:prstGeom prst="roundRect">
            <a:avLst>
              <a:gd name="adj" fmla="val 29140"/>
            </a:avLst>
          </a:prstGeom>
          <a:solidFill>
            <a:schemeClr val="tx1"/>
          </a:solidFill>
          <a:ln/>
        </p:spPr>
      </p:sp>
      <p:sp>
        <p:nvSpPr>
          <p:cNvPr id="9" name="Shape 7"/>
          <p:cNvSpPr/>
          <p:nvPr/>
        </p:nvSpPr>
        <p:spPr>
          <a:xfrm flipV="1">
            <a:off x="960120" y="3126524"/>
            <a:ext cx="292608" cy="237744"/>
          </a:xfrm>
          <a:prstGeom prst="rtTriangle">
            <a:avLst/>
          </a:prstGeom>
          <a:solidFill>
            <a:srgbClr val="16181D"/>
          </a:solidFill>
          <a:ln/>
        </p:spPr>
      </p:sp>
      <p:sp>
        <p:nvSpPr>
          <p:cNvPr id="10" name="Text 8"/>
          <p:cNvSpPr txBox="1"/>
          <p:nvPr/>
        </p:nvSpPr>
        <p:spPr>
          <a:xfrm>
            <a:off x="896112" y="2382558"/>
            <a:ext cx="4745736" cy="753110"/>
          </a:xfrm>
          <a:prstGeom prst="rect">
            <a:avLst/>
          </a:prstGeom>
          <a:noFill/>
          <a:ln/>
        </p:spPr>
        <p:txBody>
          <a:bodyPr wrap="square" lIns="0" tIns="0" rIns="0" bIns="0" rtlCol="0" anchor="ctr"/>
          <a:lstStyle/>
          <a:p>
            <a:pPr indent="0" marL="0">
              <a:lnSpc>
                <a:spcPct val="100000"/>
              </a:lnSpc>
              <a:buNone/>
            </a:pPr>
            <a:r>
              <a:rPr lang="en-US" sz="2500" b="1" dirty="0">
                <a:solidFill>
                  <a:schemeClr val="bg1"/>
                </a:solidFill>
              </a:rPr>
              <a:t>„Welche Prüfungen sind fällig?“</a:t>
            </a:r>
            <a:endParaRPr lang="en-US" sz="2500" dirty="0"/>
          </a:p>
        </p:txBody>
      </p:sp>
      <p:sp>
        <p:nvSpPr>
          <p:cNvPr id="11" name="Text 9"/>
          <p:cNvSpPr txBox="1"/>
          <p:nvPr/>
        </p:nvSpPr>
        <p:spPr>
          <a:xfrm>
            <a:off x="640080" y="3510572"/>
            <a:ext cx="5257800" cy="256032"/>
          </a:xfrm>
          <a:prstGeom prst="rect">
            <a:avLst/>
          </a:prstGeom>
          <a:noFill/>
          <a:ln/>
        </p:spPr>
        <p:txBody>
          <a:bodyPr wrap="square" lIns="0" tIns="0" rIns="0" bIns="0" rtlCol="0" anchor="t"/>
          <a:lstStyle/>
          <a:p>
            <a:pPr indent="0" marL="0">
              <a:lnSpc>
                <a:spcPct val="100000"/>
              </a:lnSpc>
              <a:buNone/>
            </a:pPr>
            <a:r>
              <a:rPr lang="en-US" sz="1100" b="1" spc="100" kern="0" dirty="0">
                <a:solidFill>
                  <a:schemeClr val="accent5"/>
                </a:solidFill>
              </a:rPr>
              <a:t>DER BUTLER</a:t>
            </a:r>
            <a:endParaRPr lang="en-US" sz="1100" dirty="0"/>
          </a:p>
        </p:txBody>
      </p:sp>
      <p:sp>
        <p:nvSpPr>
          <p:cNvPr id="12" name="Shape 10"/>
          <p:cNvSpPr/>
          <p:nvPr/>
        </p:nvSpPr>
        <p:spPr>
          <a:xfrm>
            <a:off x="640080" y="3909606"/>
            <a:ext cx="274320" cy="274320"/>
          </a:xfrm>
          <a:prstGeom prst="ellipse">
            <a:avLst/>
          </a:prstGeom>
          <a:solidFill>
            <a:schemeClr val="accent1"/>
          </a:solidFill>
          <a:ln/>
        </p:spPr>
      </p:sp>
      <p:pic>
        <p:nvPicPr>
          <p:cNvPr id="13" name="Image 0" descr="C:\Users\stella\AppData\Local\Temp\claude\C--Users-stella-Desktop-erledigt\43329c91-2f5f-4919-bcab-c0957ad438dc\scratchpad\decks\icons\check-ink.png">    </p:cNvPr>
          <p:cNvPicPr>
            <a:picLocks noChangeAspect="1"/>
          </p:cNvPicPr>
          <p:nvPr/>
        </p:nvPicPr>
        <p:blipFill>
          <a:blip r:embed="rId1"/>
          <a:stretch>
            <a:fillRect/>
          </a:stretch>
        </p:blipFill>
        <p:spPr>
          <a:xfrm>
            <a:off x="708660" y="3978186"/>
            <a:ext cx="137160" cy="137160"/>
          </a:xfrm>
          <a:prstGeom prst="rect">
            <a:avLst/>
          </a:prstGeom>
        </p:spPr>
      </p:pic>
      <p:sp>
        <p:nvSpPr>
          <p:cNvPr id="14" name="Text 11"/>
          <p:cNvSpPr txBox="1"/>
          <p:nvPr/>
        </p:nvSpPr>
        <p:spPr>
          <a:xfrm>
            <a:off x="1097280" y="3876332"/>
            <a:ext cx="4800600" cy="386588"/>
          </a:xfrm>
          <a:prstGeom prst="rect">
            <a:avLst/>
          </a:prstGeom>
          <a:noFill/>
          <a:ln/>
        </p:spPr>
        <p:txBody>
          <a:bodyPr wrap="square" lIns="0" tIns="0" rIns="0" bIns="0" rtlCol="0" anchor="t"/>
          <a:lstStyle/>
          <a:p>
            <a:pPr indent="0" marL="0">
              <a:lnSpc>
                <a:spcPct val="100000"/>
              </a:lnSpc>
              <a:buNone/>
            </a:pPr>
            <a:r>
              <a:rPr lang="en-US" sz="2200" dirty="0">
                <a:solidFill>
                  <a:schemeClr val="tx1"/>
                </a:solidFill>
              </a:rPr>
              <a:t>Geräte und Leitern mit Prüfdatum</a:t>
            </a:r>
            <a:endParaRPr lang="en-US" sz="2200" dirty="0"/>
          </a:p>
        </p:txBody>
      </p:sp>
      <p:sp>
        <p:nvSpPr>
          <p:cNvPr id="15" name="Shape 12"/>
          <p:cNvSpPr/>
          <p:nvPr/>
        </p:nvSpPr>
        <p:spPr>
          <a:xfrm>
            <a:off x="640080" y="4451642"/>
            <a:ext cx="274320" cy="274320"/>
          </a:xfrm>
          <a:prstGeom prst="ellipse">
            <a:avLst/>
          </a:prstGeom>
          <a:solidFill>
            <a:schemeClr val="accent1"/>
          </a:solidFill>
          <a:ln/>
        </p:spPr>
      </p:sp>
      <p:pic>
        <p:nvPicPr>
          <p:cNvPr id="16" name="Image 1" descr="C:\Users\stella\AppData\Local\Temp\claude\C--Users-stella-Desktop-erledigt\43329c91-2f5f-4919-bcab-c0957ad438dc\scratchpad\decks\icons\check-ink.png">    </p:cNvPr>
          <p:cNvPicPr>
            <a:picLocks noChangeAspect="1"/>
          </p:cNvPicPr>
          <p:nvPr/>
        </p:nvPicPr>
        <p:blipFill>
          <a:blip r:embed="rId2"/>
          <a:stretch>
            <a:fillRect/>
          </a:stretch>
        </p:blipFill>
        <p:spPr>
          <a:xfrm>
            <a:off x="708660" y="4520222"/>
            <a:ext cx="137160" cy="137160"/>
          </a:xfrm>
          <a:prstGeom prst="rect">
            <a:avLst/>
          </a:prstGeom>
        </p:spPr>
      </p:pic>
      <p:sp>
        <p:nvSpPr>
          <p:cNvPr id="17" name="Text 13"/>
          <p:cNvSpPr txBox="1"/>
          <p:nvPr/>
        </p:nvSpPr>
        <p:spPr>
          <a:xfrm>
            <a:off x="1097280" y="4418368"/>
            <a:ext cx="4800600" cy="386588"/>
          </a:xfrm>
          <a:prstGeom prst="rect">
            <a:avLst/>
          </a:prstGeom>
          <a:noFill/>
          <a:ln/>
        </p:spPr>
        <p:txBody>
          <a:bodyPr wrap="square" lIns="0" tIns="0" rIns="0" bIns="0" rtlCol="0" anchor="t"/>
          <a:lstStyle/>
          <a:p>
            <a:pPr indent="0" marL="0">
              <a:lnSpc>
                <a:spcPct val="100000"/>
              </a:lnSpc>
              <a:buNone/>
            </a:pPr>
            <a:r>
              <a:rPr lang="en-US" sz="2200" dirty="0">
                <a:solidFill>
                  <a:schemeClr val="tx1"/>
                </a:solidFill>
              </a:rPr>
              <a:t>Formular „Prüfung Gerät / Leiter“</a:t>
            </a:r>
            <a:endParaRPr lang="en-US" sz="2200" dirty="0"/>
          </a:p>
        </p:txBody>
      </p:sp>
      <p:sp>
        <p:nvSpPr>
          <p:cNvPr id="18" name="Shape 14"/>
          <p:cNvSpPr/>
          <p:nvPr/>
        </p:nvSpPr>
        <p:spPr>
          <a:xfrm>
            <a:off x="640080" y="4993678"/>
            <a:ext cx="274320" cy="274320"/>
          </a:xfrm>
          <a:prstGeom prst="ellipse">
            <a:avLst/>
          </a:prstGeom>
          <a:solidFill>
            <a:schemeClr val="accent1"/>
          </a:solidFill>
          <a:ln/>
        </p:spPr>
      </p:sp>
      <p:pic>
        <p:nvPicPr>
          <p:cNvPr id="19" name="Image 2" descr="C:\Users\stella\AppData\Local\Temp\claude\C--Users-stella-Desktop-erledigt\43329c91-2f5f-4919-bcab-c0957ad438dc\scratchpad\decks\icons\check-ink.png">    </p:cNvPr>
          <p:cNvPicPr>
            <a:picLocks noChangeAspect="1"/>
          </p:cNvPicPr>
          <p:nvPr/>
        </p:nvPicPr>
        <p:blipFill>
          <a:blip r:embed="rId3"/>
          <a:stretch>
            <a:fillRect/>
          </a:stretch>
        </p:blipFill>
        <p:spPr>
          <a:xfrm>
            <a:off x="708660" y="5062258"/>
            <a:ext cx="137160" cy="137160"/>
          </a:xfrm>
          <a:prstGeom prst="rect">
            <a:avLst/>
          </a:prstGeom>
        </p:spPr>
      </p:pic>
      <p:sp>
        <p:nvSpPr>
          <p:cNvPr id="20" name="Text 15"/>
          <p:cNvSpPr txBox="1"/>
          <p:nvPr/>
        </p:nvSpPr>
        <p:spPr>
          <a:xfrm>
            <a:off x="1097280" y="4960404"/>
            <a:ext cx="4800600" cy="386588"/>
          </a:xfrm>
          <a:prstGeom prst="rect">
            <a:avLst/>
          </a:prstGeom>
          <a:noFill/>
          <a:ln/>
        </p:spPr>
        <p:txBody>
          <a:bodyPr wrap="square" lIns="0" tIns="0" rIns="0" bIns="0" rtlCol="0" anchor="t"/>
          <a:lstStyle/>
          <a:p>
            <a:pPr indent="0" marL="0">
              <a:lnSpc>
                <a:spcPct val="100000"/>
              </a:lnSpc>
              <a:buNone/>
            </a:pPr>
            <a:r>
              <a:rPr lang="en-US" sz="2200" dirty="0">
                <a:solidFill>
                  <a:schemeClr val="tx1"/>
                </a:solidFill>
              </a:rPr>
              <a:t>Nächster Termin wird berechnet</a:t>
            </a:r>
            <a:endParaRPr lang="en-US" sz="2200" dirty="0"/>
          </a:p>
        </p:txBody>
      </p:sp>
      <p:sp>
        <p:nvSpPr>
          <p:cNvPr id="21" name="Bildschirmfoto Rahmen"/>
          <p:cNvSpPr/>
          <p:nvPr/>
        </p:nvSpPr>
        <p:spPr>
          <a:xfrm>
            <a:off x="6355080" y="881439"/>
            <a:ext cx="5196535" cy="4866522"/>
          </a:xfrm>
          <a:prstGeom prst="roundRect">
            <a:avLst>
              <a:gd name="adj" fmla="val 3382"/>
            </a:avLst>
          </a:prstGeom>
          <a:solidFill>
            <a:schemeClr val="bg2"/>
          </a:solidFill>
          <a:ln w="9525">
            <a:solidFill>
              <a:schemeClr val="accent2"/>
            </a:solidFill>
            <a:prstDash val="solid"/>
          </a:ln>
          <a:effectLst>
            <a:outerShdw sx="100000" sy="100000" kx="0" ky="0" algn="bl" rotWithShape="0" blurRad="127000" dist="38100" dir="5400000">
              <a:srgbClr val="000000">
                <a:alpha val="14000"/>
              </a:srgbClr>
            </a:outerShdw>
          </a:effectLst>
        </p:spPr>
      </p:sp>
      <p:pic>
        <p:nvPicPr>
          <p:cNvPr id="22" name="Bildschirmfoto" descr="Bildschirmfoto aus HeyButler: gebaeudereinigung-pruefbericht">    </p:cNvPr>
          <p:cNvPicPr>
            <a:picLocks noChangeAspect="1"/>
          </p:cNvPicPr>
          <p:nvPr/>
        </p:nvPicPr>
        <p:blipFill>
          <a:blip r:embed="rId4"/>
          <a:stretch>
            <a:fillRect/>
          </a:stretch>
        </p:blipFill>
        <p:spPr>
          <a:xfrm>
            <a:off x="6446520" y="972879"/>
            <a:ext cx="5013655" cy="4683642"/>
          </a:xfrm>
          <a:prstGeom prst="rect">
            <a:avLst/>
          </a:prstGeom>
        </p:spPr>
      </p:pic>
      <p:pic>
        <p:nvPicPr>
          <p:cNvPr id="23" name="Image 4" descr="C:\Users\stella\AppData\Local\Temp\claude\C--Users-stella-Desktop-erledigt\43329c91-2f5f-4919-bcab-c0957ad438dc\scratchpad\decks\brand\butler-96.png">    </p:cNvPr>
          <p:cNvPicPr>
            <a:picLocks noChangeAspect="1"/>
          </p:cNvPicPr>
          <p:nvPr/>
        </p:nvPicPr>
        <p:blipFill>
          <a:blip r:embed="rId5"/>
          <a:stretch>
            <a:fillRect/>
          </a:stretch>
        </p:blipFill>
        <p:spPr>
          <a:xfrm>
            <a:off x="640080" y="6358573"/>
            <a:ext cx="174625" cy="174625"/>
          </a:xfrm>
          <a:prstGeom prst="rect">
            <a:avLst/>
          </a:prstGeom>
        </p:spPr>
      </p:pic>
      <p:sp>
        <p:nvSpPr>
          <p:cNvPr id="24" name="Text 17"/>
          <p:cNvSpPr txBox="1"/>
          <p:nvPr/>
        </p:nvSpPr>
        <p:spPr>
          <a:xfrm>
            <a:off x="887857" y="6355080"/>
            <a:ext cx="3657600" cy="181610"/>
          </a:xfrm>
          <a:prstGeom prst="rect">
            <a:avLst/>
          </a:prstGeom>
          <a:noFill/>
          <a:ln/>
        </p:spPr>
        <p:txBody>
          <a:bodyPr wrap="square" lIns="0" tIns="0" rIns="0" bIns="0" rtlCol="0" anchor="ctr"/>
          <a:lstStyle/>
          <a:p>
            <a:pPr indent="0" marL="0">
              <a:lnSpc>
                <a:spcPct val="100000"/>
              </a:lnSpc>
              <a:buNone/>
            </a:pPr>
            <a:r>
              <a:rPr lang="en-US" sz="1100" dirty="0">
                <a:solidFill>
                  <a:schemeClr val="tx1"/>
                </a:solidFill>
              </a:rPr>
              <a:t>Hey</a:t>
            </a:r>
            <a:pPr indent="0" marL="0">
              <a:lnSpc>
                <a:spcPct val="100000"/>
              </a:lnSpc>
              <a:buNone/>
            </a:pPr>
            <a:r>
              <a:rPr lang="en-US" sz="1100" b="1" dirty="0">
                <a:solidFill>
                  <a:schemeClr val="tx1"/>
                </a:solidFill>
              </a:rPr>
              <a:t>Butler</a:t>
            </a:r>
            <a:endParaRPr lang="en-US" sz="1100" dirty="0"/>
          </a:p>
        </p:txBody>
      </p:sp>
      <p:sp>
        <p:nvSpPr>
          <p:cNvPr id="25" name="Text 18"/>
          <p:cNvSpPr txBox="1"/>
          <p:nvPr/>
        </p:nvSpPr>
        <p:spPr>
          <a:xfrm>
            <a:off x="1874520" y="6355080"/>
            <a:ext cx="6400800" cy="182880"/>
          </a:xfrm>
          <a:prstGeom prst="rect">
            <a:avLst/>
          </a:prstGeom>
          <a:noFill/>
          <a:ln/>
        </p:spPr>
        <p:txBody>
          <a:bodyPr wrap="square" lIns="0" tIns="0" rIns="0" bIns="0" rtlCol="0" anchor="ctr"/>
          <a:lstStyle/>
          <a:p>
            <a:pPr indent="0" marL="0">
              <a:lnSpc>
                <a:spcPct val="100000"/>
              </a:lnSpc>
              <a:buNone/>
            </a:pPr>
            <a:r>
              <a:rPr lang="en-US" sz="1000" dirty="0">
                <a:solidFill>
                  <a:schemeClr val="accent5"/>
                </a:solidFill>
              </a:rPr>
              <a:t>HeyButler im Alltag</a:t>
            </a:r>
            <a:endParaRPr lang="en-US" sz="1000" dirty="0"/>
          </a:p>
        </p:txBody>
      </p:sp>
      <p:sp>
        <p:nvSpPr>
          <p:cNvPr id="26" name="Text 19"/>
          <p:cNvSpPr txBox="1"/>
          <p:nvPr/>
        </p:nvSpPr>
        <p:spPr>
          <a:xfrm>
            <a:off x="10637215" y="6355080"/>
            <a:ext cx="914400" cy="182880"/>
          </a:xfrm>
          <a:prstGeom prst="rect">
            <a:avLst/>
          </a:prstGeom>
          <a:noFill/>
          <a:ln/>
        </p:spPr>
        <p:txBody>
          <a:bodyPr wrap="square" lIns="0" tIns="0" rIns="0" bIns="0" rtlCol="0" anchor="ctr"/>
          <a:lstStyle/>
          <a:p>
            <a:pPr algn="r" indent="0" marL="0">
              <a:lnSpc>
                <a:spcPct val="100000"/>
              </a:lnSpc>
              <a:buNone/>
            </a:pPr>
            <a:r>
              <a:rPr lang="en-US" sz="1000" dirty="0">
                <a:solidFill>
                  <a:schemeClr val="accent5"/>
                </a:solidFill>
              </a:rPr>
              <a:t>75</a:t>
            </a:r>
            <a:endParaRPr lang="en-US" sz="1000" dirty="0"/>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name="Slide 76">
    <p:spTree>
      <p:nvGrpSpPr>
        <p:cNvPr id="1" name=""/>
        <p:cNvGrpSpPr/>
        <p:nvPr/>
      </p:nvGrpSpPr>
      <p:grpSpPr>
        <a:xfrm>
          <a:off x="0" y="0"/>
          <a:ext cx="0" cy="0"/>
          <a:chOff x="0" y="0"/>
          <a:chExt cx="0" cy="0"/>
        </a:xfrm>
      </p:grpSpPr>
      <p:sp>
        <p:nvSpPr>
          <p:cNvPr id="2" name="Shape 0"/>
          <p:cNvSpPr/>
          <p:nvPr/>
        </p:nvSpPr>
        <p:spPr>
          <a:xfrm>
            <a:off x="640080" y="1828800"/>
            <a:ext cx="1165860" cy="292608"/>
          </a:xfrm>
          <a:prstGeom prst="roundRect">
            <a:avLst>
              <a:gd name="adj" fmla="val 50000"/>
            </a:avLst>
          </a:prstGeom>
          <a:solidFill>
            <a:schemeClr val="accent1"/>
          </a:solidFill>
          <a:ln/>
        </p:spPr>
      </p:sp>
      <p:sp>
        <p:nvSpPr>
          <p:cNvPr id="3" name="Text 1"/>
          <p:cNvSpPr txBox="1"/>
          <p:nvPr/>
        </p:nvSpPr>
        <p:spPr>
          <a:xfrm>
            <a:off x="640080" y="1828800"/>
            <a:ext cx="1165860" cy="292608"/>
          </a:xfrm>
          <a:prstGeom prst="rect">
            <a:avLst/>
          </a:prstGeom>
          <a:noFill/>
          <a:ln/>
        </p:spPr>
        <p:txBody>
          <a:bodyPr wrap="square" lIns="0" tIns="0" rIns="0" bIns="0" rtlCol="0" anchor="ctr"/>
          <a:lstStyle/>
          <a:p>
            <a:pPr algn="ctr" indent="0" marL="0">
              <a:lnSpc>
                <a:spcPct val="100000"/>
              </a:lnSpc>
              <a:buNone/>
            </a:pPr>
            <a:r>
              <a:rPr lang="en-US" sz="1100" b="1" spc="100" kern="0" dirty="0">
                <a:solidFill>
                  <a:schemeClr val="tx1"/>
                </a:solidFill>
              </a:rPr>
              <a:t>ABSCHNITT</a:t>
            </a:r>
            <a:endParaRPr lang="en-US" sz="1100" dirty="0"/>
          </a:p>
        </p:txBody>
      </p:sp>
      <p:sp>
        <p:nvSpPr>
          <p:cNvPr id="4" name="Text 2"/>
          <p:cNvSpPr txBox="1"/>
          <p:nvPr/>
        </p:nvSpPr>
        <p:spPr>
          <a:xfrm>
            <a:off x="640080" y="2331720"/>
            <a:ext cx="6949440" cy="1737360"/>
          </a:xfrm>
          <a:prstGeom prst="rect">
            <a:avLst/>
          </a:prstGeom>
          <a:noFill/>
          <a:ln/>
        </p:spPr>
        <p:txBody>
          <a:bodyPr wrap="square" lIns="0" tIns="0" rIns="0" bIns="0" rtlCol="0" anchor="t"/>
          <a:lstStyle/>
          <a:p>
            <a:pPr indent="0" marL="0">
              <a:lnSpc>
                <a:spcPct val="95000"/>
              </a:lnSpc>
              <a:buNone/>
            </a:pPr>
            <a:r>
              <a:rPr lang="en-US" sz="4800" b="1" dirty="0">
                <a:solidFill>
                  <a:schemeClr val="bg1"/>
                </a:solidFill>
              </a:rPr>
              <a:t>Privat</a:t>
            </a:r>
            <a:endParaRPr lang="en-US" sz="4800" dirty="0"/>
          </a:p>
        </p:txBody>
      </p:sp>
      <p:sp>
        <p:nvSpPr>
          <p:cNvPr id="5" name="Text 3"/>
          <p:cNvSpPr txBox="1"/>
          <p:nvPr/>
        </p:nvSpPr>
        <p:spPr>
          <a:xfrm>
            <a:off x="640080" y="4114800"/>
            <a:ext cx="6949440" cy="914400"/>
          </a:xfrm>
          <a:prstGeom prst="rect">
            <a:avLst/>
          </a:prstGeom>
          <a:noFill/>
          <a:ln/>
        </p:spPr>
        <p:txBody>
          <a:bodyPr wrap="square" lIns="0" tIns="0" rIns="0" bIns="0" rtlCol="0" anchor="t"/>
          <a:lstStyle/>
          <a:p>
            <a:pPr indent="0" marL="0">
              <a:lnSpc>
                <a:spcPct val="100000"/>
              </a:lnSpc>
              <a:buNone/>
            </a:pPr>
            <a:r>
              <a:rPr lang="en-US" sz="2200" dirty="0">
                <a:solidFill>
                  <a:schemeClr val="accent6"/>
                </a:solidFill>
              </a:rPr>
              <a:t>Der Butler für zu Hause</a:t>
            </a:r>
            <a:endParaRPr lang="en-US" sz="2200" dirty="0"/>
          </a:p>
        </p:txBody>
      </p:sp>
      <p:sp>
        <p:nvSpPr>
          <p:cNvPr id="6" name="Shape 4"/>
          <p:cNvSpPr/>
          <p:nvPr/>
        </p:nvSpPr>
        <p:spPr>
          <a:xfrm>
            <a:off x="8138160" y="1828800"/>
            <a:ext cx="1920240" cy="1920240"/>
          </a:xfrm>
          <a:prstGeom prst="ellipse">
            <a:avLst/>
          </a:prstGeom>
          <a:solidFill>
            <a:schemeClr val="accent1"/>
          </a:solidFill>
          <a:ln/>
        </p:spPr>
      </p:sp>
      <p:pic>
        <p:nvPicPr>
          <p:cNvPr id="7" name="Image 0" descr="C:\Users\stella\AppData\Local\Temp\claude\C--Users-stella-Desktop-erledigt\43329c91-2f5f-4919-bcab-c0957ad438dc\scratchpad\decks\icons\house-ink.png">    </p:cNvPr>
          <p:cNvPicPr>
            <a:picLocks noChangeAspect="1"/>
          </p:cNvPicPr>
          <p:nvPr/>
        </p:nvPicPr>
        <p:blipFill>
          <a:blip r:embed="rId1"/>
          <a:stretch>
            <a:fillRect/>
          </a:stretch>
        </p:blipFill>
        <p:spPr>
          <a:xfrm>
            <a:off x="8656625" y="2347265"/>
            <a:ext cx="883310" cy="883310"/>
          </a:xfrm>
          <a:prstGeom prst="rect">
            <a:avLst/>
          </a:prstGeom>
        </p:spPr>
      </p:pic>
      <p:pic>
        <p:nvPicPr>
          <p:cNvPr id="8" name="Image 1" descr="C:\Users\stella\AppData\Local\Temp\claude\C--Users-stella-Desktop-erledigt\43329c91-2f5f-4919-bcab-c0957ad438dc\scratchpad\decks\brand\butler-96.png">    </p:cNvPr>
          <p:cNvPicPr>
            <a:picLocks noChangeAspect="1"/>
          </p:cNvPicPr>
          <p:nvPr/>
        </p:nvPicPr>
        <p:blipFill>
          <a:blip r:embed="rId2"/>
          <a:stretch>
            <a:fillRect/>
          </a:stretch>
        </p:blipFill>
        <p:spPr>
          <a:xfrm>
            <a:off x="640080" y="6358573"/>
            <a:ext cx="174625" cy="174625"/>
          </a:xfrm>
          <a:prstGeom prst="rect">
            <a:avLst/>
          </a:prstGeom>
        </p:spPr>
      </p:pic>
      <p:sp>
        <p:nvSpPr>
          <p:cNvPr id="9" name="Text 5"/>
          <p:cNvSpPr txBox="1"/>
          <p:nvPr/>
        </p:nvSpPr>
        <p:spPr>
          <a:xfrm>
            <a:off x="887857" y="6355080"/>
            <a:ext cx="3657600" cy="181610"/>
          </a:xfrm>
          <a:prstGeom prst="rect">
            <a:avLst/>
          </a:prstGeom>
          <a:noFill/>
          <a:ln/>
        </p:spPr>
        <p:txBody>
          <a:bodyPr wrap="square" lIns="0" tIns="0" rIns="0" bIns="0" rtlCol="0" anchor="ctr"/>
          <a:lstStyle/>
          <a:p>
            <a:pPr indent="0" marL="0">
              <a:lnSpc>
                <a:spcPct val="100000"/>
              </a:lnSpc>
              <a:buNone/>
            </a:pPr>
            <a:r>
              <a:rPr lang="en-US" sz="1100" dirty="0">
                <a:solidFill>
                  <a:schemeClr val="bg1"/>
                </a:solidFill>
              </a:rPr>
              <a:t>Hey</a:t>
            </a:r>
            <a:pPr indent="0" marL="0">
              <a:lnSpc>
                <a:spcPct val="100000"/>
              </a:lnSpc>
              <a:buNone/>
            </a:pPr>
            <a:r>
              <a:rPr lang="en-US" sz="1100" b="1" dirty="0">
                <a:solidFill>
                  <a:schemeClr val="bg1"/>
                </a:solidFill>
              </a:rPr>
              <a:t>Butler</a:t>
            </a:r>
            <a:endParaRPr lang="en-US" sz="1100" dirty="0"/>
          </a:p>
        </p:txBody>
      </p:sp>
      <p:sp>
        <p:nvSpPr>
          <p:cNvPr id="10" name="Text 6"/>
          <p:cNvSpPr txBox="1"/>
          <p:nvPr/>
        </p:nvSpPr>
        <p:spPr>
          <a:xfrm>
            <a:off x="1874520" y="6355080"/>
            <a:ext cx="6400800" cy="182880"/>
          </a:xfrm>
          <a:prstGeom prst="rect">
            <a:avLst/>
          </a:prstGeom>
          <a:noFill/>
          <a:ln/>
        </p:spPr>
        <p:txBody>
          <a:bodyPr wrap="square" lIns="0" tIns="0" rIns="0" bIns="0" rtlCol="0" anchor="ctr"/>
          <a:lstStyle/>
          <a:p>
            <a:pPr indent="0" marL="0">
              <a:lnSpc>
                <a:spcPct val="100000"/>
              </a:lnSpc>
              <a:buNone/>
            </a:pPr>
            <a:r>
              <a:rPr lang="en-US" sz="1000" dirty="0">
                <a:solidFill>
                  <a:schemeClr val="accent6"/>
                </a:solidFill>
              </a:rPr>
              <a:t>HeyButler im Alltag</a:t>
            </a:r>
            <a:endParaRPr lang="en-US" sz="1000" dirty="0"/>
          </a:p>
        </p:txBody>
      </p:sp>
      <p:sp>
        <p:nvSpPr>
          <p:cNvPr id="11" name="Text 7"/>
          <p:cNvSpPr txBox="1"/>
          <p:nvPr/>
        </p:nvSpPr>
        <p:spPr>
          <a:xfrm>
            <a:off x="10637215" y="6355080"/>
            <a:ext cx="914400" cy="182880"/>
          </a:xfrm>
          <a:prstGeom prst="rect">
            <a:avLst/>
          </a:prstGeom>
          <a:noFill/>
          <a:ln/>
        </p:spPr>
        <p:txBody>
          <a:bodyPr wrap="square" lIns="0" tIns="0" rIns="0" bIns="0" rtlCol="0" anchor="ctr"/>
          <a:lstStyle/>
          <a:p>
            <a:pPr algn="r" indent="0" marL="0">
              <a:lnSpc>
                <a:spcPct val="100000"/>
              </a:lnSpc>
              <a:buNone/>
            </a:pPr>
            <a:r>
              <a:rPr lang="en-US" sz="1000" dirty="0">
                <a:solidFill>
                  <a:schemeClr val="accent6"/>
                </a:solidFill>
              </a:rPr>
              <a:t>76</a:t>
            </a:r>
            <a:endParaRPr lang="en-US" sz="1000" dirty="0"/>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name="Slide 77">
    <p:spTree>
      <p:nvGrpSpPr>
        <p:cNvPr id="1" name=""/>
        <p:cNvGrpSpPr/>
        <p:nvPr/>
      </p:nvGrpSpPr>
      <p:grpSpPr>
        <a:xfrm>
          <a:off x="0" y="0"/>
          <a:ext cx="0" cy="0"/>
          <a:chOff x="0" y="0"/>
          <a:chExt cx="0" cy="0"/>
        </a:xfrm>
      </p:grpSpPr>
      <p:sp>
        <p:nvSpPr>
          <p:cNvPr id="2" name="Shape 0"/>
          <p:cNvSpPr/>
          <p:nvPr/>
        </p:nvSpPr>
        <p:spPr>
          <a:xfrm>
            <a:off x="640080" y="548640"/>
            <a:ext cx="905256" cy="292608"/>
          </a:xfrm>
          <a:prstGeom prst="roundRect">
            <a:avLst>
              <a:gd name="adj" fmla="val 50000"/>
            </a:avLst>
          </a:prstGeom>
          <a:solidFill>
            <a:schemeClr val="accent1"/>
          </a:solidFill>
          <a:ln/>
        </p:spPr>
      </p:sp>
      <p:sp>
        <p:nvSpPr>
          <p:cNvPr id="3" name="Text 1"/>
          <p:cNvSpPr txBox="1"/>
          <p:nvPr/>
        </p:nvSpPr>
        <p:spPr>
          <a:xfrm>
            <a:off x="640080" y="548640"/>
            <a:ext cx="905256" cy="292608"/>
          </a:xfrm>
          <a:prstGeom prst="rect">
            <a:avLst/>
          </a:prstGeom>
          <a:noFill/>
          <a:ln/>
        </p:spPr>
        <p:txBody>
          <a:bodyPr wrap="square" lIns="0" tIns="0" rIns="0" bIns="0" rtlCol="0" anchor="ctr"/>
          <a:lstStyle/>
          <a:p>
            <a:pPr algn="ctr" indent="0" marL="0">
              <a:lnSpc>
                <a:spcPct val="100000"/>
              </a:lnSpc>
              <a:buNone/>
            </a:pPr>
            <a:r>
              <a:rPr lang="en-US" sz="1100" b="1" spc="100" kern="0" dirty="0">
                <a:solidFill>
                  <a:schemeClr val="tx1"/>
                </a:solidFill>
              </a:rPr>
              <a:t>PRIVAT</a:t>
            </a:r>
            <a:endParaRPr lang="en-US" sz="1100" dirty="0"/>
          </a:p>
        </p:txBody>
      </p:sp>
      <p:sp>
        <p:nvSpPr>
          <p:cNvPr id="4" name="Text 2"/>
          <p:cNvSpPr txBox="1"/>
          <p:nvPr/>
        </p:nvSpPr>
        <p:spPr>
          <a:xfrm>
            <a:off x="640080" y="1097280"/>
            <a:ext cx="5257800" cy="1051560"/>
          </a:xfrm>
          <a:prstGeom prst="rect">
            <a:avLst/>
          </a:prstGeom>
          <a:noFill/>
          <a:ln/>
        </p:spPr>
        <p:txBody>
          <a:bodyPr wrap="square" lIns="0" tIns="0" rIns="0" bIns="0" rtlCol="0" anchor="t"/>
          <a:lstStyle/>
          <a:p>
            <a:pPr indent="0" marL="0">
              <a:lnSpc>
                <a:spcPct val="95000"/>
              </a:lnSpc>
              <a:buNone/>
            </a:pPr>
            <a:r>
              <a:rPr lang="en-US" sz="3800" b="1" dirty="0">
                <a:solidFill>
                  <a:schemeClr val="tx1"/>
                </a:solidFill>
              </a:rPr>
              <a:t>Brief erklären lassen</a:t>
            </a:r>
            <a:endParaRPr lang="en-US" sz="3800" dirty="0"/>
          </a:p>
        </p:txBody>
      </p:sp>
      <p:sp>
        <p:nvSpPr>
          <p:cNvPr id="5" name="Text 3"/>
          <p:cNvSpPr txBox="1"/>
          <p:nvPr/>
        </p:nvSpPr>
        <p:spPr>
          <a:xfrm>
            <a:off x="640080" y="2068093"/>
            <a:ext cx="5257800" cy="256032"/>
          </a:xfrm>
          <a:prstGeom prst="rect">
            <a:avLst/>
          </a:prstGeom>
          <a:noFill/>
          <a:ln/>
        </p:spPr>
        <p:txBody>
          <a:bodyPr wrap="square" lIns="0" tIns="0" rIns="0" bIns="0" rtlCol="0" anchor="t"/>
          <a:lstStyle/>
          <a:p>
            <a:pPr indent="0" marL="0">
              <a:lnSpc>
                <a:spcPct val="100000"/>
              </a:lnSpc>
              <a:buNone/>
            </a:pPr>
            <a:r>
              <a:rPr lang="en-US" sz="1100" b="1" spc="100" kern="0" dirty="0">
                <a:solidFill>
                  <a:schemeClr val="accent5"/>
                </a:solidFill>
              </a:rPr>
              <a:t>DU SAGST</a:t>
            </a:r>
            <a:endParaRPr lang="en-US" sz="1100" dirty="0"/>
          </a:p>
        </p:txBody>
      </p:sp>
      <p:sp>
        <p:nvSpPr>
          <p:cNvPr id="6" name="Shape 4"/>
          <p:cNvSpPr/>
          <p:nvPr/>
        </p:nvSpPr>
        <p:spPr>
          <a:xfrm>
            <a:off x="640080" y="2397277"/>
            <a:ext cx="5257800" cy="753110"/>
          </a:xfrm>
          <a:prstGeom prst="roundRect">
            <a:avLst>
              <a:gd name="adj" fmla="val 29140"/>
            </a:avLst>
          </a:prstGeom>
          <a:solidFill>
            <a:schemeClr val="tx1"/>
          </a:solidFill>
          <a:ln/>
        </p:spPr>
      </p:sp>
      <p:sp>
        <p:nvSpPr>
          <p:cNvPr id="7" name="Shape 5"/>
          <p:cNvSpPr/>
          <p:nvPr/>
        </p:nvSpPr>
        <p:spPr>
          <a:xfrm flipV="1">
            <a:off x="960120" y="3141243"/>
            <a:ext cx="292608" cy="237744"/>
          </a:xfrm>
          <a:prstGeom prst="rtTriangle">
            <a:avLst/>
          </a:prstGeom>
          <a:solidFill>
            <a:srgbClr val="16181D"/>
          </a:solidFill>
          <a:ln/>
        </p:spPr>
      </p:sp>
      <p:sp>
        <p:nvSpPr>
          <p:cNvPr id="8" name="Text 6"/>
          <p:cNvSpPr txBox="1"/>
          <p:nvPr/>
        </p:nvSpPr>
        <p:spPr>
          <a:xfrm>
            <a:off x="896112" y="2397277"/>
            <a:ext cx="4745736" cy="753110"/>
          </a:xfrm>
          <a:prstGeom prst="rect">
            <a:avLst/>
          </a:prstGeom>
          <a:noFill/>
          <a:ln/>
        </p:spPr>
        <p:txBody>
          <a:bodyPr wrap="square" lIns="0" tIns="0" rIns="0" bIns="0" rtlCol="0" anchor="ctr"/>
          <a:lstStyle/>
          <a:p>
            <a:pPr indent="0" marL="0">
              <a:lnSpc>
                <a:spcPct val="100000"/>
              </a:lnSpc>
              <a:buNone/>
            </a:pPr>
            <a:r>
              <a:rPr lang="en-US" sz="2500" b="1" dirty="0">
                <a:solidFill>
                  <a:schemeClr val="bg1"/>
                </a:solidFill>
              </a:rPr>
              <a:t>„Erklär mir diesen Brief.“</a:t>
            </a:r>
            <a:endParaRPr lang="en-US" sz="2500" dirty="0"/>
          </a:p>
        </p:txBody>
      </p:sp>
      <p:sp>
        <p:nvSpPr>
          <p:cNvPr id="9" name="Text 7"/>
          <p:cNvSpPr txBox="1"/>
          <p:nvPr/>
        </p:nvSpPr>
        <p:spPr>
          <a:xfrm>
            <a:off x="640080" y="3525291"/>
            <a:ext cx="5257800" cy="256032"/>
          </a:xfrm>
          <a:prstGeom prst="rect">
            <a:avLst/>
          </a:prstGeom>
          <a:noFill/>
          <a:ln/>
        </p:spPr>
        <p:txBody>
          <a:bodyPr wrap="square" lIns="0" tIns="0" rIns="0" bIns="0" rtlCol="0" anchor="t"/>
          <a:lstStyle/>
          <a:p>
            <a:pPr indent="0" marL="0">
              <a:lnSpc>
                <a:spcPct val="100000"/>
              </a:lnSpc>
              <a:buNone/>
            </a:pPr>
            <a:r>
              <a:rPr lang="en-US" sz="1100" b="1" spc="100" kern="0" dirty="0">
                <a:solidFill>
                  <a:schemeClr val="accent5"/>
                </a:solidFill>
              </a:rPr>
              <a:t>DER BUTLER</a:t>
            </a:r>
            <a:endParaRPr lang="en-US" sz="1100" dirty="0"/>
          </a:p>
        </p:txBody>
      </p:sp>
      <p:sp>
        <p:nvSpPr>
          <p:cNvPr id="10" name="Shape 8"/>
          <p:cNvSpPr/>
          <p:nvPr/>
        </p:nvSpPr>
        <p:spPr>
          <a:xfrm>
            <a:off x="640080" y="3924325"/>
            <a:ext cx="274320" cy="274320"/>
          </a:xfrm>
          <a:prstGeom prst="ellipse">
            <a:avLst/>
          </a:prstGeom>
          <a:solidFill>
            <a:schemeClr val="accent1"/>
          </a:solidFill>
          <a:ln/>
        </p:spPr>
      </p:sp>
      <p:pic>
        <p:nvPicPr>
          <p:cNvPr id="11" name="Image 0" descr="C:\Users\stella\AppData\Local\Temp\claude\C--Users-stella-Desktop-erledigt\43329c91-2f5f-4919-bcab-c0957ad438dc\scratchpad\decks\icons\check-ink.png">    </p:cNvPr>
          <p:cNvPicPr>
            <a:picLocks noChangeAspect="1"/>
          </p:cNvPicPr>
          <p:nvPr/>
        </p:nvPicPr>
        <p:blipFill>
          <a:blip r:embed="rId1"/>
          <a:stretch>
            <a:fillRect/>
          </a:stretch>
        </p:blipFill>
        <p:spPr>
          <a:xfrm>
            <a:off x="708660" y="3992905"/>
            <a:ext cx="137160" cy="137160"/>
          </a:xfrm>
          <a:prstGeom prst="rect">
            <a:avLst/>
          </a:prstGeom>
        </p:spPr>
      </p:pic>
      <p:sp>
        <p:nvSpPr>
          <p:cNvPr id="12" name="Text 9"/>
          <p:cNvSpPr txBox="1"/>
          <p:nvPr/>
        </p:nvSpPr>
        <p:spPr>
          <a:xfrm>
            <a:off x="1097280" y="3891051"/>
            <a:ext cx="4800600" cy="386588"/>
          </a:xfrm>
          <a:prstGeom prst="rect">
            <a:avLst/>
          </a:prstGeom>
          <a:noFill/>
          <a:ln/>
        </p:spPr>
        <p:txBody>
          <a:bodyPr wrap="square" lIns="0" tIns="0" rIns="0" bIns="0" rtlCol="0" anchor="t"/>
          <a:lstStyle/>
          <a:p>
            <a:pPr indent="0" marL="0">
              <a:lnSpc>
                <a:spcPct val="100000"/>
              </a:lnSpc>
              <a:buNone/>
            </a:pPr>
            <a:r>
              <a:rPr lang="en-US" sz="2200" dirty="0">
                <a:solidFill>
                  <a:schemeClr val="tx1"/>
                </a:solidFill>
              </a:rPr>
              <a:t>Zusammenfassung in einfachen Worten</a:t>
            </a:r>
            <a:endParaRPr lang="en-US" sz="2200" dirty="0"/>
          </a:p>
        </p:txBody>
      </p:sp>
      <p:sp>
        <p:nvSpPr>
          <p:cNvPr id="13" name="Shape 10"/>
          <p:cNvSpPr/>
          <p:nvPr/>
        </p:nvSpPr>
        <p:spPr>
          <a:xfrm>
            <a:off x="640080" y="4466361"/>
            <a:ext cx="274320" cy="274320"/>
          </a:xfrm>
          <a:prstGeom prst="ellipse">
            <a:avLst/>
          </a:prstGeom>
          <a:solidFill>
            <a:schemeClr val="accent1"/>
          </a:solidFill>
          <a:ln/>
        </p:spPr>
      </p:sp>
      <p:pic>
        <p:nvPicPr>
          <p:cNvPr id="14" name="Image 1" descr="C:\Users\stella\AppData\Local\Temp\claude\C--Users-stella-Desktop-erledigt\43329c91-2f5f-4919-bcab-c0957ad438dc\scratchpad\decks\icons\check-ink.png">    </p:cNvPr>
          <p:cNvPicPr>
            <a:picLocks noChangeAspect="1"/>
          </p:cNvPicPr>
          <p:nvPr/>
        </p:nvPicPr>
        <p:blipFill>
          <a:blip r:embed="rId2"/>
          <a:stretch>
            <a:fillRect/>
          </a:stretch>
        </p:blipFill>
        <p:spPr>
          <a:xfrm>
            <a:off x="708660" y="4534941"/>
            <a:ext cx="137160" cy="137160"/>
          </a:xfrm>
          <a:prstGeom prst="rect">
            <a:avLst/>
          </a:prstGeom>
        </p:spPr>
      </p:pic>
      <p:sp>
        <p:nvSpPr>
          <p:cNvPr id="15" name="Text 11"/>
          <p:cNvSpPr txBox="1"/>
          <p:nvPr/>
        </p:nvSpPr>
        <p:spPr>
          <a:xfrm>
            <a:off x="1097280" y="4433087"/>
            <a:ext cx="4800600" cy="386588"/>
          </a:xfrm>
          <a:prstGeom prst="rect">
            <a:avLst/>
          </a:prstGeom>
          <a:noFill/>
          <a:ln/>
        </p:spPr>
        <p:txBody>
          <a:bodyPr wrap="square" lIns="0" tIns="0" rIns="0" bIns="0" rtlCol="0" anchor="t"/>
          <a:lstStyle/>
          <a:p>
            <a:pPr indent="0" marL="0">
              <a:lnSpc>
                <a:spcPct val="100000"/>
              </a:lnSpc>
              <a:buNone/>
            </a:pPr>
            <a:r>
              <a:rPr lang="en-US" sz="2200" dirty="0">
                <a:solidFill>
                  <a:schemeClr val="tx1"/>
                </a:solidFill>
              </a:rPr>
              <a:t>Was ist zu tun, bis wann?</a:t>
            </a:r>
            <a:endParaRPr lang="en-US" sz="2200" dirty="0"/>
          </a:p>
        </p:txBody>
      </p:sp>
      <p:sp>
        <p:nvSpPr>
          <p:cNvPr id="16" name="Shape 12"/>
          <p:cNvSpPr/>
          <p:nvPr/>
        </p:nvSpPr>
        <p:spPr>
          <a:xfrm>
            <a:off x="640080" y="5008397"/>
            <a:ext cx="274320" cy="274320"/>
          </a:xfrm>
          <a:prstGeom prst="ellipse">
            <a:avLst/>
          </a:prstGeom>
          <a:solidFill>
            <a:schemeClr val="accent1"/>
          </a:solidFill>
          <a:ln/>
        </p:spPr>
      </p:sp>
      <p:pic>
        <p:nvPicPr>
          <p:cNvPr id="17" name="Image 2" descr="C:\Users\stella\AppData\Local\Temp\claude\C--Users-stella-Desktop-erledigt\43329c91-2f5f-4919-bcab-c0957ad438dc\scratchpad\decks\icons\check-ink.png">    </p:cNvPr>
          <p:cNvPicPr>
            <a:picLocks noChangeAspect="1"/>
          </p:cNvPicPr>
          <p:nvPr/>
        </p:nvPicPr>
        <p:blipFill>
          <a:blip r:embed="rId3"/>
          <a:stretch>
            <a:fillRect/>
          </a:stretch>
        </p:blipFill>
        <p:spPr>
          <a:xfrm>
            <a:off x="708660" y="5076977"/>
            <a:ext cx="137160" cy="137160"/>
          </a:xfrm>
          <a:prstGeom prst="rect">
            <a:avLst/>
          </a:prstGeom>
        </p:spPr>
      </p:pic>
      <p:sp>
        <p:nvSpPr>
          <p:cNvPr id="18" name="Text 13"/>
          <p:cNvSpPr txBox="1"/>
          <p:nvPr/>
        </p:nvSpPr>
        <p:spPr>
          <a:xfrm>
            <a:off x="1097280" y="4975123"/>
            <a:ext cx="4800600" cy="386588"/>
          </a:xfrm>
          <a:prstGeom prst="rect">
            <a:avLst/>
          </a:prstGeom>
          <a:noFill/>
          <a:ln/>
        </p:spPr>
        <p:txBody>
          <a:bodyPr wrap="square" lIns="0" tIns="0" rIns="0" bIns="0" rtlCol="0" anchor="t"/>
          <a:lstStyle/>
          <a:p>
            <a:pPr indent="0" marL="0">
              <a:lnSpc>
                <a:spcPct val="100000"/>
              </a:lnSpc>
              <a:buNone/>
            </a:pPr>
            <a:r>
              <a:rPr lang="en-US" sz="2200" dirty="0">
                <a:solidFill>
                  <a:schemeClr val="tx1"/>
                </a:solidFill>
              </a:rPr>
              <a:t>Frist wird vorgeschlagen</a:t>
            </a:r>
            <a:endParaRPr lang="en-US" sz="2200" dirty="0"/>
          </a:p>
        </p:txBody>
      </p:sp>
      <p:sp>
        <p:nvSpPr>
          <p:cNvPr id="19" name="Bildschirmfoto Rahmen"/>
          <p:cNvSpPr/>
          <p:nvPr/>
        </p:nvSpPr>
        <p:spPr>
          <a:xfrm>
            <a:off x="6355080" y="881439"/>
            <a:ext cx="5196535" cy="4866522"/>
          </a:xfrm>
          <a:prstGeom prst="roundRect">
            <a:avLst>
              <a:gd name="adj" fmla="val 3382"/>
            </a:avLst>
          </a:prstGeom>
          <a:solidFill>
            <a:schemeClr val="bg2"/>
          </a:solidFill>
          <a:ln w="9525">
            <a:solidFill>
              <a:schemeClr val="accent2"/>
            </a:solidFill>
            <a:prstDash val="solid"/>
          </a:ln>
          <a:effectLst>
            <a:outerShdw sx="100000" sy="100000" kx="0" ky="0" algn="bl" rotWithShape="0" blurRad="127000" dist="38100" dir="5400000">
              <a:srgbClr val="000000">
                <a:alpha val="14000"/>
              </a:srgbClr>
            </a:outerShdw>
          </a:effectLst>
        </p:spPr>
      </p:sp>
      <p:pic>
        <p:nvPicPr>
          <p:cNvPr id="20" name="Bildschirmfoto" descr="Bildschirmfoto aus HeyButler: erklaer-mit-quelle">    </p:cNvPr>
          <p:cNvPicPr>
            <a:picLocks noChangeAspect="1"/>
          </p:cNvPicPr>
          <p:nvPr/>
        </p:nvPicPr>
        <p:blipFill>
          <a:blip r:embed="rId4"/>
          <a:stretch>
            <a:fillRect/>
          </a:stretch>
        </p:blipFill>
        <p:spPr>
          <a:xfrm>
            <a:off x="6446520" y="972879"/>
            <a:ext cx="5013655" cy="4683642"/>
          </a:xfrm>
          <a:prstGeom prst="rect">
            <a:avLst/>
          </a:prstGeom>
        </p:spPr>
      </p:pic>
      <p:pic>
        <p:nvPicPr>
          <p:cNvPr id="21" name="Image 4" descr="C:\Users\stella\AppData\Local\Temp\claude\C--Users-stella-Desktop-erledigt\43329c91-2f5f-4919-bcab-c0957ad438dc\scratchpad\decks\brand\butler-96.png">    </p:cNvPr>
          <p:cNvPicPr>
            <a:picLocks noChangeAspect="1"/>
          </p:cNvPicPr>
          <p:nvPr/>
        </p:nvPicPr>
        <p:blipFill>
          <a:blip r:embed="rId5"/>
          <a:stretch>
            <a:fillRect/>
          </a:stretch>
        </p:blipFill>
        <p:spPr>
          <a:xfrm>
            <a:off x="640080" y="6358573"/>
            <a:ext cx="174625" cy="174625"/>
          </a:xfrm>
          <a:prstGeom prst="rect">
            <a:avLst/>
          </a:prstGeom>
        </p:spPr>
      </p:pic>
      <p:sp>
        <p:nvSpPr>
          <p:cNvPr id="22" name="Text 15"/>
          <p:cNvSpPr txBox="1"/>
          <p:nvPr/>
        </p:nvSpPr>
        <p:spPr>
          <a:xfrm>
            <a:off x="887857" y="6355080"/>
            <a:ext cx="3657600" cy="181610"/>
          </a:xfrm>
          <a:prstGeom prst="rect">
            <a:avLst/>
          </a:prstGeom>
          <a:noFill/>
          <a:ln/>
        </p:spPr>
        <p:txBody>
          <a:bodyPr wrap="square" lIns="0" tIns="0" rIns="0" bIns="0" rtlCol="0" anchor="ctr"/>
          <a:lstStyle/>
          <a:p>
            <a:pPr indent="0" marL="0">
              <a:lnSpc>
                <a:spcPct val="100000"/>
              </a:lnSpc>
              <a:buNone/>
            </a:pPr>
            <a:r>
              <a:rPr lang="en-US" sz="1100" dirty="0">
                <a:solidFill>
                  <a:schemeClr val="tx1"/>
                </a:solidFill>
              </a:rPr>
              <a:t>Hey</a:t>
            </a:r>
            <a:pPr indent="0" marL="0">
              <a:lnSpc>
                <a:spcPct val="100000"/>
              </a:lnSpc>
              <a:buNone/>
            </a:pPr>
            <a:r>
              <a:rPr lang="en-US" sz="1100" b="1" dirty="0">
                <a:solidFill>
                  <a:schemeClr val="tx1"/>
                </a:solidFill>
              </a:rPr>
              <a:t>Butler</a:t>
            </a:r>
            <a:endParaRPr lang="en-US" sz="1100" dirty="0"/>
          </a:p>
        </p:txBody>
      </p:sp>
      <p:sp>
        <p:nvSpPr>
          <p:cNvPr id="23" name="Text 16"/>
          <p:cNvSpPr txBox="1"/>
          <p:nvPr/>
        </p:nvSpPr>
        <p:spPr>
          <a:xfrm>
            <a:off x="1874520" y="6355080"/>
            <a:ext cx="6400800" cy="182880"/>
          </a:xfrm>
          <a:prstGeom prst="rect">
            <a:avLst/>
          </a:prstGeom>
          <a:noFill/>
          <a:ln/>
        </p:spPr>
        <p:txBody>
          <a:bodyPr wrap="square" lIns="0" tIns="0" rIns="0" bIns="0" rtlCol="0" anchor="ctr"/>
          <a:lstStyle/>
          <a:p>
            <a:pPr indent="0" marL="0">
              <a:lnSpc>
                <a:spcPct val="100000"/>
              </a:lnSpc>
              <a:buNone/>
            </a:pPr>
            <a:r>
              <a:rPr lang="en-US" sz="1000" dirty="0">
                <a:solidFill>
                  <a:schemeClr val="accent5"/>
                </a:solidFill>
              </a:rPr>
              <a:t>HeyButler im Alltag</a:t>
            </a:r>
            <a:endParaRPr lang="en-US" sz="1000" dirty="0"/>
          </a:p>
        </p:txBody>
      </p:sp>
      <p:sp>
        <p:nvSpPr>
          <p:cNvPr id="24" name="Text 17"/>
          <p:cNvSpPr txBox="1"/>
          <p:nvPr/>
        </p:nvSpPr>
        <p:spPr>
          <a:xfrm>
            <a:off x="10637215" y="6355080"/>
            <a:ext cx="914400" cy="182880"/>
          </a:xfrm>
          <a:prstGeom prst="rect">
            <a:avLst/>
          </a:prstGeom>
          <a:noFill/>
          <a:ln/>
        </p:spPr>
        <p:txBody>
          <a:bodyPr wrap="square" lIns="0" tIns="0" rIns="0" bIns="0" rtlCol="0" anchor="ctr"/>
          <a:lstStyle/>
          <a:p>
            <a:pPr algn="r" indent="0" marL="0">
              <a:lnSpc>
                <a:spcPct val="100000"/>
              </a:lnSpc>
              <a:buNone/>
            </a:pPr>
            <a:r>
              <a:rPr lang="en-US" sz="1000" dirty="0">
                <a:solidFill>
                  <a:schemeClr val="accent5"/>
                </a:solidFill>
              </a:rPr>
              <a:t>77</a:t>
            </a:r>
            <a:endParaRPr lang="en-US" sz="1000" dirty="0"/>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name="Slide 78">
    <p:spTree>
      <p:nvGrpSpPr>
        <p:cNvPr id="1" name=""/>
        <p:cNvGrpSpPr/>
        <p:nvPr/>
      </p:nvGrpSpPr>
      <p:grpSpPr>
        <a:xfrm>
          <a:off x="0" y="0"/>
          <a:ext cx="0" cy="0"/>
          <a:chOff x="0" y="0"/>
          <a:chExt cx="0" cy="0"/>
        </a:xfrm>
      </p:grpSpPr>
      <p:sp>
        <p:nvSpPr>
          <p:cNvPr id="2" name="Shape 0"/>
          <p:cNvSpPr/>
          <p:nvPr/>
        </p:nvSpPr>
        <p:spPr>
          <a:xfrm>
            <a:off x="640080" y="548640"/>
            <a:ext cx="905256" cy="292608"/>
          </a:xfrm>
          <a:prstGeom prst="roundRect">
            <a:avLst>
              <a:gd name="adj" fmla="val 50000"/>
            </a:avLst>
          </a:prstGeom>
          <a:solidFill>
            <a:schemeClr val="accent1"/>
          </a:solidFill>
          <a:ln/>
        </p:spPr>
      </p:sp>
      <p:sp>
        <p:nvSpPr>
          <p:cNvPr id="3" name="Text 1"/>
          <p:cNvSpPr txBox="1"/>
          <p:nvPr/>
        </p:nvSpPr>
        <p:spPr>
          <a:xfrm>
            <a:off x="640080" y="548640"/>
            <a:ext cx="905256" cy="292608"/>
          </a:xfrm>
          <a:prstGeom prst="rect">
            <a:avLst/>
          </a:prstGeom>
          <a:noFill/>
          <a:ln/>
        </p:spPr>
        <p:txBody>
          <a:bodyPr wrap="square" lIns="0" tIns="0" rIns="0" bIns="0" rtlCol="0" anchor="ctr"/>
          <a:lstStyle/>
          <a:p>
            <a:pPr algn="ctr" indent="0" marL="0">
              <a:lnSpc>
                <a:spcPct val="100000"/>
              </a:lnSpc>
              <a:buNone/>
            </a:pPr>
            <a:r>
              <a:rPr lang="en-US" sz="1100" b="1" spc="100" kern="0" dirty="0">
                <a:solidFill>
                  <a:schemeClr val="tx1"/>
                </a:solidFill>
              </a:rPr>
              <a:t>PRIVAT</a:t>
            </a:r>
            <a:endParaRPr lang="en-US" sz="1100" dirty="0"/>
          </a:p>
        </p:txBody>
      </p:sp>
      <p:sp>
        <p:nvSpPr>
          <p:cNvPr id="4" name="Text 2"/>
          <p:cNvSpPr txBox="1"/>
          <p:nvPr/>
        </p:nvSpPr>
        <p:spPr>
          <a:xfrm>
            <a:off x="640080" y="1097280"/>
            <a:ext cx="5257800" cy="1051560"/>
          </a:xfrm>
          <a:prstGeom prst="rect">
            <a:avLst/>
          </a:prstGeom>
          <a:noFill/>
          <a:ln/>
        </p:spPr>
        <p:txBody>
          <a:bodyPr wrap="square" lIns="0" tIns="0" rIns="0" bIns="0" rtlCol="0" anchor="t"/>
          <a:lstStyle/>
          <a:p>
            <a:pPr indent="0" marL="0">
              <a:lnSpc>
                <a:spcPct val="95000"/>
              </a:lnSpc>
              <a:buNone/>
            </a:pPr>
            <a:r>
              <a:rPr lang="en-US" sz="3800" b="1" dirty="0">
                <a:solidFill>
                  <a:schemeClr val="tx1"/>
                </a:solidFill>
              </a:rPr>
              <a:t>Verträge kündigen</a:t>
            </a:r>
            <a:endParaRPr lang="en-US" sz="3800" dirty="0"/>
          </a:p>
        </p:txBody>
      </p:sp>
      <p:sp>
        <p:nvSpPr>
          <p:cNvPr id="5" name="Text 3"/>
          <p:cNvSpPr txBox="1"/>
          <p:nvPr/>
        </p:nvSpPr>
        <p:spPr>
          <a:xfrm>
            <a:off x="640080" y="2068093"/>
            <a:ext cx="5257800" cy="256032"/>
          </a:xfrm>
          <a:prstGeom prst="rect">
            <a:avLst/>
          </a:prstGeom>
          <a:noFill/>
          <a:ln/>
        </p:spPr>
        <p:txBody>
          <a:bodyPr wrap="square" lIns="0" tIns="0" rIns="0" bIns="0" rtlCol="0" anchor="t"/>
          <a:lstStyle/>
          <a:p>
            <a:pPr indent="0" marL="0">
              <a:lnSpc>
                <a:spcPct val="100000"/>
              </a:lnSpc>
              <a:buNone/>
            </a:pPr>
            <a:r>
              <a:rPr lang="en-US" sz="1100" b="1" spc="100" kern="0" dirty="0">
                <a:solidFill>
                  <a:schemeClr val="accent5"/>
                </a:solidFill>
              </a:rPr>
              <a:t>DU SAGST</a:t>
            </a:r>
            <a:endParaRPr lang="en-US" sz="1100" dirty="0"/>
          </a:p>
        </p:txBody>
      </p:sp>
      <p:sp>
        <p:nvSpPr>
          <p:cNvPr id="6" name="Shape 4"/>
          <p:cNvSpPr/>
          <p:nvPr/>
        </p:nvSpPr>
        <p:spPr>
          <a:xfrm>
            <a:off x="640080" y="2397277"/>
            <a:ext cx="5257800" cy="1140460"/>
          </a:xfrm>
          <a:prstGeom prst="roundRect">
            <a:avLst>
              <a:gd name="adj" fmla="val 19243"/>
            </a:avLst>
          </a:prstGeom>
          <a:solidFill>
            <a:schemeClr val="tx1"/>
          </a:solidFill>
          <a:ln/>
        </p:spPr>
      </p:sp>
      <p:sp>
        <p:nvSpPr>
          <p:cNvPr id="7" name="Shape 5"/>
          <p:cNvSpPr/>
          <p:nvPr/>
        </p:nvSpPr>
        <p:spPr>
          <a:xfrm flipV="1">
            <a:off x="960120" y="3528593"/>
            <a:ext cx="292608" cy="237744"/>
          </a:xfrm>
          <a:prstGeom prst="rtTriangle">
            <a:avLst/>
          </a:prstGeom>
          <a:solidFill>
            <a:srgbClr val="16181D"/>
          </a:solidFill>
          <a:ln/>
        </p:spPr>
      </p:sp>
      <p:sp>
        <p:nvSpPr>
          <p:cNvPr id="8" name="Text 6"/>
          <p:cNvSpPr txBox="1"/>
          <p:nvPr/>
        </p:nvSpPr>
        <p:spPr>
          <a:xfrm>
            <a:off x="896112" y="2397277"/>
            <a:ext cx="4745736" cy="1140460"/>
          </a:xfrm>
          <a:prstGeom prst="rect">
            <a:avLst/>
          </a:prstGeom>
          <a:noFill/>
          <a:ln/>
        </p:spPr>
        <p:txBody>
          <a:bodyPr wrap="square" lIns="0" tIns="0" rIns="0" bIns="0" rtlCol="0" anchor="ctr"/>
          <a:lstStyle/>
          <a:p>
            <a:pPr indent="0" marL="0">
              <a:lnSpc>
                <a:spcPct val="100000"/>
              </a:lnSpc>
              <a:buNone/>
            </a:pPr>
            <a:r>
              <a:rPr lang="en-US" sz="2500" b="1" dirty="0">
                <a:solidFill>
                  <a:schemeClr val="bg1"/>
                </a:solidFill>
              </a:rPr>
              <a:t>„Welche Verträge kann ich bald kündigen?“</a:t>
            </a:r>
            <a:endParaRPr lang="en-US" sz="2500" dirty="0"/>
          </a:p>
        </p:txBody>
      </p:sp>
      <p:sp>
        <p:nvSpPr>
          <p:cNvPr id="9" name="Text 7"/>
          <p:cNvSpPr txBox="1"/>
          <p:nvPr/>
        </p:nvSpPr>
        <p:spPr>
          <a:xfrm>
            <a:off x="640080" y="3912641"/>
            <a:ext cx="5257800" cy="256032"/>
          </a:xfrm>
          <a:prstGeom prst="rect">
            <a:avLst/>
          </a:prstGeom>
          <a:noFill/>
          <a:ln/>
        </p:spPr>
        <p:txBody>
          <a:bodyPr wrap="square" lIns="0" tIns="0" rIns="0" bIns="0" rtlCol="0" anchor="t"/>
          <a:lstStyle/>
          <a:p>
            <a:pPr indent="0" marL="0">
              <a:lnSpc>
                <a:spcPct val="100000"/>
              </a:lnSpc>
              <a:buNone/>
            </a:pPr>
            <a:r>
              <a:rPr lang="en-US" sz="1100" b="1" spc="100" kern="0" dirty="0">
                <a:solidFill>
                  <a:schemeClr val="accent5"/>
                </a:solidFill>
              </a:rPr>
              <a:t>DER BUTLER</a:t>
            </a:r>
            <a:endParaRPr lang="en-US" sz="1100" dirty="0"/>
          </a:p>
        </p:txBody>
      </p:sp>
      <p:sp>
        <p:nvSpPr>
          <p:cNvPr id="10" name="Shape 8"/>
          <p:cNvSpPr/>
          <p:nvPr/>
        </p:nvSpPr>
        <p:spPr>
          <a:xfrm>
            <a:off x="640080" y="4311675"/>
            <a:ext cx="274320" cy="274320"/>
          </a:xfrm>
          <a:prstGeom prst="ellipse">
            <a:avLst/>
          </a:prstGeom>
          <a:solidFill>
            <a:schemeClr val="accent1"/>
          </a:solidFill>
          <a:ln/>
        </p:spPr>
      </p:sp>
      <p:pic>
        <p:nvPicPr>
          <p:cNvPr id="11" name="Image 0" descr="C:\Users\stella\AppData\Local\Temp\claude\C--Users-stella-Desktop-erledigt\43329c91-2f5f-4919-bcab-c0957ad438dc\scratchpad\decks\icons\check-ink.png">    </p:cNvPr>
          <p:cNvPicPr>
            <a:picLocks noChangeAspect="1"/>
          </p:cNvPicPr>
          <p:nvPr/>
        </p:nvPicPr>
        <p:blipFill>
          <a:blip r:embed="rId1"/>
          <a:stretch>
            <a:fillRect/>
          </a:stretch>
        </p:blipFill>
        <p:spPr>
          <a:xfrm>
            <a:off x="708660" y="4380255"/>
            <a:ext cx="137160" cy="137160"/>
          </a:xfrm>
          <a:prstGeom prst="rect">
            <a:avLst/>
          </a:prstGeom>
        </p:spPr>
      </p:pic>
      <p:sp>
        <p:nvSpPr>
          <p:cNvPr id="12" name="Text 9"/>
          <p:cNvSpPr txBox="1"/>
          <p:nvPr/>
        </p:nvSpPr>
        <p:spPr>
          <a:xfrm>
            <a:off x="1097280" y="4278401"/>
            <a:ext cx="4800600" cy="386588"/>
          </a:xfrm>
          <a:prstGeom prst="rect">
            <a:avLst/>
          </a:prstGeom>
          <a:noFill/>
          <a:ln/>
        </p:spPr>
        <p:txBody>
          <a:bodyPr wrap="square" lIns="0" tIns="0" rIns="0" bIns="0" rtlCol="0" anchor="t"/>
          <a:lstStyle/>
          <a:p>
            <a:pPr indent="0" marL="0">
              <a:lnSpc>
                <a:spcPct val="100000"/>
              </a:lnSpc>
              <a:buNone/>
            </a:pPr>
            <a:r>
              <a:rPr lang="en-US" sz="2200" dirty="0">
                <a:solidFill>
                  <a:schemeClr val="tx1"/>
                </a:solidFill>
              </a:rPr>
              <a:t>Nächster möglicher Kündigungstag</a:t>
            </a:r>
            <a:endParaRPr lang="en-US" sz="2200" dirty="0"/>
          </a:p>
        </p:txBody>
      </p:sp>
      <p:sp>
        <p:nvSpPr>
          <p:cNvPr id="13" name="Shape 10"/>
          <p:cNvSpPr/>
          <p:nvPr/>
        </p:nvSpPr>
        <p:spPr>
          <a:xfrm>
            <a:off x="640080" y="4853711"/>
            <a:ext cx="274320" cy="274320"/>
          </a:xfrm>
          <a:prstGeom prst="ellipse">
            <a:avLst/>
          </a:prstGeom>
          <a:solidFill>
            <a:schemeClr val="accent1"/>
          </a:solidFill>
          <a:ln/>
        </p:spPr>
      </p:sp>
      <p:pic>
        <p:nvPicPr>
          <p:cNvPr id="14" name="Image 1" descr="C:\Users\stella\AppData\Local\Temp\claude\C--Users-stella-Desktop-erledigt\43329c91-2f5f-4919-bcab-c0957ad438dc\scratchpad\decks\icons\check-ink.png">    </p:cNvPr>
          <p:cNvPicPr>
            <a:picLocks noChangeAspect="1"/>
          </p:cNvPicPr>
          <p:nvPr/>
        </p:nvPicPr>
        <p:blipFill>
          <a:blip r:embed="rId2"/>
          <a:stretch>
            <a:fillRect/>
          </a:stretch>
        </p:blipFill>
        <p:spPr>
          <a:xfrm>
            <a:off x="708660" y="4922291"/>
            <a:ext cx="137160" cy="137160"/>
          </a:xfrm>
          <a:prstGeom prst="rect">
            <a:avLst/>
          </a:prstGeom>
        </p:spPr>
      </p:pic>
      <p:sp>
        <p:nvSpPr>
          <p:cNvPr id="15" name="Text 11"/>
          <p:cNvSpPr txBox="1"/>
          <p:nvPr/>
        </p:nvSpPr>
        <p:spPr>
          <a:xfrm>
            <a:off x="1097280" y="4820437"/>
            <a:ext cx="4800600" cy="386588"/>
          </a:xfrm>
          <a:prstGeom prst="rect">
            <a:avLst/>
          </a:prstGeom>
          <a:noFill/>
          <a:ln/>
        </p:spPr>
        <p:txBody>
          <a:bodyPr wrap="square" lIns="0" tIns="0" rIns="0" bIns="0" rtlCol="0" anchor="t"/>
          <a:lstStyle/>
          <a:p>
            <a:pPr indent="0" marL="0">
              <a:lnSpc>
                <a:spcPct val="100000"/>
              </a:lnSpc>
              <a:buNone/>
            </a:pPr>
            <a:r>
              <a:rPr lang="en-US" sz="2200" dirty="0">
                <a:solidFill>
                  <a:schemeClr val="tx1"/>
                </a:solidFill>
              </a:rPr>
              <a:t>Kündigung als Entwurf</a:t>
            </a:r>
            <a:endParaRPr lang="en-US" sz="2200" dirty="0"/>
          </a:p>
        </p:txBody>
      </p:sp>
      <p:sp>
        <p:nvSpPr>
          <p:cNvPr id="16" name="Shape 12"/>
          <p:cNvSpPr/>
          <p:nvPr/>
        </p:nvSpPr>
        <p:spPr>
          <a:xfrm>
            <a:off x="640080" y="5395747"/>
            <a:ext cx="274320" cy="274320"/>
          </a:xfrm>
          <a:prstGeom prst="ellipse">
            <a:avLst/>
          </a:prstGeom>
          <a:solidFill>
            <a:schemeClr val="accent1"/>
          </a:solidFill>
          <a:ln/>
        </p:spPr>
      </p:sp>
      <p:pic>
        <p:nvPicPr>
          <p:cNvPr id="17" name="Image 2" descr="C:\Users\stella\AppData\Local\Temp\claude\C--Users-stella-Desktop-erledigt\43329c91-2f5f-4919-bcab-c0957ad438dc\scratchpad\decks\icons\check-ink.png">    </p:cNvPr>
          <p:cNvPicPr>
            <a:picLocks noChangeAspect="1"/>
          </p:cNvPicPr>
          <p:nvPr/>
        </p:nvPicPr>
        <p:blipFill>
          <a:blip r:embed="rId3"/>
          <a:stretch>
            <a:fillRect/>
          </a:stretch>
        </p:blipFill>
        <p:spPr>
          <a:xfrm>
            <a:off x="708660" y="5464327"/>
            <a:ext cx="137160" cy="137160"/>
          </a:xfrm>
          <a:prstGeom prst="rect">
            <a:avLst/>
          </a:prstGeom>
        </p:spPr>
      </p:pic>
      <p:sp>
        <p:nvSpPr>
          <p:cNvPr id="18" name="Text 13"/>
          <p:cNvSpPr txBox="1"/>
          <p:nvPr/>
        </p:nvSpPr>
        <p:spPr>
          <a:xfrm>
            <a:off x="1097280" y="5362473"/>
            <a:ext cx="4800600" cy="386588"/>
          </a:xfrm>
          <a:prstGeom prst="rect">
            <a:avLst/>
          </a:prstGeom>
          <a:noFill/>
          <a:ln/>
        </p:spPr>
        <p:txBody>
          <a:bodyPr wrap="square" lIns="0" tIns="0" rIns="0" bIns="0" rtlCol="0" anchor="t"/>
          <a:lstStyle/>
          <a:p>
            <a:pPr indent="0" marL="0">
              <a:lnSpc>
                <a:spcPct val="100000"/>
              </a:lnSpc>
              <a:buNone/>
            </a:pPr>
            <a:r>
              <a:rPr lang="en-US" sz="2200" dirty="0">
                <a:solidFill>
                  <a:schemeClr val="tx1"/>
                </a:solidFill>
              </a:rPr>
              <a:t>Erinnerung rechtzeitig vorher</a:t>
            </a:r>
            <a:endParaRPr lang="en-US" sz="2200" dirty="0"/>
          </a:p>
        </p:txBody>
      </p:sp>
      <p:sp>
        <p:nvSpPr>
          <p:cNvPr id="19" name="Bildschirmfoto Rahmen"/>
          <p:cNvSpPr/>
          <p:nvPr/>
        </p:nvSpPr>
        <p:spPr>
          <a:xfrm>
            <a:off x="6355080" y="1427106"/>
            <a:ext cx="5196535" cy="3775188"/>
          </a:xfrm>
          <a:prstGeom prst="roundRect">
            <a:avLst>
              <a:gd name="adj" fmla="val 4360"/>
            </a:avLst>
          </a:prstGeom>
          <a:solidFill>
            <a:schemeClr val="bg2"/>
          </a:solidFill>
          <a:ln w="9525">
            <a:solidFill>
              <a:schemeClr val="accent2"/>
            </a:solidFill>
            <a:prstDash val="solid"/>
          </a:ln>
          <a:effectLst>
            <a:outerShdw sx="100000" sy="100000" kx="0" ky="0" algn="bl" rotWithShape="0" blurRad="127000" dist="38100" dir="5400000">
              <a:srgbClr val="000000">
                <a:alpha val="14000"/>
              </a:srgbClr>
            </a:outerShdw>
          </a:effectLst>
        </p:spPr>
      </p:sp>
      <p:pic>
        <p:nvPicPr>
          <p:cNvPr id="20" name="Bildschirmfoto" descr="Bildschirmfoto aus HeyButler: privat-ablage">    </p:cNvPr>
          <p:cNvPicPr>
            <a:picLocks noChangeAspect="1"/>
          </p:cNvPicPr>
          <p:nvPr/>
        </p:nvPicPr>
        <p:blipFill>
          <a:blip r:embed="rId4"/>
          <a:stretch>
            <a:fillRect/>
          </a:stretch>
        </p:blipFill>
        <p:spPr>
          <a:xfrm>
            <a:off x="6446520" y="1518546"/>
            <a:ext cx="5013655" cy="3592308"/>
          </a:xfrm>
          <a:prstGeom prst="rect">
            <a:avLst/>
          </a:prstGeom>
        </p:spPr>
      </p:pic>
      <p:pic>
        <p:nvPicPr>
          <p:cNvPr id="21" name="Image 4" descr="C:\Users\stella\AppData\Local\Temp\claude\C--Users-stella-Desktop-erledigt\43329c91-2f5f-4919-bcab-c0957ad438dc\scratchpad\decks\brand\butler-96.png">    </p:cNvPr>
          <p:cNvPicPr>
            <a:picLocks noChangeAspect="1"/>
          </p:cNvPicPr>
          <p:nvPr/>
        </p:nvPicPr>
        <p:blipFill>
          <a:blip r:embed="rId5"/>
          <a:stretch>
            <a:fillRect/>
          </a:stretch>
        </p:blipFill>
        <p:spPr>
          <a:xfrm>
            <a:off x="640080" y="6358573"/>
            <a:ext cx="174625" cy="174625"/>
          </a:xfrm>
          <a:prstGeom prst="rect">
            <a:avLst/>
          </a:prstGeom>
        </p:spPr>
      </p:pic>
      <p:sp>
        <p:nvSpPr>
          <p:cNvPr id="22" name="Text 15"/>
          <p:cNvSpPr txBox="1"/>
          <p:nvPr/>
        </p:nvSpPr>
        <p:spPr>
          <a:xfrm>
            <a:off x="887857" y="6355080"/>
            <a:ext cx="3657600" cy="181610"/>
          </a:xfrm>
          <a:prstGeom prst="rect">
            <a:avLst/>
          </a:prstGeom>
          <a:noFill/>
          <a:ln/>
        </p:spPr>
        <p:txBody>
          <a:bodyPr wrap="square" lIns="0" tIns="0" rIns="0" bIns="0" rtlCol="0" anchor="ctr"/>
          <a:lstStyle/>
          <a:p>
            <a:pPr indent="0" marL="0">
              <a:lnSpc>
                <a:spcPct val="100000"/>
              </a:lnSpc>
              <a:buNone/>
            </a:pPr>
            <a:r>
              <a:rPr lang="en-US" sz="1100" dirty="0">
                <a:solidFill>
                  <a:schemeClr val="tx1"/>
                </a:solidFill>
              </a:rPr>
              <a:t>Hey</a:t>
            </a:r>
            <a:pPr indent="0" marL="0">
              <a:lnSpc>
                <a:spcPct val="100000"/>
              </a:lnSpc>
              <a:buNone/>
            </a:pPr>
            <a:r>
              <a:rPr lang="en-US" sz="1100" b="1" dirty="0">
                <a:solidFill>
                  <a:schemeClr val="tx1"/>
                </a:solidFill>
              </a:rPr>
              <a:t>Butler</a:t>
            </a:r>
            <a:endParaRPr lang="en-US" sz="1100" dirty="0"/>
          </a:p>
        </p:txBody>
      </p:sp>
      <p:sp>
        <p:nvSpPr>
          <p:cNvPr id="23" name="Text 16"/>
          <p:cNvSpPr txBox="1"/>
          <p:nvPr/>
        </p:nvSpPr>
        <p:spPr>
          <a:xfrm>
            <a:off x="1874520" y="6355080"/>
            <a:ext cx="6400800" cy="182880"/>
          </a:xfrm>
          <a:prstGeom prst="rect">
            <a:avLst/>
          </a:prstGeom>
          <a:noFill/>
          <a:ln/>
        </p:spPr>
        <p:txBody>
          <a:bodyPr wrap="square" lIns="0" tIns="0" rIns="0" bIns="0" rtlCol="0" anchor="ctr"/>
          <a:lstStyle/>
          <a:p>
            <a:pPr indent="0" marL="0">
              <a:lnSpc>
                <a:spcPct val="100000"/>
              </a:lnSpc>
              <a:buNone/>
            </a:pPr>
            <a:r>
              <a:rPr lang="en-US" sz="1000" dirty="0">
                <a:solidFill>
                  <a:schemeClr val="accent5"/>
                </a:solidFill>
              </a:rPr>
              <a:t>HeyButler im Alltag</a:t>
            </a:r>
            <a:endParaRPr lang="en-US" sz="1000" dirty="0"/>
          </a:p>
        </p:txBody>
      </p:sp>
      <p:sp>
        <p:nvSpPr>
          <p:cNvPr id="24" name="Text 17"/>
          <p:cNvSpPr txBox="1"/>
          <p:nvPr/>
        </p:nvSpPr>
        <p:spPr>
          <a:xfrm>
            <a:off x="10637215" y="6355080"/>
            <a:ext cx="914400" cy="182880"/>
          </a:xfrm>
          <a:prstGeom prst="rect">
            <a:avLst/>
          </a:prstGeom>
          <a:noFill/>
          <a:ln/>
        </p:spPr>
        <p:txBody>
          <a:bodyPr wrap="square" lIns="0" tIns="0" rIns="0" bIns="0" rtlCol="0" anchor="ctr"/>
          <a:lstStyle/>
          <a:p>
            <a:pPr algn="r" indent="0" marL="0">
              <a:lnSpc>
                <a:spcPct val="100000"/>
              </a:lnSpc>
              <a:buNone/>
            </a:pPr>
            <a:r>
              <a:rPr lang="en-US" sz="1000" dirty="0">
                <a:solidFill>
                  <a:schemeClr val="accent5"/>
                </a:solidFill>
              </a:rPr>
              <a:t>78</a:t>
            </a:r>
            <a:endParaRPr lang="en-US" sz="1000" dirty="0"/>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name="Slide 79">
    <p:spTree>
      <p:nvGrpSpPr>
        <p:cNvPr id="1" name=""/>
        <p:cNvGrpSpPr/>
        <p:nvPr/>
      </p:nvGrpSpPr>
      <p:grpSpPr>
        <a:xfrm>
          <a:off x="0" y="0"/>
          <a:ext cx="0" cy="0"/>
          <a:chOff x="0" y="0"/>
          <a:chExt cx="0" cy="0"/>
        </a:xfrm>
      </p:grpSpPr>
      <p:sp>
        <p:nvSpPr>
          <p:cNvPr id="2" name="Shape 0"/>
          <p:cNvSpPr/>
          <p:nvPr/>
        </p:nvSpPr>
        <p:spPr>
          <a:xfrm>
            <a:off x="640080" y="548640"/>
            <a:ext cx="905256" cy="292608"/>
          </a:xfrm>
          <a:prstGeom prst="roundRect">
            <a:avLst>
              <a:gd name="adj" fmla="val 50000"/>
            </a:avLst>
          </a:prstGeom>
          <a:solidFill>
            <a:schemeClr val="accent1"/>
          </a:solidFill>
          <a:ln/>
        </p:spPr>
      </p:sp>
      <p:sp>
        <p:nvSpPr>
          <p:cNvPr id="3" name="Text 1"/>
          <p:cNvSpPr txBox="1"/>
          <p:nvPr/>
        </p:nvSpPr>
        <p:spPr>
          <a:xfrm>
            <a:off x="640080" y="548640"/>
            <a:ext cx="905256" cy="292608"/>
          </a:xfrm>
          <a:prstGeom prst="rect">
            <a:avLst/>
          </a:prstGeom>
          <a:noFill/>
          <a:ln/>
        </p:spPr>
        <p:txBody>
          <a:bodyPr wrap="square" lIns="0" tIns="0" rIns="0" bIns="0" rtlCol="0" anchor="ctr"/>
          <a:lstStyle/>
          <a:p>
            <a:pPr algn="ctr" indent="0" marL="0">
              <a:lnSpc>
                <a:spcPct val="100000"/>
              </a:lnSpc>
              <a:buNone/>
            </a:pPr>
            <a:r>
              <a:rPr lang="en-US" sz="1100" b="1" spc="100" kern="0" dirty="0">
                <a:solidFill>
                  <a:schemeClr val="tx1"/>
                </a:solidFill>
              </a:rPr>
              <a:t>PRIVAT</a:t>
            </a:r>
            <a:endParaRPr lang="en-US" sz="1100" dirty="0"/>
          </a:p>
        </p:txBody>
      </p:sp>
      <p:sp>
        <p:nvSpPr>
          <p:cNvPr id="4" name="Shape 2"/>
          <p:cNvSpPr/>
          <p:nvPr/>
        </p:nvSpPr>
        <p:spPr>
          <a:xfrm>
            <a:off x="1655064" y="548640"/>
            <a:ext cx="2121408" cy="292608"/>
          </a:xfrm>
          <a:prstGeom prst="roundRect">
            <a:avLst>
              <a:gd name="adj" fmla="val 50000"/>
            </a:avLst>
          </a:prstGeom>
          <a:solidFill>
            <a:schemeClr val="accent1"/>
          </a:solidFill>
          <a:ln/>
        </p:spPr>
      </p:sp>
      <p:sp>
        <p:nvSpPr>
          <p:cNvPr id="5" name="Text 3"/>
          <p:cNvSpPr txBox="1"/>
          <p:nvPr/>
        </p:nvSpPr>
        <p:spPr>
          <a:xfrm>
            <a:off x="1655064" y="548640"/>
            <a:ext cx="2121408" cy="292608"/>
          </a:xfrm>
          <a:prstGeom prst="rect">
            <a:avLst/>
          </a:prstGeom>
          <a:noFill/>
          <a:ln/>
        </p:spPr>
        <p:txBody>
          <a:bodyPr wrap="square" lIns="0" tIns="0" rIns="0" bIns="0" rtlCol="0" anchor="ctr"/>
          <a:lstStyle/>
          <a:p>
            <a:pPr algn="ctr" indent="0" marL="0">
              <a:lnSpc>
                <a:spcPct val="100000"/>
              </a:lnSpc>
              <a:buNone/>
            </a:pPr>
            <a:r>
              <a:rPr lang="en-US" sz="1100" b="1" spc="100" kern="0" dirty="0">
                <a:solidFill>
                  <a:schemeClr val="tx1"/>
                </a:solidFill>
              </a:rPr>
              <a:t>BÜRO &amp; STEUERBERATER</a:t>
            </a:r>
            <a:endParaRPr lang="en-US" sz="1100" dirty="0"/>
          </a:p>
        </p:txBody>
      </p:sp>
      <p:sp>
        <p:nvSpPr>
          <p:cNvPr id="6" name="Text 4"/>
          <p:cNvSpPr txBox="1"/>
          <p:nvPr/>
        </p:nvSpPr>
        <p:spPr>
          <a:xfrm>
            <a:off x="640080" y="1097280"/>
            <a:ext cx="5257800" cy="1051560"/>
          </a:xfrm>
          <a:prstGeom prst="rect">
            <a:avLst/>
          </a:prstGeom>
          <a:noFill/>
          <a:ln/>
        </p:spPr>
        <p:txBody>
          <a:bodyPr wrap="square" lIns="0" tIns="0" rIns="0" bIns="0" rtlCol="0" anchor="t"/>
          <a:lstStyle/>
          <a:p>
            <a:pPr indent="0" marL="0">
              <a:lnSpc>
                <a:spcPct val="95000"/>
              </a:lnSpc>
              <a:buNone/>
            </a:pPr>
            <a:r>
              <a:rPr lang="en-US" sz="3800" b="1" dirty="0">
                <a:solidFill>
                  <a:schemeClr val="tx1"/>
                </a:solidFill>
              </a:rPr>
              <a:t>Steuerbescheid prüfen</a:t>
            </a:r>
            <a:endParaRPr lang="en-US" sz="3800" dirty="0"/>
          </a:p>
        </p:txBody>
      </p:sp>
      <p:sp>
        <p:nvSpPr>
          <p:cNvPr id="7" name="Text 5"/>
          <p:cNvSpPr txBox="1"/>
          <p:nvPr/>
        </p:nvSpPr>
        <p:spPr>
          <a:xfrm>
            <a:off x="640080" y="2068093"/>
            <a:ext cx="5257800" cy="256032"/>
          </a:xfrm>
          <a:prstGeom prst="rect">
            <a:avLst/>
          </a:prstGeom>
          <a:noFill/>
          <a:ln/>
        </p:spPr>
        <p:txBody>
          <a:bodyPr wrap="square" lIns="0" tIns="0" rIns="0" bIns="0" rtlCol="0" anchor="t"/>
          <a:lstStyle/>
          <a:p>
            <a:pPr indent="0" marL="0">
              <a:lnSpc>
                <a:spcPct val="100000"/>
              </a:lnSpc>
              <a:buNone/>
            </a:pPr>
            <a:r>
              <a:rPr lang="en-US" sz="1100" b="1" spc="100" kern="0" dirty="0">
                <a:solidFill>
                  <a:schemeClr val="accent5"/>
                </a:solidFill>
              </a:rPr>
              <a:t>DU SAGST</a:t>
            </a:r>
            <a:endParaRPr lang="en-US" sz="1100" dirty="0"/>
          </a:p>
        </p:txBody>
      </p:sp>
      <p:sp>
        <p:nvSpPr>
          <p:cNvPr id="8" name="Shape 6"/>
          <p:cNvSpPr/>
          <p:nvPr/>
        </p:nvSpPr>
        <p:spPr>
          <a:xfrm>
            <a:off x="640080" y="2397277"/>
            <a:ext cx="5257800" cy="753110"/>
          </a:xfrm>
          <a:prstGeom prst="roundRect">
            <a:avLst>
              <a:gd name="adj" fmla="val 29140"/>
            </a:avLst>
          </a:prstGeom>
          <a:solidFill>
            <a:schemeClr val="tx1"/>
          </a:solidFill>
          <a:ln/>
        </p:spPr>
      </p:sp>
      <p:sp>
        <p:nvSpPr>
          <p:cNvPr id="9" name="Shape 7"/>
          <p:cNvSpPr/>
          <p:nvPr/>
        </p:nvSpPr>
        <p:spPr>
          <a:xfrm flipV="1">
            <a:off x="960120" y="3141243"/>
            <a:ext cx="292608" cy="237744"/>
          </a:xfrm>
          <a:prstGeom prst="rtTriangle">
            <a:avLst/>
          </a:prstGeom>
          <a:solidFill>
            <a:srgbClr val="16181D"/>
          </a:solidFill>
          <a:ln/>
        </p:spPr>
      </p:sp>
      <p:sp>
        <p:nvSpPr>
          <p:cNvPr id="10" name="Text 8"/>
          <p:cNvSpPr txBox="1"/>
          <p:nvPr/>
        </p:nvSpPr>
        <p:spPr>
          <a:xfrm>
            <a:off x="896112" y="2397277"/>
            <a:ext cx="4745736" cy="753110"/>
          </a:xfrm>
          <a:prstGeom prst="rect">
            <a:avLst/>
          </a:prstGeom>
          <a:noFill/>
          <a:ln/>
        </p:spPr>
        <p:txBody>
          <a:bodyPr wrap="square" lIns="0" tIns="0" rIns="0" bIns="0" rtlCol="0" anchor="ctr"/>
          <a:lstStyle/>
          <a:p>
            <a:pPr indent="0" marL="0">
              <a:lnSpc>
                <a:spcPct val="100000"/>
              </a:lnSpc>
              <a:buNone/>
            </a:pPr>
            <a:r>
              <a:rPr lang="en-US" sz="2500" b="1" dirty="0">
                <a:solidFill>
                  <a:schemeClr val="bg1"/>
                </a:solidFill>
              </a:rPr>
              <a:t>„Stimmt mein Steuerbescheid?“</a:t>
            </a:r>
            <a:endParaRPr lang="en-US" sz="2500" dirty="0"/>
          </a:p>
        </p:txBody>
      </p:sp>
      <p:sp>
        <p:nvSpPr>
          <p:cNvPr id="11" name="Text 9"/>
          <p:cNvSpPr txBox="1"/>
          <p:nvPr/>
        </p:nvSpPr>
        <p:spPr>
          <a:xfrm>
            <a:off x="640080" y="3525291"/>
            <a:ext cx="5257800" cy="256032"/>
          </a:xfrm>
          <a:prstGeom prst="rect">
            <a:avLst/>
          </a:prstGeom>
          <a:noFill/>
          <a:ln/>
        </p:spPr>
        <p:txBody>
          <a:bodyPr wrap="square" lIns="0" tIns="0" rIns="0" bIns="0" rtlCol="0" anchor="t"/>
          <a:lstStyle/>
          <a:p>
            <a:pPr indent="0" marL="0">
              <a:lnSpc>
                <a:spcPct val="100000"/>
              </a:lnSpc>
              <a:buNone/>
            </a:pPr>
            <a:r>
              <a:rPr lang="en-US" sz="1100" b="1" spc="100" kern="0" dirty="0">
                <a:solidFill>
                  <a:schemeClr val="accent5"/>
                </a:solidFill>
              </a:rPr>
              <a:t>DER BUTLER</a:t>
            </a:r>
            <a:endParaRPr lang="en-US" sz="1100" dirty="0"/>
          </a:p>
        </p:txBody>
      </p:sp>
      <p:sp>
        <p:nvSpPr>
          <p:cNvPr id="12" name="Shape 10"/>
          <p:cNvSpPr/>
          <p:nvPr/>
        </p:nvSpPr>
        <p:spPr>
          <a:xfrm>
            <a:off x="640080" y="3924325"/>
            <a:ext cx="274320" cy="274320"/>
          </a:xfrm>
          <a:prstGeom prst="ellipse">
            <a:avLst/>
          </a:prstGeom>
          <a:solidFill>
            <a:schemeClr val="accent1"/>
          </a:solidFill>
          <a:ln/>
        </p:spPr>
      </p:sp>
      <p:pic>
        <p:nvPicPr>
          <p:cNvPr id="13" name="Image 0" descr="C:\Users\stella\AppData\Local\Temp\claude\C--Users-stella-Desktop-erledigt\43329c91-2f5f-4919-bcab-c0957ad438dc\scratchpad\decks\icons\check-ink.png">    </p:cNvPr>
          <p:cNvPicPr>
            <a:picLocks noChangeAspect="1"/>
          </p:cNvPicPr>
          <p:nvPr/>
        </p:nvPicPr>
        <p:blipFill>
          <a:blip r:embed="rId1"/>
          <a:stretch>
            <a:fillRect/>
          </a:stretch>
        </p:blipFill>
        <p:spPr>
          <a:xfrm>
            <a:off x="708660" y="3992905"/>
            <a:ext cx="137160" cy="137160"/>
          </a:xfrm>
          <a:prstGeom prst="rect">
            <a:avLst/>
          </a:prstGeom>
        </p:spPr>
      </p:pic>
      <p:sp>
        <p:nvSpPr>
          <p:cNvPr id="14" name="Text 11"/>
          <p:cNvSpPr txBox="1"/>
          <p:nvPr/>
        </p:nvSpPr>
        <p:spPr>
          <a:xfrm>
            <a:off x="1097280" y="3891051"/>
            <a:ext cx="4800600" cy="727456"/>
          </a:xfrm>
          <a:prstGeom prst="rect">
            <a:avLst/>
          </a:prstGeom>
          <a:noFill/>
          <a:ln/>
        </p:spPr>
        <p:txBody>
          <a:bodyPr wrap="square" lIns="0" tIns="0" rIns="0" bIns="0" rtlCol="0" anchor="t"/>
          <a:lstStyle/>
          <a:p>
            <a:pPr indent="0" marL="0">
              <a:lnSpc>
                <a:spcPct val="100000"/>
              </a:lnSpc>
              <a:buNone/>
            </a:pPr>
            <a:r>
              <a:rPr lang="en-US" sz="2200" dirty="0">
                <a:solidFill>
                  <a:schemeClr val="tx1"/>
                </a:solidFill>
              </a:rPr>
              <a:t>Vergleich mit der Erklärung, Zeile für Zeile</a:t>
            </a:r>
            <a:endParaRPr lang="en-US" sz="2200" dirty="0"/>
          </a:p>
        </p:txBody>
      </p:sp>
      <p:sp>
        <p:nvSpPr>
          <p:cNvPr id="15" name="Shape 12"/>
          <p:cNvSpPr/>
          <p:nvPr/>
        </p:nvSpPr>
        <p:spPr>
          <a:xfrm>
            <a:off x="640080" y="4807229"/>
            <a:ext cx="274320" cy="274320"/>
          </a:xfrm>
          <a:prstGeom prst="ellipse">
            <a:avLst/>
          </a:prstGeom>
          <a:solidFill>
            <a:schemeClr val="accent1"/>
          </a:solidFill>
          <a:ln/>
        </p:spPr>
      </p:sp>
      <p:pic>
        <p:nvPicPr>
          <p:cNvPr id="16" name="Image 1" descr="C:\Users\stella\AppData\Local\Temp\claude\C--Users-stella-Desktop-erledigt\43329c91-2f5f-4919-bcab-c0957ad438dc\scratchpad\decks\icons\check-ink.png">    </p:cNvPr>
          <p:cNvPicPr>
            <a:picLocks noChangeAspect="1"/>
          </p:cNvPicPr>
          <p:nvPr/>
        </p:nvPicPr>
        <p:blipFill>
          <a:blip r:embed="rId2"/>
          <a:stretch>
            <a:fillRect/>
          </a:stretch>
        </p:blipFill>
        <p:spPr>
          <a:xfrm>
            <a:off x="708660" y="4875809"/>
            <a:ext cx="137160" cy="137160"/>
          </a:xfrm>
          <a:prstGeom prst="rect">
            <a:avLst/>
          </a:prstGeom>
        </p:spPr>
      </p:pic>
      <p:sp>
        <p:nvSpPr>
          <p:cNvPr id="17" name="Text 13"/>
          <p:cNvSpPr txBox="1"/>
          <p:nvPr/>
        </p:nvSpPr>
        <p:spPr>
          <a:xfrm>
            <a:off x="1097280" y="4773955"/>
            <a:ext cx="4800600" cy="386588"/>
          </a:xfrm>
          <a:prstGeom prst="rect">
            <a:avLst/>
          </a:prstGeom>
          <a:noFill/>
          <a:ln/>
        </p:spPr>
        <p:txBody>
          <a:bodyPr wrap="square" lIns="0" tIns="0" rIns="0" bIns="0" rtlCol="0" anchor="t"/>
          <a:lstStyle/>
          <a:p>
            <a:pPr indent="0" marL="0">
              <a:lnSpc>
                <a:spcPct val="100000"/>
              </a:lnSpc>
              <a:buNone/>
            </a:pPr>
            <a:r>
              <a:rPr lang="en-US" sz="2200" dirty="0">
                <a:solidFill>
                  <a:schemeClr val="tx1"/>
                </a:solidFill>
              </a:rPr>
              <a:t>Jede Zahl mit Seite und Textstelle</a:t>
            </a:r>
            <a:endParaRPr lang="en-US" sz="2200" dirty="0"/>
          </a:p>
        </p:txBody>
      </p:sp>
      <p:sp>
        <p:nvSpPr>
          <p:cNvPr id="18" name="Shape 14"/>
          <p:cNvSpPr/>
          <p:nvPr/>
        </p:nvSpPr>
        <p:spPr>
          <a:xfrm>
            <a:off x="640080" y="5349265"/>
            <a:ext cx="274320" cy="274320"/>
          </a:xfrm>
          <a:prstGeom prst="ellipse">
            <a:avLst/>
          </a:prstGeom>
          <a:solidFill>
            <a:schemeClr val="accent1"/>
          </a:solidFill>
          <a:ln/>
        </p:spPr>
      </p:sp>
      <p:pic>
        <p:nvPicPr>
          <p:cNvPr id="19" name="Image 2" descr="C:\Users\stella\AppData\Local\Temp\claude\C--Users-stella-Desktop-erledigt\43329c91-2f5f-4919-bcab-c0957ad438dc\scratchpad\decks\icons\check-ink.png">    </p:cNvPr>
          <p:cNvPicPr>
            <a:picLocks noChangeAspect="1"/>
          </p:cNvPicPr>
          <p:nvPr/>
        </p:nvPicPr>
        <p:blipFill>
          <a:blip r:embed="rId3"/>
          <a:stretch>
            <a:fillRect/>
          </a:stretch>
        </p:blipFill>
        <p:spPr>
          <a:xfrm>
            <a:off x="708660" y="5417845"/>
            <a:ext cx="137160" cy="137160"/>
          </a:xfrm>
          <a:prstGeom prst="rect">
            <a:avLst/>
          </a:prstGeom>
        </p:spPr>
      </p:pic>
      <p:sp>
        <p:nvSpPr>
          <p:cNvPr id="20" name="Text 15"/>
          <p:cNvSpPr txBox="1"/>
          <p:nvPr/>
        </p:nvSpPr>
        <p:spPr>
          <a:xfrm>
            <a:off x="1097280" y="5315991"/>
            <a:ext cx="4800600" cy="386588"/>
          </a:xfrm>
          <a:prstGeom prst="rect">
            <a:avLst/>
          </a:prstGeom>
          <a:noFill/>
          <a:ln/>
        </p:spPr>
        <p:txBody>
          <a:bodyPr wrap="square" lIns="0" tIns="0" rIns="0" bIns="0" rtlCol="0" anchor="t"/>
          <a:lstStyle/>
          <a:p>
            <a:pPr indent="0" marL="0">
              <a:lnSpc>
                <a:spcPct val="100000"/>
              </a:lnSpc>
              <a:buNone/>
            </a:pPr>
            <a:r>
              <a:rPr lang="en-US" sz="2200" dirty="0">
                <a:solidFill>
                  <a:schemeClr val="tx1"/>
                </a:solidFill>
              </a:rPr>
              <a:t>Einspruchsfrist vorgemerkt</a:t>
            </a:r>
            <a:endParaRPr lang="en-US" sz="2200" dirty="0"/>
          </a:p>
        </p:txBody>
      </p:sp>
      <p:sp>
        <p:nvSpPr>
          <p:cNvPr id="21" name="Bildschirmfoto Rahmen"/>
          <p:cNvSpPr/>
          <p:nvPr/>
        </p:nvSpPr>
        <p:spPr>
          <a:xfrm>
            <a:off x="6355080" y="881439"/>
            <a:ext cx="5196535" cy="4866522"/>
          </a:xfrm>
          <a:prstGeom prst="roundRect">
            <a:avLst>
              <a:gd name="adj" fmla="val 3382"/>
            </a:avLst>
          </a:prstGeom>
          <a:solidFill>
            <a:schemeClr val="bg2"/>
          </a:solidFill>
          <a:ln w="9525">
            <a:solidFill>
              <a:schemeClr val="accent2"/>
            </a:solidFill>
            <a:prstDash val="solid"/>
          </a:ln>
          <a:effectLst>
            <a:outerShdw sx="100000" sy="100000" kx="0" ky="0" algn="bl" rotWithShape="0" blurRad="127000" dist="38100" dir="5400000">
              <a:srgbClr val="000000">
                <a:alpha val="14000"/>
              </a:srgbClr>
            </a:outerShdw>
          </a:effectLst>
        </p:spPr>
      </p:sp>
      <p:pic>
        <p:nvPicPr>
          <p:cNvPr id="22" name="Bildschirmfoto" descr="Bildschirmfoto aus HeyButler: privat-nebenkostenabrechnung">    </p:cNvPr>
          <p:cNvPicPr>
            <a:picLocks noChangeAspect="1"/>
          </p:cNvPicPr>
          <p:nvPr/>
        </p:nvPicPr>
        <p:blipFill>
          <a:blip r:embed="rId4"/>
          <a:stretch>
            <a:fillRect/>
          </a:stretch>
        </p:blipFill>
        <p:spPr>
          <a:xfrm>
            <a:off x="6446520" y="972879"/>
            <a:ext cx="5013655" cy="4683642"/>
          </a:xfrm>
          <a:prstGeom prst="rect">
            <a:avLst/>
          </a:prstGeom>
        </p:spPr>
      </p:pic>
      <p:pic>
        <p:nvPicPr>
          <p:cNvPr id="23" name="Image 4" descr="C:\Users\stella\AppData\Local\Temp\claude\C--Users-stella-Desktop-erledigt\43329c91-2f5f-4919-bcab-c0957ad438dc\scratchpad\decks\brand\butler-96.png">    </p:cNvPr>
          <p:cNvPicPr>
            <a:picLocks noChangeAspect="1"/>
          </p:cNvPicPr>
          <p:nvPr/>
        </p:nvPicPr>
        <p:blipFill>
          <a:blip r:embed="rId5"/>
          <a:stretch>
            <a:fillRect/>
          </a:stretch>
        </p:blipFill>
        <p:spPr>
          <a:xfrm>
            <a:off x="640080" y="6358573"/>
            <a:ext cx="174625" cy="174625"/>
          </a:xfrm>
          <a:prstGeom prst="rect">
            <a:avLst/>
          </a:prstGeom>
        </p:spPr>
      </p:pic>
      <p:sp>
        <p:nvSpPr>
          <p:cNvPr id="24" name="Text 17"/>
          <p:cNvSpPr txBox="1"/>
          <p:nvPr/>
        </p:nvSpPr>
        <p:spPr>
          <a:xfrm>
            <a:off x="887857" y="6355080"/>
            <a:ext cx="3657600" cy="181610"/>
          </a:xfrm>
          <a:prstGeom prst="rect">
            <a:avLst/>
          </a:prstGeom>
          <a:noFill/>
          <a:ln/>
        </p:spPr>
        <p:txBody>
          <a:bodyPr wrap="square" lIns="0" tIns="0" rIns="0" bIns="0" rtlCol="0" anchor="ctr"/>
          <a:lstStyle/>
          <a:p>
            <a:pPr indent="0" marL="0">
              <a:lnSpc>
                <a:spcPct val="100000"/>
              </a:lnSpc>
              <a:buNone/>
            </a:pPr>
            <a:r>
              <a:rPr lang="en-US" sz="1100" dirty="0">
                <a:solidFill>
                  <a:schemeClr val="tx1"/>
                </a:solidFill>
              </a:rPr>
              <a:t>Hey</a:t>
            </a:r>
            <a:pPr indent="0" marL="0">
              <a:lnSpc>
                <a:spcPct val="100000"/>
              </a:lnSpc>
              <a:buNone/>
            </a:pPr>
            <a:r>
              <a:rPr lang="en-US" sz="1100" b="1" dirty="0">
                <a:solidFill>
                  <a:schemeClr val="tx1"/>
                </a:solidFill>
              </a:rPr>
              <a:t>Butler</a:t>
            </a:r>
            <a:endParaRPr lang="en-US" sz="1100" dirty="0"/>
          </a:p>
        </p:txBody>
      </p:sp>
      <p:sp>
        <p:nvSpPr>
          <p:cNvPr id="25" name="Text 18"/>
          <p:cNvSpPr txBox="1"/>
          <p:nvPr/>
        </p:nvSpPr>
        <p:spPr>
          <a:xfrm>
            <a:off x="1874520" y="6355080"/>
            <a:ext cx="6400800" cy="182880"/>
          </a:xfrm>
          <a:prstGeom prst="rect">
            <a:avLst/>
          </a:prstGeom>
          <a:noFill/>
          <a:ln/>
        </p:spPr>
        <p:txBody>
          <a:bodyPr wrap="square" lIns="0" tIns="0" rIns="0" bIns="0" rtlCol="0" anchor="ctr"/>
          <a:lstStyle/>
          <a:p>
            <a:pPr indent="0" marL="0">
              <a:lnSpc>
                <a:spcPct val="100000"/>
              </a:lnSpc>
              <a:buNone/>
            </a:pPr>
            <a:r>
              <a:rPr lang="en-US" sz="1000" dirty="0">
                <a:solidFill>
                  <a:schemeClr val="accent5"/>
                </a:solidFill>
              </a:rPr>
              <a:t>HeyButler im Alltag</a:t>
            </a:r>
            <a:endParaRPr lang="en-US" sz="1000" dirty="0"/>
          </a:p>
        </p:txBody>
      </p:sp>
      <p:sp>
        <p:nvSpPr>
          <p:cNvPr id="26" name="Text 19"/>
          <p:cNvSpPr txBox="1"/>
          <p:nvPr/>
        </p:nvSpPr>
        <p:spPr>
          <a:xfrm>
            <a:off x="10637215" y="6355080"/>
            <a:ext cx="914400" cy="182880"/>
          </a:xfrm>
          <a:prstGeom prst="rect">
            <a:avLst/>
          </a:prstGeom>
          <a:noFill/>
          <a:ln/>
        </p:spPr>
        <p:txBody>
          <a:bodyPr wrap="square" lIns="0" tIns="0" rIns="0" bIns="0" rtlCol="0" anchor="ctr"/>
          <a:lstStyle/>
          <a:p>
            <a:pPr algn="r" indent="0" marL="0">
              <a:lnSpc>
                <a:spcPct val="100000"/>
              </a:lnSpc>
              <a:buNone/>
            </a:pPr>
            <a:r>
              <a:rPr lang="en-US" sz="1000" dirty="0">
                <a:solidFill>
                  <a:schemeClr val="accent5"/>
                </a:solidFill>
              </a:rPr>
              <a:t>79</a:t>
            </a:r>
            <a:endParaRPr lang="en-US" sz="1000" dirty="0"/>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name="Slide 80">
    <p:spTree>
      <p:nvGrpSpPr>
        <p:cNvPr id="1" name=""/>
        <p:cNvGrpSpPr/>
        <p:nvPr/>
      </p:nvGrpSpPr>
      <p:grpSpPr>
        <a:xfrm>
          <a:off x="0" y="0"/>
          <a:ext cx="0" cy="0"/>
          <a:chOff x="0" y="0"/>
          <a:chExt cx="0" cy="0"/>
        </a:xfrm>
      </p:grpSpPr>
      <p:sp>
        <p:nvSpPr>
          <p:cNvPr id="2" name="Shape 0"/>
          <p:cNvSpPr/>
          <p:nvPr/>
        </p:nvSpPr>
        <p:spPr>
          <a:xfrm>
            <a:off x="640080" y="548640"/>
            <a:ext cx="905256" cy="292608"/>
          </a:xfrm>
          <a:prstGeom prst="roundRect">
            <a:avLst>
              <a:gd name="adj" fmla="val 50000"/>
            </a:avLst>
          </a:prstGeom>
          <a:solidFill>
            <a:schemeClr val="accent1"/>
          </a:solidFill>
          <a:ln/>
        </p:spPr>
      </p:sp>
      <p:sp>
        <p:nvSpPr>
          <p:cNvPr id="3" name="Text 1"/>
          <p:cNvSpPr txBox="1"/>
          <p:nvPr/>
        </p:nvSpPr>
        <p:spPr>
          <a:xfrm>
            <a:off x="640080" y="548640"/>
            <a:ext cx="905256" cy="292608"/>
          </a:xfrm>
          <a:prstGeom prst="rect">
            <a:avLst/>
          </a:prstGeom>
          <a:noFill/>
          <a:ln/>
        </p:spPr>
        <p:txBody>
          <a:bodyPr wrap="square" lIns="0" tIns="0" rIns="0" bIns="0" rtlCol="0" anchor="ctr"/>
          <a:lstStyle/>
          <a:p>
            <a:pPr algn="ctr" indent="0" marL="0">
              <a:lnSpc>
                <a:spcPct val="100000"/>
              </a:lnSpc>
              <a:buNone/>
            </a:pPr>
            <a:r>
              <a:rPr lang="en-US" sz="1100" b="1" spc="100" kern="0" dirty="0">
                <a:solidFill>
                  <a:schemeClr val="tx1"/>
                </a:solidFill>
              </a:rPr>
              <a:t>PRIVAT</a:t>
            </a:r>
            <a:endParaRPr lang="en-US" sz="1100" dirty="0"/>
          </a:p>
        </p:txBody>
      </p:sp>
      <p:sp>
        <p:nvSpPr>
          <p:cNvPr id="4" name="Text 2"/>
          <p:cNvSpPr txBox="1"/>
          <p:nvPr/>
        </p:nvSpPr>
        <p:spPr>
          <a:xfrm>
            <a:off x="640080" y="1097280"/>
            <a:ext cx="5257800" cy="1051560"/>
          </a:xfrm>
          <a:prstGeom prst="rect">
            <a:avLst/>
          </a:prstGeom>
          <a:noFill/>
          <a:ln/>
        </p:spPr>
        <p:txBody>
          <a:bodyPr wrap="square" lIns="0" tIns="0" rIns="0" bIns="0" rtlCol="0" anchor="t"/>
          <a:lstStyle/>
          <a:p>
            <a:pPr indent="0" marL="0">
              <a:lnSpc>
                <a:spcPct val="95000"/>
              </a:lnSpc>
              <a:buNone/>
            </a:pPr>
            <a:r>
              <a:rPr lang="en-US" sz="3800" b="1" dirty="0">
                <a:solidFill>
                  <a:schemeClr val="tx1"/>
                </a:solidFill>
              </a:rPr>
              <a:t>Garantie erfassen</a:t>
            </a:r>
            <a:endParaRPr lang="en-US" sz="3800" dirty="0"/>
          </a:p>
        </p:txBody>
      </p:sp>
      <p:sp>
        <p:nvSpPr>
          <p:cNvPr id="5" name="Text 3"/>
          <p:cNvSpPr txBox="1"/>
          <p:nvPr/>
        </p:nvSpPr>
        <p:spPr>
          <a:xfrm>
            <a:off x="640080" y="2068093"/>
            <a:ext cx="5257800" cy="256032"/>
          </a:xfrm>
          <a:prstGeom prst="rect">
            <a:avLst/>
          </a:prstGeom>
          <a:noFill/>
          <a:ln/>
        </p:spPr>
        <p:txBody>
          <a:bodyPr wrap="square" lIns="0" tIns="0" rIns="0" bIns="0" rtlCol="0" anchor="t"/>
          <a:lstStyle/>
          <a:p>
            <a:pPr indent="0" marL="0">
              <a:lnSpc>
                <a:spcPct val="100000"/>
              </a:lnSpc>
              <a:buNone/>
            </a:pPr>
            <a:r>
              <a:rPr lang="en-US" sz="1100" b="1" spc="100" kern="0" dirty="0">
                <a:solidFill>
                  <a:schemeClr val="accent5"/>
                </a:solidFill>
              </a:rPr>
              <a:t>DU SAGST</a:t>
            </a:r>
            <a:endParaRPr lang="en-US" sz="1100" dirty="0"/>
          </a:p>
        </p:txBody>
      </p:sp>
      <p:sp>
        <p:nvSpPr>
          <p:cNvPr id="6" name="Shape 4"/>
          <p:cNvSpPr/>
          <p:nvPr/>
        </p:nvSpPr>
        <p:spPr>
          <a:xfrm>
            <a:off x="640080" y="2397277"/>
            <a:ext cx="5257800" cy="1109472"/>
          </a:xfrm>
          <a:prstGeom prst="roundRect">
            <a:avLst>
              <a:gd name="adj" fmla="val 19780"/>
            </a:avLst>
          </a:prstGeom>
          <a:solidFill>
            <a:schemeClr val="tx1"/>
          </a:solidFill>
          <a:ln/>
        </p:spPr>
      </p:sp>
      <p:sp>
        <p:nvSpPr>
          <p:cNvPr id="7" name="Shape 5"/>
          <p:cNvSpPr/>
          <p:nvPr/>
        </p:nvSpPr>
        <p:spPr>
          <a:xfrm flipV="1">
            <a:off x="960120" y="3497605"/>
            <a:ext cx="292608" cy="237744"/>
          </a:xfrm>
          <a:prstGeom prst="rtTriangle">
            <a:avLst/>
          </a:prstGeom>
          <a:solidFill>
            <a:srgbClr val="16181D"/>
          </a:solidFill>
          <a:ln/>
        </p:spPr>
      </p:sp>
      <p:sp>
        <p:nvSpPr>
          <p:cNvPr id="8" name="Text 6"/>
          <p:cNvSpPr txBox="1"/>
          <p:nvPr/>
        </p:nvSpPr>
        <p:spPr>
          <a:xfrm>
            <a:off x="896112" y="2397277"/>
            <a:ext cx="4745736" cy="1109472"/>
          </a:xfrm>
          <a:prstGeom prst="rect">
            <a:avLst/>
          </a:prstGeom>
          <a:noFill/>
          <a:ln/>
        </p:spPr>
        <p:txBody>
          <a:bodyPr wrap="square" lIns="0" tIns="0" rIns="0" bIns="0" rtlCol="0" anchor="ctr"/>
          <a:lstStyle/>
          <a:p>
            <a:pPr indent="0" marL="0">
              <a:lnSpc>
                <a:spcPct val="100000"/>
              </a:lnSpc>
              <a:buNone/>
            </a:pPr>
            <a:r>
              <a:rPr lang="en-US" sz="2400" b="1" dirty="0">
                <a:solidFill>
                  <a:schemeClr val="bg1"/>
                </a:solidFill>
              </a:rPr>
              <a:t>„Garantie erfassen: Waschmaschine, gekauft am 12. März.“</a:t>
            </a:r>
            <a:endParaRPr lang="en-US" sz="2400" dirty="0"/>
          </a:p>
        </p:txBody>
      </p:sp>
      <p:sp>
        <p:nvSpPr>
          <p:cNvPr id="9" name="Text 7"/>
          <p:cNvSpPr txBox="1"/>
          <p:nvPr/>
        </p:nvSpPr>
        <p:spPr>
          <a:xfrm>
            <a:off x="640080" y="3881653"/>
            <a:ext cx="5257800" cy="256032"/>
          </a:xfrm>
          <a:prstGeom prst="rect">
            <a:avLst/>
          </a:prstGeom>
          <a:noFill/>
          <a:ln/>
        </p:spPr>
        <p:txBody>
          <a:bodyPr wrap="square" lIns="0" tIns="0" rIns="0" bIns="0" rtlCol="0" anchor="t"/>
          <a:lstStyle/>
          <a:p>
            <a:pPr indent="0" marL="0">
              <a:lnSpc>
                <a:spcPct val="100000"/>
              </a:lnSpc>
              <a:buNone/>
            </a:pPr>
            <a:r>
              <a:rPr lang="en-US" sz="1100" b="1" spc="100" kern="0" dirty="0">
                <a:solidFill>
                  <a:schemeClr val="accent5"/>
                </a:solidFill>
              </a:rPr>
              <a:t>DER BUTLER</a:t>
            </a:r>
            <a:endParaRPr lang="en-US" sz="1100" dirty="0"/>
          </a:p>
        </p:txBody>
      </p:sp>
      <p:sp>
        <p:nvSpPr>
          <p:cNvPr id="10" name="Shape 8"/>
          <p:cNvSpPr/>
          <p:nvPr/>
        </p:nvSpPr>
        <p:spPr>
          <a:xfrm>
            <a:off x="640080" y="4280687"/>
            <a:ext cx="274320" cy="274320"/>
          </a:xfrm>
          <a:prstGeom prst="ellipse">
            <a:avLst/>
          </a:prstGeom>
          <a:solidFill>
            <a:schemeClr val="accent1"/>
          </a:solidFill>
          <a:ln/>
        </p:spPr>
      </p:sp>
      <p:pic>
        <p:nvPicPr>
          <p:cNvPr id="11" name="Image 0" descr="C:\Users\stella\AppData\Local\Temp\claude\C--Users-stella-Desktop-erledigt\43329c91-2f5f-4919-bcab-c0957ad438dc\scratchpad\decks\icons\check-ink.png">    </p:cNvPr>
          <p:cNvPicPr>
            <a:picLocks noChangeAspect="1"/>
          </p:cNvPicPr>
          <p:nvPr/>
        </p:nvPicPr>
        <p:blipFill>
          <a:blip r:embed="rId1"/>
          <a:stretch>
            <a:fillRect/>
          </a:stretch>
        </p:blipFill>
        <p:spPr>
          <a:xfrm>
            <a:off x="708660" y="4349267"/>
            <a:ext cx="137160" cy="137160"/>
          </a:xfrm>
          <a:prstGeom prst="rect">
            <a:avLst/>
          </a:prstGeom>
        </p:spPr>
      </p:pic>
      <p:sp>
        <p:nvSpPr>
          <p:cNvPr id="12" name="Text 9"/>
          <p:cNvSpPr txBox="1"/>
          <p:nvPr/>
        </p:nvSpPr>
        <p:spPr>
          <a:xfrm>
            <a:off x="1097280" y="4247413"/>
            <a:ext cx="4800600" cy="386588"/>
          </a:xfrm>
          <a:prstGeom prst="rect">
            <a:avLst/>
          </a:prstGeom>
          <a:noFill/>
          <a:ln/>
        </p:spPr>
        <p:txBody>
          <a:bodyPr wrap="square" lIns="0" tIns="0" rIns="0" bIns="0" rtlCol="0" anchor="t"/>
          <a:lstStyle/>
          <a:p>
            <a:pPr indent="0" marL="0">
              <a:lnSpc>
                <a:spcPct val="100000"/>
              </a:lnSpc>
              <a:buNone/>
            </a:pPr>
            <a:r>
              <a:rPr lang="en-US" sz="2200" dirty="0">
                <a:solidFill>
                  <a:schemeClr val="tx1"/>
                </a:solidFill>
              </a:rPr>
              <a:t>Kaufbeleg mit Garantiedauer</a:t>
            </a:r>
            <a:endParaRPr lang="en-US" sz="2200" dirty="0"/>
          </a:p>
        </p:txBody>
      </p:sp>
      <p:sp>
        <p:nvSpPr>
          <p:cNvPr id="13" name="Shape 10"/>
          <p:cNvSpPr/>
          <p:nvPr/>
        </p:nvSpPr>
        <p:spPr>
          <a:xfrm>
            <a:off x="640080" y="4822723"/>
            <a:ext cx="274320" cy="274320"/>
          </a:xfrm>
          <a:prstGeom prst="ellipse">
            <a:avLst/>
          </a:prstGeom>
          <a:solidFill>
            <a:schemeClr val="accent1"/>
          </a:solidFill>
          <a:ln/>
        </p:spPr>
      </p:sp>
      <p:pic>
        <p:nvPicPr>
          <p:cNvPr id="14" name="Image 1" descr="C:\Users\stella\AppData\Local\Temp\claude\C--Users-stella-Desktop-erledigt\43329c91-2f5f-4919-bcab-c0957ad438dc\scratchpad\decks\icons\check-ink.png">    </p:cNvPr>
          <p:cNvPicPr>
            <a:picLocks noChangeAspect="1"/>
          </p:cNvPicPr>
          <p:nvPr/>
        </p:nvPicPr>
        <p:blipFill>
          <a:blip r:embed="rId2"/>
          <a:stretch>
            <a:fillRect/>
          </a:stretch>
        </p:blipFill>
        <p:spPr>
          <a:xfrm>
            <a:off x="708660" y="4891303"/>
            <a:ext cx="137160" cy="137160"/>
          </a:xfrm>
          <a:prstGeom prst="rect">
            <a:avLst/>
          </a:prstGeom>
        </p:spPr>
      </p:pic>
      <p:sp>
        <p:nvSpPr>
          <p:cNvPr id="15" name="Text 11"/>
          <p:cNvSpPr txBox="1"/>
          <p:nvPr/>
        </p:nvSpPr>
        <p:spPr>
          <a:xfrm>
            <a:off x="1097280" y="4789449"/>
            <a:ext cx="4800600" cy="386588"/>
          </a:xfrm>
          <a:prstGeom prst="rect">
            <a:avLst/>
          </a:prstGeom>
          <a:noFill/>
          <a:ln/>
        </p:spPr>
        <p:txBody>
          <a:bodyPr wrap="square" lIns="0" tIns="0" rIns="0" bIns="0" rtlCol="0" anchor="t"/>
          <a:lstStyle/>
          <a:p>
            <a:pPr indent="0" marL="0">
              <a:lnSpc>
                <a:spcPct val="100000"/>
              </a:lnSpc>
              <a:buNone/>
            </a:pPr>
            <a:r>
              <a:rPr lang="en-US" sz="2200" dirty="0">
                <a:solidFill>
                  <a:schemeClr val="tx1"/>
                </a:solidFill>
              </a:rPr>
              <a:t>Erinnerung vor Ablauf</a:t>
            </a:r>
            <a:endParaRPr lang="en-US" sz="2200" dirty="0"/>
          </a:p>
        </p:txBody>
      </p:sp>
      <p:sp>
        <p:nvSpPr>
          <p:cNvPr id="16" name="Shape 12"/>
          <p:cNvSpPr/>
          <p:nvPr/>
        </p:nvSpPr>
        <p:spPr>
          <a:xfrm>
            <a:off x="640080" y="5364759"/>
            <a:ext cx="274320" cy="274320"/>
          </a:xfrm>
          <a:prstGeom prst="ellipse">
            <a:avLst/>
          </a:prstGeom>
          <a:solidFill>
            <a:schemeClr val="accent1"/>
          </a:solidFill>
          <a:ln/>
        </p:spPr>
      </p:sp>
      <p:pic>
        <p:nvPicPr>
          <p:cNvPr id="17" name="Image 2" descr="C:\Users\stella\AppData\Local\Temp\claude\C--Users-stella-Desktop-erledigt\43329c91-2f5f-4919-bcab-c0957ad438dc\scratchpad\decks\icons\check-ink.png">    </p:cNvPr>
          <p:cNvPicPr>
            <a:picLocks noChangeAspect="1"/>
          </p:cNvPicPr>
          <p:nvPr/>
        </p:nvPicPr>
        <p:blipFill>
          <a:blip r:embed="rId3"/>
          <a:stretch>
            <a:fillRect/>
          </a:stretch>
        </p:blipFill>
        <p:spPr>
          <a:xfrm>
            <a:off x="708660" y="5433339"/>
            <a:ext cx="137160" cy="137160"/>
          </a:xfrm>
          <a:prstGeom prst="rect">
            <a:avLst/>
          </a:prstGeom>
        </p:spPr>
      </p:pic>
      <p:sp>
        <p:nvSpPr>
          <p:cNvPr id="18" name="Text 13"/>
          <p:cNvSpPr txBox="1"/>
          <p:nvPr/>
        </p:nvSpPr>
        <p:spPr>
          <a:xfrm>
            <a:off x="1097280" y="5331485"/>
            <a:ext cx="4800600" cy="386588"/>
          </a:xfrm>
          <a:prstGeom prst="rect">
            <a:avLst/>
          </a:prstGeom>
          <a:noFill/>
          <a:ln/>
        </p:spPr>
        <p:txBody>
          <a:bodyPr wrap="square" lIns="0" tIns="0" rIns="0" bIns="0" rtlCol="0" anchor="t"/>
          <a:lstStyle/>
          <a:p>
            <a:pPr indent="0" marL="0">
              <a:lnSpc>
                <a:spcPct val="100000"/>
              </a:lnSpc>
              <a:buNone/>
            </a:pPr>
            <a:r>
              <a:rPr lang="en-US" sz="2200" dirty="0">
                <a:solidFill>
                  <a:schemeClr val="tx1"/>
                </a:solidFill>
              </a:rPr>
              <a:t>Beleg sofort zur Hand bei Defekt</a:t>
            </a:r>
            <a:endParaRPr lang="en-US" sz="2200" dirty="0"/>
          </a:p>
        </p:txBody>
      </p:sp>
      <p:sp>
        <p:nvSpPr>
          <p:cNvPr id="19" name="Bildschirmfoto Rahmen"/>
          <p:cNvSpPr/>
          <p:nvPr/>
        </p:nvSpPr>
        <p:spPr>
          <a:xfrm>
            <a:off x="6355080" y="881439"/>
            <a:ext cx="5196535" cy="4866522"/>
          </a:xfrm>
          <a:prstGeom prst="roundRect">
            <a:avLst>
              <a:gd name="adj" fmla="val 3382"/>
            </a:avLst>
          </a:prstGeom>
          <a:solidFill>
            <a:schemeClr val="bg2"/>
          </a:solidFill>
          <a:ln w="9525">
            <a:solidFill>
              <a:schemeClr val="accent2"/>
            </a:solidFill>
            <a:prstDash val="solid"/>
          </a:ln>
          <a:effectLst>
            <a:outerShdw sx="100000" sy="100000" kx="0" ky="0" algn="bl" rotWithShape="0" blurRad="127000" dist="38100" dir="5400000">
              <a:srgbClr val="000000">
                <a:alpha val="14000"/>
              </a:srgbClr>
            </a:outerShdw>
          </a:effectLst>
        </p:spPr>
      </p:sp>
      <p:pic>
        <p:nvPicPr>
          <p:cNvPr id="20" name="Bildschirmfoto" descr="Bildschirmfoto aus HeyButler: privat-formular">    </p:cNvPr>
          <p:cNvPicPr>
            <a:picLocks noChangeAspect="1"/>
          </p:cNvPicPr>
          <p:nvPr/>
        </p:nvPicPr>
        <p:blipFill>
          <a:blip r:embed="rId4"/>
          <a:stretch>
            <a:fillRect/>
          </a:stretch>
        </p:blipFill>
        <p:spPr>
          <a:xfrm>
            <a:off x="6446520" y="972879"/>
            <a:ext cx="5013655" cy="4683642"/>
          </a:xfrm>
          <a:prstGeom prst="rect">
            <a:avLst/>
          </a:prstGeom>
        </p:spPr>
      </p:pic>
      <p:pic>
        <p:nvPicPr>
          <p:cNvPr id="21" name="Image 4" descr="C:\Users\stella\AppData\Local\Temp\claude\C--Users-stella-Desktop-erledigt\43329c91-2f5f-4919-bcab-c0957ad438dc\scratchpad\decks\brand\butler-96.png">    </p:cNvPr>
          <p:cNvPicPr>
            <a:picLocks noChangeAspect="1"/>
          </p:cNvPicPr>
          <p:nvPr/>
        </p:nvPicPr>
        <p:blipFill>
          <a:blip r:embed="rId5"/>
          <a:stretch>
            <a:fillRect/>
          </a:stretch>
        </p:blipFill>
        <p:spPr>
          <a:xfrm>
            <a:off x="640080" y="6358573"/>
            <a:ext cx="174625" cy="174625"/>
          </a:xfrm>
          <a:prstGeom prst="rect">
            <a:avLst/>
          </a:prstGeom>
        </p:spPr>
      </p:pic>
      <p:sp>
        <p:nvSpPr>
          <p:cNvPr id="22" name="Text 15"/>
          <p:cNvSpPr txBox="1"/>
          <p:nvPr/>
        </p:nvSpPr>
        <p:spPr>
          <a:xfrm>
            <a:off x="887857" y="6355080"/>
            <a:ext cx="3657600" cy="181610"/>
          </a:xfrm>
          <a:prstGeom prst="rect">
            <a:avLst/>
          </a:prstGeom>
          <a:noFill/>
          <a:ln/>
        </p:spPr>
        <p:txBody>
          <a:bodyPr wrap="square" lIns="0" tIns="0" rIns="0" bIns="0" rtlCol="0" anchor="ctr"/>
          <a:lstStyle/>
          <a:p>
            <a:pPr indent="0" marL="0">
              <a:lnSpc>
                <a:spcPct val="100000"/>
              </a:lnSpc>
              <a:buNone/>
            </a:pPr>
            <a:r>
              <a:rPr lang="en-US" sz="1100" dirty="0">
                <a:solidFill>
                  <a:schemeClr val="tx1"/>
                </a:solidFill>
              </a:rPr>
              <a:t>Hey</a:t>
            </a:r>
            <a:pPr indent="0" marL="0">
              <a:lnSpc>
                <a:spcPct val="100000"/>
              </a:lnSpc>
              <a:buNone/>
            </a:pPr>
            <a:r>
              <a:rPr lang="en-US" sz="1100" b="1" dirty="0">
                <a:solidFill>
                  <a:schemeClr val="tx1"/>
                </a:solidFill>
              </a:rPr>
              <a:t>Butler</a:t>
            </a:r>
            <a:endParaRPr lang="en-US" sz="1100" dirty="0"/>
          </a:p>
        </p:txBody>
      </p:sp>
      <p:sp>
        <p:nvSpPr>
          <p:cNvPr id="23" name="Text 16"/>
          <p:cNvSpPr txBox="1"/>
          <p:nvPr/>
        </p:nvSpPr>
        <p:spPr>
          <a:xfrm>
            <a:off x="1874520" y="6355080"/>
            <a:ext cx="6400800" cy="182880"/>
          </a:xfrm>
          <a:prstGeom prst="rect">
            <a:avLst/>
          </a:prstGeom>
          <a:noFill/>
          <a:ln/>
        </p:spPr>
        <p:txBody>
          <a:bodyPr wrap="square" lIns="0" tIns="0" rIns="0" bIns="0" rtlCol="0" anchor="ctr"/>
          <a:lstStyle/>
          <a:p>
            <a:pPr indent="0" marL="0">
              <a:lnSpc>
                <a:spcPct val="100000"/>
              </a:lnSpc>
              <a:buNone/>
            </a:pPr>
            <a:r>
              <a:rPr lang="en-US" sz="1000" dirty="0">
                <a:solidFill>
                  <a:schemeClr val="accent5"/>
                </a:solidFill>
              </a:rPr>
              <a:t>HeyButler im Alltag</a:t>
            </a:r>
            <a:endParaRPr lang="en-US" sz="1000" dirty="0"/>
          </a:p>
        </p:txBody>
      </p:sp>
      <p:sp>
        <p:nvSpPr>
          <p:cNvPr id="24" name="Text 17"/>
          <p:cNvSpPr txBox="1"/>
          <p:nvPr/>
        </p:nvSpPr>
        <p:spPr>
          <a:xfrm>
            <a:off x="10637215" y="6355080"/>
            <a:ext cx="914400" cy="182880"/>
          </a:xfrm>
          <a:prstGeom prst="rect">
            <a:avLst/>
          </a:prstGeom>
          <a:noFill/>
          <a:ln/>
        </p:spPr>
        <p:txBody>
          <a:bodyPr wrap="square" lIns="0" tIns="0" rIns="0" bIns="0" rtlCol="0" anchor="ctr"/>
          <a:lstStyle/>
          <a:p>
            <a:pPr algn="r" indent="0" marL="0">
              <a:lnSpc>
                <a:spcPct val="100000"/>
              </a:lnSpc>
              <a:buNone/>
            </a:pPr>
            <a:r>
              <a:rPr lang="en-US" sz="1000" dirty="0">
                <a:solidFill>
                  <a:schemeClr val="accent5"/>
                </a:solidFill>
              </a:rPr>
              <a:t>80</a:t>
            </a:r>
            <a:endParaRPr lang="en-US" sz="1000" dirty="0"/>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name="Slide 81">
    <p:spTree>
      <p:nvGrpSpPr>
        <p:cNvPr id="1" name=""/>
        <p:cNvGrpSpPr/>
        <p:nvPr/>
      </p:nvGrpSpPr>
      <p:grpSpPr>
        <a:xfrm>
          <a:off x="0" y="0"/>
          <a:ext cx="0" cy="0"/>
          <a:chOff x="0" y="0"/>
          <a:chExt cx="0" cy="0"/>
        </a:xfrm>
      </p:grpSpPr>
      <p:sp>
        <p:nvSpPr>
          <p:cNvPr id="2" name="Shape 0"/>
          <p:cNvSpPr/>
          <p:nvPr/>
        </p:nvSpPr>
        <p:spPr>
          <a:xfrm>
            <a:off x="640080" y="1828800"/>
            <a:ext cx="1165860" cy="292608"/>
          </a:xfrm>
          <a:prstGeom prst="roundRect">
            <a:avLst>
              <a:gd name="adj" fmla="val 50000"/>
            </a:avLst>
          </a:prstGeom>
          <a:solidFill>
            <a:schemeClr val="accent1"/>
          </a:solidFill>
          <a:ln/>
        </p:spPr>
      </p:sp>
      <p:sp>
        <p:nvSpPr>
          <p:cNvPr id="3" name="Text 1"/>
          <p:cNvSpPr txBox="1"/>
          <p:nvPr/>
        </p:nvSpPr>
        <p:spPr>
          <a:xfrm>
            <a:off x="640080" y="1828800"/>
            <a:ext cx="1165860" cy="292608"/>
          </a:xfrm>
          <a:prstGeom prst="rect">
            <a:avLst/>
          </a:prstGeom>
          <a:noFill/>
          <a:ln/>
        </p:spPr>
        <p:txBody>
          <a:bodyPr wrap="square" lIns="0" tIns="0" rIns="0" bIns="0" rtlCol="0" anchor="ctr"/>
          <a:lstStyle/>
          <a:p>
            <a:pPr algn="ctr" indent="0" marL="0">
              <a:lnSpc>
                <a:spcPct val="100000"/>
              </a:lnSpc>
              <a:buNone/>
            </a:pPr>
            <a:r>
              <a:rPr lang="en-US" sz="1100" b="1" spc="100" kern="0" dirty="0">
                <a:solidFill>
                  <a:schemeClr val="tx1"/>
                </a:solidFill>
              </a:rPr>
              <a:t>ABSCHNITT</a:t>
            </a:r>
            <a:endParaRPr lang="en-US" sz="1100" dirty="0"/>
          </a:p>
        </p:txBody>
      </p:sp>
      <p:sp>
        <p:nvSpPr>
          <p:cNvPr id="4" name="Text 2"/>
          <p:cNvSpPr txBox="1"/>
          <p:nvPr/>
        </p:nvSpPr>
        <p:spPr>
          <a:xfrm>
            <a:off x="640080" y="2331720"/>
            <a:ext cx="6949440" cy="1737360"/>
          </a:xfrm>
          <a:prstGeom prst="rect">
            <a:avLst/>
          </a:prstGeom>
          <a:noFill/>
          <a:ln/>
        </p:spPr>
        <p:txBody>
          <a:bodyPr wrap="square" lIns="0" tIns="0" rIns="0" bIns="0" rtlCol="0" anchor="t"/>
          <a:lstStyle/>
          <a:p>
            <a:pPr indent="0" marL="0">
              <a:lnSpc>
                <a:spcPct val="95000"/>
              </a:lnSpc>
              <a:buNone/>
            </a:pPr>
            <a:r>
              <a:rPr lang="en-US" sz="4800" b="1" dirty="0">
                <a:solidFill>
                  <a:schemeClr val="bg1"/>
                </a:solidFill>
              </a:rPr>
              <a:t>Team, Verbindungen &amp; Einstellungen</a:t>
            </a:r>
            <a:endParaRPr lang="en-US" sz="4800" dirty="0"/>
          </a:p>
        </p:txBody>
      </p:sp>
      <p:sp>
        <p:nvSpPr>
          <p:cNvPr id="5" name="Text 3"/>
          <p:cNvSpPr txBox="1"/>
          <p:nvPr/>
        </p:nvSpPr>
        <p:spPr>
          <a:xfrm>
            <a:off x="640080" y="4114800"/>
            <a:ext cx="6949440" cy="914400"/>
          </a:xfrm>
          <a:prstGeom prst="rect">
            <a:avLst/>
          </a:prstGeom>
          <a:noFill/>
          <a:ln/>
        </p:spPr>
        <p:txBody>
          <a:bodyPr wrap="square" lIns="0" tIns="0" rIns="0" bIns="0" rtlCol="0" anchor="t"/>
          <a:lstStyle/>
          <a:p>
            <a:pPr indent="0" marL="0">
              <a:lnSpc>
                <a:spcPct val="100000"/>
              </a:lnSpc>
              <a:buNone/>
            </a:pPr>
            <a:r>
              <a:rPr lang="en-US" sz="2200" dirty="0">
                <a:solidFill>
                  <a:schemeClr val="accent6"/>
                </a:solidFill>
              </a:rPr>
              <a:t>für alle Branchen</a:t>
            </a:r>
            <a:endParaRPr lang="en-US" sz="2200" dirty="0"/>
          </a:p>
        </p:txBody>
      </p:sp>
      <p:sp>
        <p:nvSpPr>
          <p:cNvPr id="6" name="Shape 4"/>
          <p:cNvSpPr/>
          <p:nvPr/>
        </p:nvSpPr>
        <p:spPr>
          <a:xfrm>
            <a:off x="8138160" y="1828800"/>
            <a:ext cx="1920240" cy="1920240"/>
          </a:xfrm>
          <a:prstGeom prst="ellipse">
            <a:avLst/>
          </a:prstGeom>
          <a:solidFill>
            <a:schemeClr val="accent1"/>
          </a:solidFill>
          <a:ln/>
        </p:spPr>
      </p:sp>
      <p:pic>
        <p:nvPicPr>
          <p:cNvPr id="7" name="Image 0" descr="C:\Users\stella\AppData\Local\Temp\claude\C--Users-stella-Desktop-erledigt\43329c91-2f5f-4919-bcab-c0957ad438dc\scratchpad\decks\icons\users-ink.png">    </p:cNvPr>
          <p:cNvPicPr>
            <a:picLocks noChangeAspect="1"/>
          </p:cNvPicPr>
          <p:nvPr/>
        </p:nvPicPr>
        <p:blipFill>
          <a:blip r:embed="rId1"/>
          <a:stretch>
            <a:fillRect/>
          </a:stretch>
        </p:blipFill>
        <p:spPr>
          <a:xfrm>
            <a:off x="8656625" y="2347265"/>
            <a:ext cx="883310" cy="883310"/>
          </a:xfrm>
          <a:prstGeom prst="rect">
            <a:avLst/>
          </a:prstGeom>
        </p:spPr>
      </p:pic>
      <p:sp>
        <p:nvSpPr>
          <p:cNvPr id="8" name="Shape 5"/>
          <p:cNvSpPr/>
          <p:nvPr/>
        </p:nvSpPr>
        <p:spPr>
          <a:xfrm>
            <a:off x="9738360" y="3246120"/>
            <a:ext cx="1920240" cy="1920240"/>
          </a:xfrm>
          <a:prstGeom prst="ellipse">
            <a:avLst/>
          </a:prstGeom>
          <a:solidFill>
            <a:schemeClr val="accent1"/>
          </a:solidFill>
          <a:ln/>
        </p:spPr>
      </p:sp>
      <p:pic>
        <p:nvPicPr>
          <p:cNvPr id="9" name="Image 1" descr="C:\Users\stella\AppData\Local\Temp\claude\C--Users-stella-Desktop-erledigt\43329c91-2f5f-4919-bcab-c0957ad438dc\scratchpad\decks\icons\plug-ink.png">    </p:cNvPr>
          <p:cNvPicPr>
            <a:picLocks noChangeAspect="1"/>
          </p:cNvPicPr>
          <p:nvPr/>
        </p:nvPicPr>
        <p:blipFill>
          <a:blip r:embed="rId2"/>
          <a:stretch>
            <a:fillRect/>
          </a:stretch>
        </p:blipFill>
        <p:spPr>
          <a:xfrm>
            <a:off x="10256825" y="3764585"/>
            <a:ext cx="883310" cy="883310"/>
          </a:xfrm>
          <a:prstGeom prst="rect">
            <a:avLst/>
          </a:prstGeom>
        </p:spPr>
      </p:pic>
      <p:pic>
        <p:nvPicPr>
          <p:cNvPr id="10" name="Image 2" descr="C:\Users\stella\AppData\Local\Temp\claude\C--Users-stella-Desktop-erledigt\43329c91-2f5f-4919-bcab-c0957ad438dc\scratchpad\decks\brand\butler-96.png">    </p:cNvPr>
          <p:cNvPicPr>
            <a:picLocks noChangeAspect="1"/>
          </p:cNvPicPr>
          <p:nvPr/>
        </p:nvPicPr>
        <p:blipFill>
          <a:blip r:embed="rId3"/>
          <a:stretch>
            <a:fillRect/>
          </a:stretch>
        </p:blipFill>
        <p:spPr>
          <a:xfrm>
            <a:off x="640080" y="6358573"/>
            <a:ext cx="174625" cy="174625"/>
          </a:xfrm>
          <a:prstGeom prst="rect">
            <a:avLst/>
          </a:prstGeom>
        </p:spPr>
      </p:pic>
      <p:sp>
        <p:nvSpPr>
          <p:cNvPr id="11" name="Text 6"/>
          <p:cNvSpPr txBox="1"/>
          <p:nvPr/>
        </p:nvSpPr>
        <p:spPr>
          <a:xfrm>
            <a:off x="887857" y="6355080"/>
            <a:ext cx="3657600" cy="181610"/>
          </a:xfrm>
          <a:prstGeom prst="rect">
            <a:avLst/>
          </a:prstGeom>
          <a:noFill/>
          <a:ln/>
        </p:spPr>
        <p:txBody>
          <a:bodyPr wrap="square" lIns="0" tIns="0" rIns="0" bIns="0" rtlCol="0" anchor="ctr"/>
          <a:lstStyle/>
          <a:p>
            <a:pPr indent="0" marL="0">
              <a:lnSpc>
                <a:spcPct val="100000"/>
              </a:lnSpc>
              <a:buNone/>
            </a:pPr>
            <a:r>
              <a:rPr lang="en-US" sz="1100" dirty="0">
                <a:solidFill>
                  <a:schemeClr val="bg1"/>
                </a:solidFill>
              </a:rPr>
              <a:t>Hey</a:t>
            </a:r>
            <a:pPr indent="0" marL="0">
              <a:lnSpc>
                <a:spcPct val="100000"/>
              </a:lnSpc>
              <a:buNone/>
            </a:pPr>
            <a:r>
              <a:rPr lang="en-US" sz="1100" b="1" dirty="0">
                <a:solidFill>
                  <a:schemeClr val="bg1"/>
                </a:solidFill>
              </a:rPr>
              <a:t>Butler</a:t>
            </a:r>
            <a:endParaRPr lang="en-US" sz="1100" dirty="0"/>
          </a:p>
        </p:txBody>
      </p:sp>
      <p:sp>
        <p:nvSpPr>
          <p:cNvPr id="12" name="Text 7"/>
          <p:cNvSpPr txBox="1"/>
          <p:nvPr/>
        </p:nvSpPr>
        <p:spPr>
          <a:xfrm>
            <a:off x="1874520" y="6355080"/>
            <a:ext cx="6400800" cy="182880"/>
          </a:xfrm>
          <a:prstGeom prst="rect">
            <a:avLst/>
          </a:prstGeom>
          <a:noFill/>
          <a:ln/>
        </p:spPr>
        <p:txBody>
          <a:bodyPr wrap="square" lIns="0" tIns="0" rIns="0" bIns="0" rtlCol="0" anchor="ctr"/>
          <a:lstStyle/>
          <a:p>
            <a:pPr indent="0" marL="0">
              <a:lnSpc>
                <a:spcPct val="100000"/>
              </a:lnSpc>
              <a:buNone/>
            </a:pPr>
            <a:r>
              <a:rPr lang="en-US" sz="1000" dirty="0">
                <a:solidFill>
                  <a:schemeClr val="accent6"/>
                </a:solidFill>
              </a:rPr>
              <a:t>HeyButler im Alltag</a:t>
            </a:r>
            <a:endParaRPr lang="en-US" sz="1000" dirty="0"/>
          </a:p>
        </p:txBody>
      </p:sp>
      <p:sp>
        <p:nvSpPr>
          <p:cNvPr id="13" name="Text 8"/>
          <p:cNvSpPr txBox="1"/>
          <p:nvPr/>
        </p:nvSpPr>
        <p:spPr>
          <a:xfrm>
            <a:off x="10637215" y="6355080"/>
            <a:ext cx="914400" cy="182880"/>
          </a:xfrm>
          <a:prstGeom prst="rect">
            <a:avLst/>
          </a:prstGeom>
          <a:noFill/>
          <a:ln/>
        </p:spPr>
        <p:txBody>
          <a:bodyPr wrap="square" lIns="0" tIns="0" rIns="0" bIns="0" rtlCol="0" anchor="ctr"/>
          <a:lstStyle/>
          <a:p>
            <a:pPr algn="r" indent="0" marL="0">
              <a:lnSpc>
                <a:spcPct val="100000"/>
              </a:lnSpc>
              <a:buNone/>
            </a:pPr>
            <a:r>
              <a:rPr lang="en-US" sz="1000" dirty="0">
                <a:solidFill>
                  <a:schemeClr val="accent6"/>
                </a:solidFill>
              </a:rPr>
              <a:t>81</a:t>
            </a:r>
            <a:endParaRPr lang="en-US" sz="1000" dirty="0"/>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name="Slide 82">
    <p:spTree>
      <p:nvGrpSpPr>
        <p:cNvPr id="1" name=""/>
        <p:cNvGrpSpPr/>
        <p:nvPr/>
      </p:nvGrpSpPr>
      <p:grpSpPr>
        <a:xfrm>
          <a:off x="0" y="0"/>
          <a:ext cx="0" cy="0"/>
          <a:chOff x="0" y="0"/>
          <a:chExt cx="0" cy="0"/>
        </a:xfrm>
      </p:grpSpPr>
      <p:sp>
        <p:nvSpPr>
          <p:cNvPr id="2" name="Shape 0"/>
          <p:cNvSpPr/>
          <p:nvPr/>
        </p:nvSpPr>
        <p:spPr>
          <a:xfrm>
            <a:off x="640080" y="548640"/>
            <a:ext cx="1513332" cy="292608"/>
          </a:xfrm>
          <a:prstGeom prst="roundRect">
            <a:avLst>
              <a:gd name="adj" fmla="val 50000"/>
            </a:avLst>
          </a:prstGeom>
          <a:solidFill>
            <a:schemeClr val="accent4"/>
          </a:solidFill>
          <a:ln/>
        </p:spPr>
      </p:sp>
      <p:sp>
        <p:nvSpPr>
          <p:cNvPr id="3" name="Text 1"/>
          <p:cNvSpPr txBox="1"/>
          <p:nvPr/>
        </p:nvSpPr>
        <p:spPr>
          <a:xfrm>
            <a:off x="640080" y="548640"/>
            <a:ext cx="1513332" cy="292608"/>
          </a:xfrm>
          <a:prstGeom prst="rect">
            <a:avLst/>
          </a:prstGeom>
          <a:noFill/>
          <a:ln/>
        </p:spPr>
        <p:txBody>
          <a:bodyPr wrap="square" lIns="0" tIns="0" rIns="0" bIns="0" rtlCol="0" anchor="ctr"/>
          <a:lstStyle/>
          <a:p>
            <a:pPr algn="ctr" indent="0" marL="0">
              <a:lnSpc>
                <a:spcPct val="100000"/>
              </a:lnSpc>
              <a:buNone/>
            </a:pPr>
            <a:r>
              <a:rPr lang="en-US" sz="1100" b="1" spc="100" kern="0" dirty="0">
                <a:solidFill>
                  <a:schemeClr val="tx1"/>
                </a:solidFill>
              </a:rPr>
              <a:t>ALLE BRANCHEN</a:t>
            </a:r>
            <a:endParaRPr lang="en-US" sz="1100" dirty="0"/>
          </a:p>
        </p:txBody>
      </p:sp>
      <p:sp>
        <p:nvSpPr>
          <p:cNvPr id="4" name="Text 2"/>
          <p:cNvSpPr txBox="1"/>
          <p:nvPr/>
        </p:nvSpPr>
        <p:spPr>
          <a:xfrm>
            <a:off x="640080" y="1097280"/>
            <a:ext cx="5257800" cy="1051560"/>
          </a:xfrm>
          <a:prstGeom prst="rect">
            <a:avLst/>
          </a:prstGeom>
          <a:noFill/>
          <a:ln/>
        </p:spPr>
        <p:txBody>
          <a:bodyPr wrap="square" lIns="0" tIns="0" rIns="0" bIns="0" rtlCol="0" anchor="t"/>
          <a:lstStyle/>
          <a:p>
            <a:pPr indent="0" marL="0">
              <a:lnSpc>
                <a:spcPct val="95000"/>
              </a:lnSpc>
              <a:buNone/>
            </a:pPr>
            <a:r>
              <a:rPr lang="en-US" sz="3500" b="1" dirty="0">
                <a:solidFill>
                  <a:schemeClr val="tx1"/>
                </a:solidFill>
              </a:rPr>
              <a:t>Aus einer Nachricht eine Aufgabe</a:t>
            </a:r>
            <a:endParaRPr lang="en-US" sz="3500" dirty="0"/>
          </a:p>
        </p:txBody>
      </p:sp>
      <p:sp>
        <p:nvSpPr>
          <p:cNvPr id="5" name="Text 3"/>
          <p:cNvSpPr txBox="1"/>
          <p:nvPr/>
        </p:nvSpPr>
        <p:spPr>
          <a:xfrm>
            <a:off x="640080" y="2539111"/>
            <a:ext cx="5257800" cy="256032"/>
          </a:xfrm>
          <a:prstGeom prst="rect">
            <a:avLst/>
          </a:prstGeom>
          <a:noFill/>
          <a:ln/>
        </p:spPr>
        <p:txBody>
          <a:bodyPr wrap="square" lIns="0" tIns="0" rIns="0" bIns="0" rtlCol="0" anchor="t"/>
          <a:lstStyle/>
          <a:p>
            <a:pPr indent="0" marL="0">
              <a:lnSpc>
                <a:spcPct val="100000"/>
              </a:lnSpc>
              <a:buNone/>
            </a:pPr>
            <a:r>
              <a:rPr lang="en-US" sz="1100" b="1" spc="100" kern="0" dirty="0">
                <a:solidFill>
                  <a:schemeClr val="accent5"/>
                </a:solidFill>
              </a:rPr>
              <a:t>DU SAGST</a:t>
            </a:r>
            <a:endParaRPr lang="en-US" sz="1100" dirty="0"/>
          </a:p>
        </p:txBody>
      </p:sp>
      <p:sp>
        <p:nvSpPr>
          <p:cNvPr id="6" name="Shape 4"/>
          <p:cNvSpPr/>
          <p:nvPr/>
        </p:nvSpPr>
        <p:spPr>
          <a:xfrm>
            <a:off x="640080" y="2868295"/>
            <a:ext cx="5257800" cy="1140460"/>
          </a:xfrm>
          <a:prstGeom prst="roundRect">
            <a:avLst>
              <a:gd name="adj" fmla="val 19243"/>
            </a:avLst>
          </a:prstGeom>
          <a:solidFill>
            <a:schemeClr val="tx1"/>
          </a:solidFill>
          <a:ln/>
        </p:spPr>
      </p:sp>
      <p:sp>
        <p:nvSpPr>
          <p:cNvPr id="7" name="Shape 5"/>
          <p:cNvSpPr/>
          <p:nvPr/>
        </p:nvSpPr>
        <p:spPr>
          <a:xfrm flipV="1">
            <a:off x="960120" y="3999611"/>
            <a:ext cx="292608" cy="237744"/>
          </a:xfrm>
          <a:prstGeom prst="rtTriangle">
            <a:avLst/>
          </a:prstGeom>
          <a:solidFill>
            <a:srgbClr val="16181D"/>
          </a:solidFill>
          <a:ln/>
        </p:spPr>
      </p:sp>
      <p:sp>
        <p:nvSpPr>
          <p:cNvPr id="8" name="Text 6"/>
          <p:cNvSpPr txBox="1"/>
          <p:nvPr/>
        </p:nvSpPr>
        <p:spPr>
          <a:xfrm>
            <a:off x="896112" y="2868295"/>
            <a:ext cx="4745736" cy="1140460"/>
          </a:xfrm>
          <a:prstGeom prst="rect">
            <a:avLst/>
          </a:prstGeom>
          <a:noFill/>
          <a:ln/>
        </p:spPr>
        <p:txBody>
          <a:bodyPr wrap="square" lIns="0" tIns="0" rIns="0" bIns="0" rtlCol="0" anchor="ctr"/>
          <a:lstStyle/>
          <a:p>
            <a:pPr indent="0" marL="0">
              <a:lnSpc>
                <a:spcPct val="100000"/>
              </a:lnSpc>
              <a:buNone/>
            </a:pPr>
            <a:r>
              <a:rPr lang="en-US" sz="2500" b="1" dirty="0">
                <a:solidFill>
                  <a:schemeClr val="bg1"/>
                </a:solidFill>
              </a:rPr>
              <a:t>„@Butler mach daraus eine Aufgabe für Jonas bis Freitag.“</a:t>
            </a:r>
            <a:endParaRPr lang="en-US" sz="2500" dirty="0"/>
          </a:p>
        </p:txBody>
      </p:sp>
      <p:sp>
        <p:nvSpPr>
          <p:cNvPr id="9" name="Text 7"/>
          <p:cNvSpPr txBox="1"/>
          <p:nvPr/>
        </p:nvSpPr>
        <p:spPr>
          <a:xfrm>
            <a:off x="640080" y="4383659"/>
            <a:ext cx="5257800" cy="256032"/>
          </a:xfrm>
          <a:prstGeom prst="rect">
            <a:avLst/>
          </a:prstGeom>
          <a:noFill/>
          <a:ln/>
        </p:spPr>
        <p:txBody>
          <a:bodyPr wrap="square" lIns="0" tIns="0" rIns="0" bIns="0" rtlCol="0" anchor="t"/>
          <a:lstStyle/>
          <a:p>
            <a:pPr indent="0" marL="0">
              <a:lnSpc>
                <a:spcPct val="100000"/>
              </a:lnSpc>
              <a:buNone/>
            </a:pPr>
            <a:r>
              <a:rPr lang="en-US" sz="1100" b="1" spc="100" kern="0" dirty="0">
                <a:solidFill>
                  <a:schemeClr val="accent5"/>
                </a:solidFill>
              </a:rPr>
              <a:t>DER BUTLER</a:t>
            </a:r>
            <a:endParaRPr lang="en-US" sz="1100" dirty="0"/>
          </a:p>
        </p:txBody>
      </p:sp>
      <p:sp>
        <p:nvSpPr>
          <p:cNvPr id="10" name="Shape 8"/>
          <p:cNvSpPr/>
          <p:nvPr/>
        </p:nvSpPr>
        <p:spPr>
          <a:xfrm>
            <a:off x="640080" y="4759452"/>
            <a:ext cx="274320" cy="274320"/>
          </a:xfrm>
          <a:prstGeom prst="ellipse">
            <a:avLst/>
          </a:prstGeom>
          <a:solidFill>
            <a:schemeClr val="accent1"/>
          </a:solidFill>
          <a:ln/>
        </p:spPr>
      </p:sp>
      <p:pic>
        <p:nvPicPr>
          <p:cNvPr id="11" name="Image 0" descr="C:\Users\stella\AppData\Local\Temp\claude\C--Users-stella-Desktop-erledigt\43329c91-2f5f-4919-bcab-c0957ad438dc\scratchpad\decks\icons\check-ink.png">    </p:cNvPr>
          <p:cNvPicPr>
            <a:picLocks noChangeAspect="1"/>
          </p:cNvPicPr>
          <p:nvPr/>
        </p:nvPicPr>
        <p:blipFill>
          <a:blip r:embed="rId1"/>
          <a:stretch>
            <a:fillRect/>
          </a:stretch>
        </p:blipFill>
        <p:spPr>
          <a:xfrm>
            <a:off x="708660" y="4828032"/>
            <a:ext cx="137160" cy="137160"/>
          </a:xfrm>
          <a:prstGeom prst="rect">
            <a:avLst/>
          </a:prstGeom>
        </p:spPr>
      </p:pic>
      <p:sp>
        <p:nvSpPr>
          <p:cNvPr id="12" name="Text 9"/>
          <p:cNvSpPr txBox="1"/>
          <p:nvPr/>
        </p:nvSpPr>
        <p:spPr>
          <a:xfrm>
            <a:off x="1097280" y="4749419"/>
            <a:ext cx="4800600" cy="340106"/>
          </a:xfrm>
          <a:prstGeom prst="rect">
            <a:avLst/>
          </a:prstGeom>
          <a:noFill/>
          <a:ln/>
        </p:spPr>
        <p:txBody>
          <a:bodyPr wrap="square" lIns="0" tIns="0" rIns="0" bIns="0" rtlCol="0" anchor="t"/>
          <a:lstStyle/>
          <a:p>
            <a:pPr indent="0" marL="0">
              <a:lnSpc>
                <a:spcPct val="100000"/>
              </a:lnSpc>
              <a:buNone/>
            </a:pPr>
            <a:r>
              <a:rPr lang="en-US" sz="1900" dirty="0">
                <a:solidFill>
                  <a:schemeClr val="tx1"/>
                </a:solidFill>
              </a:rPr>
              <a:t>Aufgabe mit Verweis auf die Nachricht</a:t>
            </a:r>
            <a:endParaRPr lang="en-US" sz="1900" dirty="0"/>
          </a:p>
        </p:txBody>
      </p:sp>
      <p:sp>
        <p:nvSpPr>
          <p:cNvPr id="13" name="Shape 10"/>
          <p:cNvSpPr/>
          <p:nvPr/>
        </p:nvSpPr>
        <p:spPr>
          <a:xfrm>
            <a:off x="640080" y="5255006"/>
            <a:ext cx="274320" cy="274320"/>
          </a:xfrm>
          <a:prstGeom prst="ellipse">
            <a:avLst/>
          </a:prstGeom>
          <a:solidFill>
            <a:schemeClr val="accent1"/>
          </a:solidFill>
          <a:ln/>
        </p:spPr>
      </p:sp>
      <p:pic>
        <p:nvPicPr>
          <p:cNvPr id="14" name="Image 1" descr="C:\Users\stella\AppData\Local\Temp\claude\C--Users-stella-Desktop-erledigt\43329c91-2f5f-4919-bcab-c0957ad438dc\scratchpad\decks\icons\check-ink.png">    </p:cNvPr>
          <p:cNvPicPr>
            <a:picLocks noChangeAspect="1"/>
          </p:cNvPicPr>
          <p:nvPr/>
        </p:nvPicPr>
        <p:blipFill>
          <a:blip r:embed="rId2"/>
          <a:stretch>
            <a:fillRect/>
          </a:stretch>
        </p:blipFill>
        <p:spPr>
          <a:xfrm>
            <a:off x="708660" y="5323586"/>
            <a:ext cx="137160" cy="137160"/>
          </a:xfrm>
          <a:prstGeom prst="rect">
            <a:avLst/>
          </a:prstGeom>
        </p:spPr>
      </p:pic>
      <p:sp>
        <p:nvSpPr>
          <p:cNvPr id="15" name="Text 11"/>
          <p:cNvSpPr txBox="1"/>
          <p:nvPr/>
        </p:nvSpPr>
        <p:spPr>
          <a:xfrm>
            <a:off x="1097280" y="5244973"/>
            <a:ext cx="4800600" cy="340106"/>
          </a:xfrm>
          <a:prstGeom prst="rect">
            <a:avLst/>
          </a:prstGeom>
          <a:noFill/>
          <a:ln/>
        </p:spPr>
        <p:txBody>
          <a:bodyPr wrap="square" lIns="0" tIns="0" rIns="0" bIns="0" rtlCol="0" anchor="t"/>
          <a:lstStyle/>
          <a:p>
            <a:pPr indent="0" marL="0">
              <a:lnSpc>
                <a:spcPct val="100000"/>
              </a:lnSpc>
              <a:buNone/>
            </a:pPr>
            <a:r>
              <a:rPr lang="en-US" sz="1900" dirty="0">
                <a:solidFill>
                  <a:schemeClr val="tx1"/>
                </a:solidFill>
              </a:rPr>
              <a:t>Jonas wird benachrichtigt</a:t>
            </a:r>
            <a:endParaRPr lang="en-US" sz="1900" dirty="0"/>
          </a:p>
        </p:txBody>
      </p:sp>
      <p:sp>
        <p:nvSpPr>
          <p:cNvPr id="16" name="Shape 12"/>
          <p:cNvSpPr/>
          <p:nvPr/>
        </p:nvSpPr>
        <p:spPr>
          <a:xfrm>
            <a:off x="640080" y="5750560"/>
            <a:ext cx="274320" cy="274320"/>
          </a:xfrm>
          <a:prstGeom prst="ellipse">
            <a:avLst/>
          </a:prstGeom>
          <a:solidFill>
            <a:schemeClr val="accent1"/>
          </a:solidFill>
          <a:ln/>
        </p:spPr>
      </p:sp>
      <p:pic>
        <p:nvPicPr>
          <p:cNvPr id="17" name="Image 2" descr="C:\Users\stella\AppData\Local\Temp\claude\C--Users-stella-Desktop-erledigt\43329c91-2f5f-4919-bcab-c0957ad438dc\scratchpad\decks\icons\check-ink.png">    </p:cNvPr>
          <p:cNvPicPr>
            <a:picLocks noChangeAspect="1"/>
          </p:cNvPicPr>
          <p:nvPr/>
        </p:nvPicPr>
        <p:blipFill>
          <a:blip r:embed="rId3"/>
          <a:stretch>
            <a:fillRect/>
          </a:stretch>
        </p:blipFill>
        <p:spPr>
          <a:xfrm>
            <a:off x="708660" y="5819140"/>
            <a:ext cx="137160" cy="137160"/>
          </a:xfrm>
          <a:prstGeom prst="rect">
            <a:avLst/>
          </a:prstGeom>
        </p:spPr>
      </p:pic>
      <p:sp>
        <p:nvSpPr>
          <p:cNvPr id="18" name="Text 13"/>
          <p:cNvSpPr txBox="1"/>
          <p:nvPr/>
        </p:nvSpPr>
        <p:spPr>
          <a:xfrm>
            <a:off x="1097280" y="5740527"/>
            <a:ext cx="4800600" cy="340106"/>
          </a:xfrm>
          <a:prstGeom prst="rect">
            <a:avLst/>
          </a:prstGeom>
          <a:noFill/>
          <a:ln/>
        </p:spPr>
        <p:txBody>
          <a:bodyPr wrap="square" lIns="0" tIns="0" rIns="0" bIns="0" rtlCol="0" anchor="t"/>
          <a:lstStyle/>
          <a:p>
            <a:pPr indent="0" marL="0">
              <a:lnSpc>
                <a:spcPct val="100000"/>
              </a:lnSpc>
              <a:buNone/>
            </a:pPr>
            <a:r>
              <a:rPr lang="en-US" sz="1900" dirty="0">
                <a:solidFill>
                  <a:schemeClr val="tx1"/>
                </a:solidFill>
              </a:rPr>
              <a:t>Fotos landen auf Wunsch in der Ablage</a:t>
            </a:r>
            <a:endParaRPr lang="en-US" sz="1900" dirty="0"/>
          </a:p>
        </p:txBody>
      </p:sp>
      <p:sp>
        <p:nvSpPr>
          <p:cNvPr id="19" name="Bildschirmfoto Rahmen"/>
          <p:cNvSpPr/>
          <p:nvPr/>
        </p:nvSpPr>
        <p:spPr>
          <a:xfrm>
            <a:off x="6355080" y="881439"/>
            <a:ext cx="5196535" cy="4866522"/>
          </a:xfrm>
          <a:prstGeom prst="roundRect">
            <a:avLst>
              <a:gd name="adj" fmla="val 3382"/>
            </a:avLst>
          </a:prstGeom>
          <a:solidFill>
            <a:schemeClr val="bg2"/>
          </a:solidFill>
          <a:ln w="9525">
            <a:solidFill>
              <a:schemeClr val="accent2"/>
            </a:solidFill>
            <a:prstDash val="solid"/>
          </a:ln>
          <a:effectLst>
            <a:outerShdw sx="100000" sy="100000" kx="0" ky="0" algn="bl" rotWithShape="0" blurRad="127000" dist="38100" dir="5400000">
              <a:srgbClr val="000000">
                <a:alpha val="14000"/>
              </a:srgbClr>
            </a:outerShdw>
          </a:effectLst>
        </p:spPr>
      </p:sp>
      <p:pic>
        <p:nvPicPr>
          <p:cNvPr id="20" name="Bildschirmfoto" descr="Bildschirmfoto aus HeyButler: todo-liste">    </p:cNvPr>
          <p:cNvPicPr>
            <a:picLocks noChangeAspect="1"/>
          </p:cNvPicPr>
          <p:nvPr/>
        </p:nvPicPr>
        <p:blipFill>
          <a:blip r:embed="rId4"/>
          <a:stretch>
            <a:fillRect/>
          </a:stretch>
        </p:blipFill>
        <p:spPr>
          <a:xfrm>
            <a:off x="6446520" y="972879"/>
            <a:ext cx="5013655" cy="4683642"/>
          </a:xfrm>
          <a:prstGeom prst="rect">
            <a:avLst/>
          </a:prstGeom>
        </p:spPr>
      </p:pic>
      <p:pic>
        <p:nvPicPr>
          <p:cNvPr id="21" name="Image 4" descr="C:\Users\stella\AppData\Local\Temp\claude\C--Users-stella-Desktop-erledigt\43329c91-2f5f-4919-bcab-c0957ad438dc\scratchpad\decks\brand\butler-96.png">    </p:cNvPr>
          <p:cNvPicPr>
            <a:picLocks noChangeAspect="1"/>
          </p:cNvPicPr>
          <p:nvPr/>
        </p:nvPicPr>
        <p:blipFill>
          <a:blip r:embed="rId5"/>
          <a:stretch>
            <a:fillRect/>
          </a:stretch>
        </p:blipFill>
        <p:spPr>
          <a:xfrm>
            <a:off x="640080" y="6358573"/>
            <a:ext cx="174625" cy="174625"/>
          </a:xfrm>
          <a:prstGeom prst="rect">
            <a:avLst/>
          </a:prstGeom>
        </p:spPr>
      </p:pic>
      <p:sp>
        <p:nvSpPr>
          <p:cNvPr id="22" name="Text 15"/>
          <p:cNvSpPr txBox="1"/>
          <p:nvPr/>
        </p:nvSpPr>
        <p:spPr>
          <a:xfrm>
            <a:off x="887857" y="6355080"/>
            <a:ext cx="3657600" cy="181610"/>
          </a:xfrm>
          <a:prstGeom prst="rect">
            <a:avLst/>
          </a:prstGeom>
          <a:noFill/>
          <a:ln/>
        </p:spPr>
        <p:txBody>
          <a:bodyPr wrap="square" lIns="0" tIns="0" rIns="0" bIns="0" rtlCol="0" anchor="ctr"/>
          <a:lstStyle/>
          <a:p>
            <a:pPr indent="0" marL="0">
              <a:lnSpc>
                <a:spcPct val="100000"/>
              </a:lnSpc>
              <a:buNone/>
            </a:pPr>
            <a:r>
              <a:rPr lang="en-US" sz="1100" dirty="0">
                <a:solidFill>
                  <a:schemeClr val="tx1"/>
                </a:solidFill>
              </a:rPr>
              <a:t>Hey</a:t>
            </a:r>
            <a:pPr indent="0" marL="0">
              <a:lnSpc>
                <a:spcPct val="100000"/>
              </a:lnSpc>
              <a:buNone/>
            </a:pPr>
            <a:r>
              <a:rPr lang="en-US" sz="1100" b="1" dirty="0">
                <a:solidFill>
                  <a:schemeClr val="tx1"/>
                </a:solidFill>
              </a:rPr>
              <a:t>Butler</a:t>
            </a:r>
            <a:endParaRPr lang="en-US" sz="1100" dirty="0"/>
          </a:p>
        </p:txBody>
      </p:sp>
      <p:sp>
        <p:nvSpPr>
          <p:cNvPr id="23" name="Text 16"/>
          <p:cNvSpPr txBox="1"/>
          <p:nvPr/>
        </p:nvSpPr>
        <p:spPr>
          <a:xfrm>
            <a:off x="1874520" y="6355080"/>
            <a:ext cx="6400800" cy="182880"/>
          </a:xfrm>
          <a:prstGeom prst="rect">
            <a:avLst/>
          </a:prstGeom>
          <a:noFill/>
          <a:ln/>
        </p:spPr>
        <p:txBody>
          <a:bodyPr wrap="square" lIns="0" tIns="0" rIns="0" bIns="0" rtlCol="0" anchor="ctr"/>
          <a:lstStyle/>
          <a:p>
            <a:pPr indent="0" marL="0">
              <a:lnSpc>
                <a:spcPct val="100000"/>
              </a:lnSpc>
              <a:buNone/>
            </a:pPr>
            <a:r>
              <a:rPr lang="en-US" sz="1000" dirty="0">
                <a:solidFill>
                  <a:schemeClr val="accent5"/>
                </a:solidFill>
              </a:rPr>
              <a:t>HeyButler im Alltag</a:t>
            </a:r>
            <a:endParaRPr lang="en-US" sz="1000" dirty="0"/>
          </a:p>
        </p:txBody>
      </p:sp>
      <p:sp>
        <p:nvSpPr>
          <p:cNvPr id="24" name="Text 17"/>
          <p:cNvSpPr txBox="1"/>
          <p:nvPr/>
        </p:nvSpPr>
        <p:spPr>
          <a:xfrm>
            <a:off x="10637215" y="6355080"/>
            <a:ext cx="914400" cy="182880"/>
          </a:xfrm>
          <a:prstGeom prst="rect">
            <a:avLst/>
          </a:prstGeom>
          <a:noFill/>
          <a:ln/>
        </p:spPr>
        <p:txBody>
          <a:bodyPr wrap="square" lIns="0" tIns="0" rIns="0" bIns="0" rtlCol="0" anchor="ctr"/>
          <a:lstStyle/>
          <a:p>
            <a:pPr algn="r" indent="0" marL="0">
              <a:lnSpc>
                <a:spcPct val="100000"/>
              </a:lnSpc>
              <a:buNone/>
            </a:pPr>
            <a:r>
              <a:rPr lang="en-US" sz="1000" dirty="0">
                <a:solidFill>
                  <a:schemeClr val="accent5"/>
                </a:solidFill>
              </a:rPr>
              <a:t>82</a:t>
            </a:r>
            <a:endParaRPr lang="en-US" sz="1000" dirty="0"/>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name="Slide 83">
    <p:spTree>
      <p:nvGrpSpPr>
        <p:cNvPr id="1" name=""/>
        <p:cNvGrpSpPr/>
        <p:nvPr/>
      </p:nvGrpSpPr>
      <p:grpSpPr>
        <a:xfrm>
          <a:off x="0" y="0"/>
          <a:ext cx="0" cy="0"/>
          <a:chOff x="0" y="0"/>
          <a:chExt cx="0" cy="0"/>
        </a:xfrm>
      </p:grpSpPr>
      <p:sp>
        <p:nvSpPr>
          <p:cNvPr id="2" name="Shape 0"/>
          <p:cNvSpPr/>
          <p:nvPr/>
        </p:nvSpPr>
        <p:spPr>
          <a:xfrm>
            <a:off x="640080" y="548640"/>
            <a:ext cx="1513332" cy="292608"/>
          </a:xfrm>
          <a:prstGeom prst="roundRect">
            <a:avLst>
              <a:gd name="adj" fmla="val 50000"/>
            </a:avLst>
          </a:prstGeom>
          <a:solidFill>
            <a:schemeClr val="accent4"/>
          </a:solidFill>
          <a:ln/>
        </p:spPr>
      </p:sp>
      <p:sp>
        <p:nvSpPr>
          <p:cNvPr id="3" name="Text 1"/>
          <p:cNvSpPr txBox="1"/>
          <p:nvPr/>
        </p:nvSpPr>
        <p:spPr>
          <a:xfrm>
            <a:off x="640080" y="548640"/>
            <a:ext cx="1513332" cy="292608"/>
          </a:xfrm>
          <a:prstGeom prst="rect">
            <a:avLst/>
          </a:prstGeom>
          <a:noFill/>
          <a:ln/>
        </p:spPr>
        <p:txBody>
          <a:bodyPr wrap="square" lIns="0" tIns="0" rIns="0" bIns="0" rtlCol="0" anchor="ctr"/>
          <a:lstStyle/>
          <a:p>
            <a:pPr algn="ctr" indent="0" marL="0">
              <a:lnSpc>
                <a:spcPct val="100000"/>
              </a:lnSpc>
              <a:buNone/>
            </a:pPr>
            <a:r>
              <a:rPr lang="en-US" sz="1100" b="1" spc="100" kern="0" dirty="0">
                <a:solidFill>
                  <a:schemeClr val="tx1"/>
                </a:solidFill>
              </a:rPr>
              <a:t>ALLE BRANCHEN</a:t>
            </a:r>
            <a:endParaRPr lang="en-US" sz="1100" dirty="0"/>
          </a:p>
        </p:txBody>
      </p:sp>
      <p:sp>
        <p:nvSpPr>
          <p:cNvPr id="4" name="Text 2"/>
          <p:cNvSpPr txBox="1"/>
          <p:nvPr/>
        </p:nvSpPr>
        <p:spPr>
          <a:xfrm>
            <a:off x="640080" y="1097280"/>
            <a:ext cx="5257800" cy="1051560"/>
          </a:xfrm>
          <a:prstGeom prst="rect">
            <a:avLst/>
          </a:prstGeom>
          <a:noFill/>
          <a:ln/>
        </p:spPr>
        <p:txBody>
          <a:bodyPr wrap="square" lIns="0" tIns="0" rIns="0" bIns="0" rtlCol="0" anchor="t"/>
          <a:lstStyle/>
          <a:p>
            <a:pPr indent="0" marL="0">
              <a:lnSpc>
                <a:spcPct val="95000"/>
              </a:lnSpc>
              <a:buNone/>
            </a:pPr>
            <a:r>
              <a:rPr lang="en-US" sz="3800" b="1" dirty="0">
                <a:solidFill>
                  <a:schemeClr val="tx1"/>
                </a:solidFill>
              </a:rPr>
              <a:t>Krank melden</a:t>
            </a:r>
            <a:endParaRPr lang="en-US" sz="3800" dirty="0"/>
          </a:p>
        </p:txBody>
      </p:sp>
      <p:sp>
        <p:nvSpPr>
          <p:cNvPr id="5" name="Text 3"/>
          <p:cNvSpPr txBox="1"/>
          <p:nvPr/>
        </p:nvSpPr>
        <p:spPr>
          <a:xfrm>
            <a:off x="640080" y="2068093"/>
            <a:ext cx="5257800" cy="256032"/>
          </a:xfrm>
          <a:prstGeom prst="rect">
            <a:avLst/>
          </a:prstGeom>
          <a:noFill/>
          <a:ln/>
        </p:spPr>
        <p:txBody>
          <a:bodyPr wrap="square" lIns="0" tIns="0" rIns="0" bIns="0" rtlCol="0" anchor="t"/>
          <a:lstStyle/>
          <a:p>
            <a:pPr indent="0" marL="0">
              <a:lnSpc>
                <a:spcPct val="100000"/>
              </a:lnSpc>
              <a:buNone/>
            </a:pPr>
            <a:r>
              <a:rPr lang="en-US" sz="1100" b="1" spc="100" kern="0" dirty="0">
                <a:solidFill>
                  <a:schemeClr val="accent5"/>
                </a:solidFill>
              </a:rPr>
              <a:t>DU SAGST</a:t>
            </a:r>
            <a:endParaRPr lang="en-US" sz="1100" dirty="0"/>
          </a:p>
        </p:txBody>
      </p:sp>
      <p:sp>
        <p:nvSpPr>
          <p:cNvPr id="6" name="Shape 4"/>
          <p:cNvSpPr/>
          <p:nvPr/>
        </p:nvSpPr>
        <p:spPr>
          <a:xfrm>
            <a:off x="640080" y="2397277"/>
            <a:ext cx="5257800" cy="753110"/>
          </a:xfrm>
          <a:prstGeom prst="roundRect">
            <a:avLst>
              <a:gd name="adj" fmla="val 29140"/>
            </a:avLst>
          </a:prstGeom>
          <a:solidFill>
            <a:schemeClr val="tx1"/>
          </a:solidFill>
          <a:ln/>
        </p:spPr>
      </p:sp>
      <p:sp>
        <p:nvSpPr>
          <p:cNvPr id="7" name="Shape 5"/>
          <p:cNvSpPr/>
          <p:nvPr/>
        </p:nvSpPr>
        <p:spPr>
          <a:xfrm flipV="1">
            <a:off x="960120" y="3141243"/>
            <a:ext cx="292608" cy="237744"/>
          </a:xfrm>
          <a:prstGeom prst="rtTriangle">
            <a:avLst/>
          </a:prstGeom>
          <a:solidFill>
            <a:srgbClr val="16181D"/>
          </a:solidFill>
          <a:ln/>
        </p:spPr>
      </p:sp>
      <p:sp>
        <p:nvSpPr>
          <p:cNvPr id="8" name="Text 6"/>
          <p:cNvSpPr txBox="1"/>
          <p:nvPr/>
        </p:nvSpPr>
        <p:spPr>
          <a:xfrm>
            <a:off x="896112" y="2397277"/>
            <a:ext cx="4745736" cy="753110"/>
          </a:xfrm>
          <a:prstGeom prst="rect">
            <a:avLst/>
          </a:prstGeom>
          <a:noFill/>
          <a:ln/>
        </p:spPr>
        <p:txBody>
          <a:bodyPr wrap="square" lIns="0" tIns="0" rIns="0" bIns="0" rtlCol="0" anchor="ctr"/>
          <a:lstStyle/>
          <a:p>
            <a:pPr indent="0" marL="0">
              <a:lnSpc>
                <a:spcPct val="100000"/>
              </a:lnSpc>
              <a:buNone/>
            </a:pPr>
            <a:r>
              <a:rPr lang="en-US" sz="2500" b="1" dirty="0">
                <a:solidFill>
                  <a:schemeClr val="bg1"/>
                </a:solidFill>
              </a:rPr>
              <a:t>„Ich bin heute krank.“</a:t>
            </a:r>
            <a:endParaRPr lang="en-US" sz="2500" dirty="0"/>
          </a:p>
        </p:txBody>
      </p:sp>
      <p:sp>
        <p:nvSpPr>
          <p:cNvPr id="9" name="Text 7"/>
          <p:cNvSpPr txBox="1"/>
          <p:nvPr/>
        </p:nvSpPr>
        <p:spPr>
          <a:xfrm>
            <a:off x="640080" y="3525291"/>
            <a:ext cx="5257800" cy="256032"/>
          </a:xfrm>
          <a:prstGeom prst="rect">
            <a:avLst/>
          </a:prstGeom>
          <a:noFill/>
          <a:ln/>
        </p:spPr>
        <p:txBody>
          <a:bodyPr wrap="square" lIns="0" tIns="0" rIns="0" bIns="0" rtlCol="0" anchor="t"/>
          <a:lstStyle/>
          <a:p>
            <a:pPr indent="0" marL="0">
              <a:lnSpc>
                <a:spcPct val="100000"/>
              </a:lnSpc>
              <a:buNone/>
            </a:pPr>
            <a:r>
              <a:rPr lang="en-US" sz="1100" b="1" spc="100" kern="0" dirty="0">
                <a:solidFill>
                  <a:schemeClr val="accent5"/>
                </a:solidFill>
              </a:rPr>
              <a:t>DER BUTLER</a:t>
            </a:r>
            <a:endParaRPr lang="en-US" sz="1100" dirty="0"/>
          </a:p>
        </p:txBody>
      </p:sp>
      <p:sp>
        <p:nvSpPr>
          <p:cNvPr id="10" name="Shape 8"/>
          <p:cNvSpPr/>
          <p:nvPr/>
        </p:nvSpPr>
        <p:spPr>
          <a:xfrm>
            <a:off x="640080" y="3924325"/>
            <a:ext cx="274320" cy="274320"/>
          </a:xfrm>
          <a:prstGeom prst="ellipse">
            <a:avLst/>
          </a:prstGeom>
          <a:solidFill>
            <a:schemeClr val="accent1"/>
          </a:solidFill>
          <a:ln/>
        </p:spPr>
      </p:sp>
      <p:pic>
        <p:nvPicPr>
          <p:cNvPr id="11" name="Image 0" descr="C:\Users\stella\AppData\Local\Temp\claude\C--Users-stella-Desktop-erledigt\43329c91-2f5f-4919-bcab-c0957ad438dc\scratchpad\decks\icons\check-ink.png">    </p:cNvPr>
          <p:cNvPicPr>
            <a:picLocks noChangeAspect="1"/>
          </p:cNvPicPr>
          <p:nvPr/>
        </p:nvPicPr>
        <p:blipFill>
          <a:blip r:embed="rId1"/>
          <a:stretch>
            <a:fillRect/>
          </a:stretch>
        </p:blipFill>
        <p:spPr>
          <a:xfrm>
            <a:off x="708660" y="3992905"/>
            <a:ext cx="137160" cy="137160"/>
          </a:xfrm>
          <a:prstGeom prst="rect">
            <a:avLst/>
          </a:prstGeom>
        </p:spPr>
      </p:pic>
      <p:sp>
        <p:nvSpPr>
          <p:cNvPr id="12" name="Text 9"/>
          <p:cNvSpPr txBox="1"/>
          <p:nvPr/>
        </p:nvSpPr>
        <p:spPr>
          <a:xfrm>
            <a:off x="1097280" y="3891051"/>
            <a:ext cx="4800600" cy="386588"/>
          </a:xfrm>
          <a:prstGeom prst="rect">
            <a:avLst/>
          </a:prstGeom>
          <a:noFill/>
          <a:ln/>
        </p:spPr>
        <p:txBody>
          <a:bodyPr wrap="square" lIns="0" tIns="0" rIns="0" bIns="0" rtlCol="0" anchor="t"/>
          <a:lstStyle/>
          <a:p>
            <a:pPr indent="0" marL="0">
              <a:lnSpc>
                <a:spcPct val="100000"/>
              </a:lnSpc>
              <a:buNone/>
            </a:pPr>
            <a:r>
              <a:rPr lang="en-US" sz="2200" dirty="0">
                <a:solidFill>
                  <a:schemeClr val="tx1"/>
                </a:solidFill>
              </a:rPr>
              <a:t>Abwesenheit wird eingetragen</a:t>
            </a:r>
            <a:endParaRPr lang="en-US" sz="2200" dirty="0"/>
          </a:p>
        </p:txBody>
      </p:sp>
      <p:sp>
        <p:nvSpPr>
          <p:cNvPr id="13" name="Shape 10"/>
          <p:cNvSpPr/>
          <p:nvPr/>
        </p:nvSpPr>
        <p:spPr>
          <a:xfrm>
            <a:off x="640080" y="4466361"/>
            <a:ext cx="274320" cy="274320"/>
          </a:xfrm>
          <a:prstGeom prst="ellipse">
            <a:avLst/>
          </a:prstGeom>
          <a:solidFill>
            <a:schemeClr val="accent1"/>
          </a:solidFill>
          <a:ln/>
        </p:spPr>
      </p:sp>
      <p:pic>
        <p:nvPicPr>
          <p:cNvPr id="14" name="Image 1" descr="C:\Users\stella\AppData\Local\Temp\claude\C--Users-stella-Desktop-erledigt\43329c91-2f5f-4919-bcab-c0957ad438dc\scratchpad\decks\icons\check-ink.png">    </p:cNvPr>
          <p:cNvPicPr>
            <a:picLocks noChangeAspect="1"/>
          </p:cNvPicPr>
          <p:nvPr/>
        </p:nvPicPr>
        <p:blipFill>
          <a:blip r:embed="rId2"/>
          <a:stretch>
            <a:fillRect/>
          </a:stretch>
        </p:blipFill>
        <p:spPr>
          <a:xfrm>
            <a:off x="708660" y="4534941"/>
            <a:ext cx="137160" cy="137160"/>
          </a:xfrm>
          <a:prstGeom prst="rect">
            <a:avLst/>
          </a:prstGeom>
        </p:spPr>
      </p:pic>
      <p:sp>
        <p:nvSpPr>
          <p:cNvPr id="15" name="Text 11"/>
          <p:cNvSpPr txBox="1"/>
          <p:nvPr/>
        </p:nvSpPr>
        <p:spPr>
          <a:xfrm>
            <a:off x="1097280" y="4433087"/>
            <a:ext cx="4800600" cy="386588"/>
          </a:xfrm>
          <a:prstGeom prst="rect">
            <a:avLst/>
          </a:prstGeom>
          <a:noFill/>
          <a:ln/>
        </p:spPr>
        <p:txBody>
          <a:bodyPr wrap="square" lIns="0" tIns="0" rIns="0" bIns="0" rtlCol="0" anchor="t"/>
          <a:lstStyle/>
          <a:p>
            <a:pPr indent="0" marL="0">
              <a:lnSpc>
                <a:spcPct val="100000"/>
              </a:lnSpc>
              <a:buNone/>
            </a:pPr>
            <a:r>
              <a:rPr lang="en-US" sz="2200" dirty="0">
                <a:solidFill>
                  <a:schemeClr val="tx1"/>
                </a:solidFill>
              </a:rPr>
              <a:t>Vertretung übernimmt Freigaben</a:t>
            </a:r>
            <a:endParaRPr lang="en-US" sz="2200" dirty="0"/>
          </a:p>
        </p:txBody>
      </p:sp>
      <p:sp>
        <p:nvSpPr>
          <p:cNvPr id="16" name="Shape 12"/>
          <p:cNvSpPr/>
          <p:nvPr/>
        </p:nvSpPr>
        <p:spPr>
          <a:xfrm>
            <a:off x="640080" y="5008397"/>
            <a:ext cx="274320" cy="274320"/>
          </a:xfrm>
          <a:prstGeom prst="ellipse">
            <a:avLst/>
          </a:prstGeom>
          <a:solidFill>
            <a:schemeClr val="accent1"/>
          </a:solidFill>
          <a:ln/>
        </p:spPr>
      </p:sp>
      <p:pic>
        <p:nvPicPr>
          <p:cNvPr id="17" name="Image 2" descr="C:\Users\stella\AppData\Local\Temp\claude\C--Users-stella-Desktop-erledigt\43329c91-2f5f-4919-bcab-c0957ad438dc\scratchpad\decks\icons\check-ink.png">    </p:cNvPr>
          <p:cNvPicPr>
            <a:picLocks noChangeAspect="1"/>
          </p:cNvPicPr>
          <p:nvPr/>
        </p:nvPicPr>
        <p:blipFill>
          <a:blip r:embed="rId3"/>
          <a:stretch>
            <a:fillRect/>
          </a:stretch>
        </p:blipFill>
        <p:spPr>
          <a:xfrm>
            <a:off x="708660" y="5076977"/>
            <a:ext cx="137160" cy="137160"/>
          </a:xfrm>
          <a:prstGeom prst="rect">
            <a:avLst/>
          </a:prstGeom>
        </p:spPr>
      </p:pic>
      <p:sp>
        <p:nvSpPr>
          <p:cNvPr id="18" name="Text 13"/>
          <p:cNvSpPr txBox="1"/>
          <p:nvPr/>
        </p:nvSpPr>
        <p:spPr>
          <a:xfrm>
            <a:off x="1097280" y="4975123"/>
            <a:ext cx="4800600" cy="386588"/>
          </a:xfrm>
          <a:prstGeom prst="rect">
            <a:avLst/>
          </a:prstGeom>
          <a:noFill/>
          <a:ln/>
        </p:spPr>
        <p:txBody>
          <a:bodyPr wrap="square" lIns="0" tIns="0" rIns="0" bIns="0" rtlCol="0" anchor="t"/>
          <a:lstStyle/>
          <a:p>
            <a:pPr indent="0" marL="0">
              <a:lnSpc>
                <a:spcPct val="100000"/>
              </a:lnSpc>
              <a:buNone/>
            </a:pPr>
            <a:r>
              <a:rPr lang="en-US" sz="2200" dirty="0">
                <a:solidFill>
                  <a:schemeClr val="tx1"/>
                </a:solidFill>
              </a:rPr>
              <a:t>Krankmeldung geht an keine KI</a:t>
            </a:r>
            <a:endParaRPr lang="en-US" sz="2200" dirty="0"/>
          </a:p>
        </p:txBody>
      </p:sp>
      <p:sp>
        <p:nvSpPr>
          <p:cNvPr id="19" name="Bildschirmfoto Rahmen"/>
          <p:cNvSpPr/>
          <p:nvPr/>
        </p:nvSpPr>
        <p:spPr>
          <a:xfrm>
            <a:off x="6355080" y="881439"/>
            <a:ext cx="5196535" cy="4866522"/>
          </a:xfrm>
          <a:prstGeom prst="roundRect">
            <a:avLst>
              <a:gd name="adj" fmla="val 3382"/>
            </a:avLst>
          </a:prstGeom>
          <a:solidFill>
            <a:schemeClr val="bg2"/>
          </a:solidFill>
          <a:ln w="9525">
            <a:solidFill>
              <a:schemeClr val="accent2"/>
            </a:solidFill>
            <a:prstDash val="solid"/>
          </a:ln>
          <a:effectLst>
            <a:outerShdw sx="100000" sy="100000" kx="0" ky="0" algn="bl" rotWithShape="0" blurRad="127000" dist="38100" dir="5400000">
              <a:srgbClr val="000000">
                <a:alpha val="14000"/>
              </a:srgbClr>
            </a:outerShdw>
          </a:effectLst>
        </p:spPr>
      </p:sp>
      <p:pic>
        <p:nvPicPr>
          <p:cNvPr id="20" name="Bildschirmfoto" descr="Bildschirmfoto aus HeyButler: erinnerung-bestaetigen">    </p:cNvPr>
          <p:cNvPicPr>
            <a:picLocks noChangeAspect="1"/>
          </p:cNvPicPr>
          <p:nvPr/>
        </p:nvPicPr>
        <p:blipFill>
          <a:blip r:embed="rId4"/>
          <a:stretch>
            <a:fillRect/>
          </a:stretch>
        </p:blipFill>
        <p:spPr>
          <a:xfrm>
            <a:off x="6446520" y="972879"/>
            <a:ext cx="5013655" cy="4683642"/>
          </a:xfrm>
          <a:prstGeom prst="rect">
            <a:avLst/>
          </a:prstGeom>
        </p:spPr>
      </p:pic>
      <p:pic>
        <p:nvPicPr>
          <p:cNvPr id="21" name="Image 4" descr="C:\Users\stella\AppData\Local\Temp\claude\C--Users-stella-Desktop-erledigt\43329c91-2f5f-4919-bcab-c0957ad438dc\scratchpad\decks\brand\butler-96.png">    </p:cNvPr>
          <p:cNvPicPr>
            <a:picLocks noChangeAspect="1"/>
          </p:cNvPicPr>
          <p:nvPr/>
        </p:nvPicPr>
        <p:blipFill>
          <a:blip r:embed="rId5"/>
          <a:stretch>
            <a:fillRect/>
          </a:stretch>
        </p:blipFill>
        <p:spPr>
          <a:xfrm>
            <a:off x="640080" y="6358573"/>
            <a:ext cx="174625" cy="174625"/>
          </a:xfrm>
          <a:prstGeom prst="rect">
            <a:avLst/>
          </a:prstGeom>
        </p:spPr>
      </p:pic>
      <p:sp>
        <p:nvSpPr>
          <p:cNvPr id="22" name="Text 15"/>
          <p:cNvSpPr txBox="1"/>
          <p:nvPr/>
        </p:nvSpPr>
        <p:spPr>
          <a:xfrm>
            <a:off x="887857" y="6355080"/>
            <a:ext cx="3657600" cy="181610"/>
          </a:xfrm>
          <a:prstGeom prst="rect">
            <a:avLst/>
          </a:prstGeom>
          <a:noFill/>
          <a:ln/>
        </p:spPr>
        <p:txBody>
          <a:bodyPr wrap="square" lIns="0" tIns="0" rIns="0" bIns="0" rtlCol="0" anchor="ctr"/>
          <a:lstStyle/>
          <a:p>
            <a:pPr indent="0" marL="0">
              <a:lnSpc>
                <a:spcPct val="100000"/>
              </a:lnSpc>
              <a:buNone/>
            </a:pPr>
            <a:r>
              <a:rPr lang="en-US" sz="1100" dirty="0">
                <a:solidFill>
                  <a:schemeClr val="tx1"/>
                </a:solidFill>
              </a:rPr>
              <a:t>Hey</a:t>
            </a:r>
            <a:pPr indent="0" marL="0">
              <a:lnSpc>
                <a:spcPct val="100000"/>
              </a:lnSpc>
              <a:buNone/>
            </a:pPr>
            <a:r>
              <a:rPr lang="en-US" sz="1100" b="1" dirty="0">
                <a:solidFill>
                  <a:schemeClr val="tx1"/>
                </a:solidFill>
              </a:rPr>
              <a:t>Butler</a:t>
            </a:r>
            <a:endParaRPr lang="en-US" sz="1100" dirty="0"/>
          </a:p>
        </p:txBody>
      </p:sp>
      <p:sp>
        <p:nvSpPr>
          <p:cNvPr id="23" name="Text 16"/>
          <p:cNvSpPr txBox="1"/>
          <p:nvPr/>
        </p:nvSpPr>
        <p:spPr>
          <a:xfrm>
            <a:off x="1874520" y="6355080"/>
            <a:ext cx="6400800" cy="182880"/>
          </a:xfrm>
          <a:prstGeom prst="rect">
            <a:avLst/>
          </a:prstGeom>
          <a:noFill/>
          <a:ln/>
        </p:spPr>
        <p:txBody>
          <a:bodyPr wrap="square" lIns="0" tIns="0" rIns="0" bIns="0" rtlCol="0" anchor="ctr"/>
          <a:lstStyle/>
          <a:p>
            <a:pPr indent="0" marL="0">
              <a:lnSpc>
                <a:spcPct val="100000"/>
              </a:lnSpc>
              <a:buNone/>
            </a:pPr>
            <a:r>
              <a:rPr lang="en-US" sz="1000" dirty="0">
                <a:solidFill>
                  <a:schemeClr val="accent5"/>
                </a:solidFill>
              </a:rPr>
              <a:t>HeyButler im Alltag</a:t>
            </a:r>
            <a:endParaRPr lang="en-US" sz="1000" dirty="0"/>
          </a:p>
        </p:txBody>
      </p:sp>
      <p:sp>
        <p:nvSpPr>
          <p:cNvPr id="24" name="Text 17"/>
          <p:cNvSpPr txBox="1"/>
          <p:nvPr/>
        </p:nvSpPr>
        <p:spPr>
          <a:xfrm>
            <a:off x="10637215" y="6355080"/>
            <a:ext cx="914400" cy="182880"/>
          </a:xfrm>
          <a:prstGeom prst="rect">
            <a:avLst/>
          </a:prstGeom>
          <a:noFill/>
          <a:ln/>
        </p:spPr>
        <p:txBody>
          <a:bodyPr wrap="square" lIns="0" tIns="0" rIns="0" bIns="0" rtlCol="0" anchor="ctr"/>
          <a:lstStyle/>
          <a:p>
            <a:pPr algn="r" indent="0" marL="0">
              <a:lnSpc>
                <a:spcPct val="100000"/>
              </a:lnSpc>
              <a:buNone/>
            </a:pPr>
            <a:r>
              <a:rPr lang="en-US" sz="1000" dirty="0">
                <a:solidFill>
                  <a:schemeClr val="accent5"/>
                </a:solidFill>
              </a:rPr>
              <a:t>83</a:t>
            </a:r>
            <a:endParaRPr lang="en-US" sz="1000" dirty="0"/>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name="Slide 84">
    <p:spTree>
      <p:nvGrpSpPr>
        <p:cNvPr id="1" name=""/>
        <p:cNvGrpSpPr/>
        <p:nvPr/>
      </p:nvGrpSpPr>
      <p:grpSpPr>
        <a:xfrm>
          <a:off x="0" y="0"/>
          <a:ext cx="0" cy="0"/>
          <a:chOff x="0" y="0"/>
          <a:chExt cx="0" cy="0"/>
        </a:xfrm>
      </p:grpSpPr>
      <p:sp>
        <p:nvSpPr>
          <p:cNvPr id="2" name="Shape 0"/>
          <p:cNvSpPr/>
          <p:nvPr/>
        </p:nvSpPr>
        <p:spPr>
          <a:xfrm>
            <a:off x="640080" y="548640"/>
            <a:ext cx="1513332" cy="292608"/>
          </a:xfrm>
          <a:prstGeom prst="roundRect">
            <a:avLst>
              <a:gd name="adj" fmla="val 50000"/>
            </a:avLst>
          </a:prstGeom>
          <a:solidFill>
            <a:schemeClr val="accent4"/>
          </a:solidFill>
          <a:ln/>
        </p:spPr>
      </p:sp>
      <p:sp>
        <p:nvSpPr>
          <p:cNvPr id="3" name="Text 1"/>
          <p:cNvSpPr txBox="1"/>
          <p:nvPr/>
        </p:nvSpPr>
        <p:spPr>
          <a:xfrm>
            <a:off x="640080" y="548640"/>
            <a:ext cx="1513332" cy="292608"/>
          </a:xfrm>
          <a:prstGeom prst="rect">
            <a:avLst/>
          </a:prstGeom>
          <a:noFill/>
          <a:ln/>
        </p:spPr>
        <p:txBody>
          <a:bodyPr wrap="square" lIns="0" tIns="0" rIns="0" bIns="0" rtlCol="0" anchor="ctr"/>
          <a:lstStyle/>
          <a:p>
            <a:pPr algn="ctr" indent="0" marL="0">
              <a:lnSpc>
                <a:spcPct val="100000"/>
              </a:lnSpc>
              <a:buNone/>
            </a:pPr>
            <a:r>
              <a:rPr lang="en-US" sz="1100" b="1" spc="100" kern="0" dirty="0">
                <a:solidFill>
                  <a:schemeClr val="tx1"/>
                </a:solidFill>
              </a:rPr>
              <a:t>ALLE BRANCHEN</a:t>
            </a:r>
            <a:endParaRPr lang="en-US" sz="1100" dirty="0"/>
          </a:p>
        </p:txBody>
      </p:sp>
      <p:sp>
        <p:nvSpPr>
          <p:cNvPr id="4" name="Text 2"/>
          <p:cNvSpPr txBox="1"/>
          <p:nvPr/>
        </p:nvSpPr>
        <p:spPr>
          <a:xfrm>
            <a:off x="640080" y="1097280"/>
            <a:ext cx="5257800" cy="1051560"/>
          </a:xfrm>
          <a:prstGeom prst="rect">
            <a:avLst/>
          </a:prstGeom>
          <a:noFill/>
          <a:ln/>
        </p:spPr>
        <p:txBody>
          <a:bodyPr wrap="square" lIns="0" tIns="0" rIns="0" bIns="0" rtlCol="0" anchor="t"/>
          <a:lstStyle/>
          <a:p>
            <a:pPr indent="0" marL="0">
              <a:lnSpc>
                <a:spcPct val="95000"/>
              </a:lnSpc>
              <a:buNone/>
            </a:pPr>
            <a:r>
              <a:rPr lang="en-US" sz="3800" b="1" dirty="0">
                <a:solidFill>
                  <a:schemeClr val="tx1"/>
                </a:solidFill>
              </a:rPr>
              <a:t>Wer ist weg?</a:t>
            </a:r>
            <a:endParaRPr lang="en-US" sz="3800" dirty="0"/>
          </a:p>
        </p:txBody>
      </p:sp>
      <p:sp>
        <p:nvSpPr>
          <p:cNvPr id="5" name="Text 3"/>
          <p:cNvSpPr txBox="1"/>
          <p:nvPr/>
        </p:nvSpPr>
        <p:spPr>
          <a:xfrm>
            <a:off x="640080" y="2068093"/>
            <a:ext cx="5257800" cy="256032"/>
          </a:xfrm>
          <a:prstGeom prst="rect">
            <a:avLst/>
          </a:prstGeom>
          <a:noFill/>
          <a:ln/>
        </p:spPr>
        <p:txBody>
          <a:bodyPr wrap="square" lIns="0" tIns="0" rIns="0" bIns="0" rtlCol="0" anchor="t"/>
          <a:lstStyle/>
          <a:p>
            <a:pPr indent="0" marL="0">
              <a:lnSpc>
                <a:spcPct val="100000"/>
              </a:lnSpc>
              <a:buNone/>
            </a:pPr>
            <a:r>
              <a:rPr lang="en-US" sz="1100" b="1" spc="100" kern="0" dirty="0">
                <a:solidFill>
                  <a:schemeClr val="accent5"/>
                </a:solidFill>
              </a:rPr>
              <a:t>DU SAGST</a:t>
            </a:r>
            <a:endParaRPr lang="en-US" sz="1100" dirty="0"/>
          </a:p>
        </p:txBody>
      </p:sp>
      <p:sp>
        <p:nvSpPr>
          <p:cNvPr id="6" name="Shape 4"/>
          <p:cNvSpPr/>
          <p:nvPr/>
        </p:nvSpPr>
        <p:spPr>
          <a:xfrm>
            <a:off x="640080" y="2397277"/>
            <a:ext cx="5257800" cy="753110"/>
          </a:xfrm>
          <a:prstGeom prst="roundRect">
            <a:avLst>
              <a:gd name="adj" fmla="val 29140"/>
            </a:avLst>
          </a:prstGeom>
          <a:solidFill>
            <a:schemeClr val="tx1"/>
          </a:solidFill>
          <a:ln/>
        </p:spPr>
      </p:sp>
      <p:sp>
        <p:nvSpPr>
          <p:cNvPr id="7" name="Shape 5"/>
          <p:cNvSpPr/>
          <p:nvPr/>
        </p:nvSpPr>
        <p:spPr>
          <a:xfrm flipV="1">
            <a:off x="960120" y="3141243"/>
            <a:ext cx="292608" cy="237744"/>
          </a:xfrm>
          <a:prstGeom prst="rtTriangle">
            <a:avLst/>
          </a:prstGeom>
          <a:solidFill>
            <a:srgbClr val="16181D"/>
          </a:solidFill>
          <a:ln/>
        </p:spPr>
      </p:sp>
      <p:sp>
        <p:nvSpPr>
          <p:cNvPr id="8" name="Text 6"/>
          <p:cNvSpPr txBox="1"/>
          <p:nvPr/>
        </p:nvSpPr>
        <p:spPr>
          <a:xfrm>
            <a:off x="896112" y="2397277"/>
            <a:ext cx="4745736" cy="753110"/>
          </a:xfrm>
          <a:prstGeom prst="rect">
            <a:avLst/>
          </a:prstGeom>
          <a:noFill/>
          <a:ln/>
        </p:spPr>
        <p:txBody>
          <a:bodyPr wrap="square" lIns="0" tIns="0" rIns="0" bIns="0" rtlCol="0" anchor="ctr"/>
          <a:lstStyle/>
          <a:p>
            <a:pPr indent="0" marL="0">
              <a:lnSpc>
                <a:spcPct val="100000"/>
              </a:lnSpc>
              <a:buNone/>
            </a:pPr>
            <a:r>
              <a:rPr lang="en-US" sz="2500" b="1" dirty="0">
                <a:solidFill>
                  <a:schemeClr val="bg1"/>
                </a:solidFill>
              </a:rPr>
              <a:t>„Wer ist nächste Woche weg?“</a:t>
            </a:r>
            <a:endParaRPr lang="en-US" sz="2500" dirty="0"/>
          </a:p>
        </p:txBody>
      </p:sp>
      <p:sp>
        <p:nvSpPr>
          <p:cNvPr id="9" name="Text 7"/>
          <p:cNvSpPr txBox="1"/>
          <p:nvPr/>
        </p:nvSpPr>
        <p:spPr>
          <a:xfrm>
            <a:off x="640080" y="3525291"/>
            <a:ext cx="5257800" cy="256032"/>
          </a:xfrm>
          <a:prstGeom prst="rect">
            <a:avLst/>
          </a:prstGeom>
          <a:noFill/>
          <a:ln/>
        </p:spPr>
        <p:txBody>
          <a:bodyPr wrap="square" lIns="0" tIns="0" rIns="0" bIns="0" rtlCol="0" anchor="t"/>
          <a:lstStyle/>
          <a:p>
            <a:pPr indent="0" marL="0">
              <a:lnSpc>
                <a:spcPct val="100000"/>
              </a:lnSpc>
              <a:buNone/>
            </a:pPr>
            <a:r>
              <a:rPr lang="en-US" sz="1100" b="1" spc="100" kern="0" dirty="0">
                <a:solidFill>
                  <a:schemeClr val="accent5"/>
                </a:solidFill>
              </a:rPr>
              <a:t>DER BUTLER</a:t>
            </a:r>
            <a:endParaRPr lang="en-US" sz="1100" dirty="0"/>
          </a:p>
        </p:txBody>
      </p:sp>
      <p:sp>
        <p:nvSpPr>
          <p:cNvPr id="10" name="Shape 8"/>
          <p:cNvSpPr/>
          <p:nvPr/>
        </p:nvSpPr>
        <p:spPr>
          <a:xfrm>
            <a:off x="640080" y="3924325"/>
            <a:ext cx="274320" cy="274320"/>
          </a:xfrm>
          <a:prstGeom prst="ellipse">
            <a:avLst/>
          </a:prstGeom>
          <a:solidFill>
            <a:schemeClr val="accent1"/>
          </a:solidFill>
          <a:ln/>
        </p:spPr>
      </p:sp>
      <p:pic>
        <p:nvPicPr>
          <p:cNvPr id="11" name="Image 0" descr="C:\Users\stella\AppData\Local\Temp\claude\C--Users-stella-Desktop-erledigt\43329c91-2f5f-4919-bcab-c0957ad438dc\scratchpad\decks\icons\check-ink.png">    </p:cNvPr>
          <p:cNvPicPr>
            <a:picLocks noChangeAspect="1"/>
          </p:cNvPicPr>
          <p:nvPr/>
        </p:nvPicPr>
        <p:blipFill>
          <a:blip r:embed="rId1"/>
          <a:stretch>
            <a:fillRect/>
          </a:stretch>
        </p:blipFill>
        <p:spPr>
          <a:xfrm>
            <a:off x="708660" y="3992905"/>
            <a:ext cx="137160" cy="137160"/>
          </a:xfrm>
          <a:prstGeom prst="rect">
            <a:avLst/>
          </a:prstGeom>
        </p:spPr>
      </p:pic>
      <p:sp>
        <p:nvSpPr>
          <p:cNvPr id="12" name="Text 9"/>
          <p:cNvSpPr txBox="1"/>
          <p:nvPr/>
        </p:nvSpPr>
        <p:spPr>
          <a:xfrm>
            <a:off x="1097280" y="3891051"/>
            <a:ext cx="4800600" cy="386588"/>
          </a:xfrm>
          <a:prstGeom prst="rect">
            <a:avLst/>
          </a:prstGeom>
          <a:noFill/>
          <a:ln/>
        </p:spPr>
        <p:txBody>
          <a:bodyPr wrap="square" lIns="0" tIns="0" rIns="0" bIns="0" rtlCol="0" anchor="t"/>
          <a:lstStyle/>
          <a:p>
            <a:pPr indent="0" marL="0">
              <a:lnSpc>
                <a:spcPct val="100000"/>
              </a:lnSpc>
              <a:buNone/>
            </a:pPr>
            <a:r>
              <a:rPr lang="en-US" sz="2200" dirty="0">
                <a:solidFill>
                  <a:schemeClr val="tx1"/>
                </a:solidFill>
              </a:rPr>
              <a:t>Urlaube und Abwesenheiten im Team</a:t>
            </a:r>
            <a:endParaRPr lang="en-US" sz="2200" dirty="0"/>
          </a:p>
        </p:txBody>
      </p:sp>
      <p:sp>
        <p:nvSpPr>
          <p:cNvPr id="13" name="Shape 10"/>
          <p:cNvSpPr/>
          <p:nvPr/>
        </p:nvSpPr>
        <p:spPr>
          <a:xfrm>
            <a:off x="640080" y="4466361"/>
            <a:ext cx="274320" cy="274320"/>
          </a:xfrm>
          <a:prstGeom prst="ellipse">
            <a:avLst/>
          </a:prstGeom>
          <a:solidFill>
            <a:schemeClr val="accent1"/>
          </a:solidFill>
          <a:ln/>
        </p:spPr>
      </p:sp>
      <p:pic>
        <p:nvPicPr>
          <p:cNvPr id="14" name="Image 1" descr="C:\Users\stella\AppData\Local\Temp\claude\C--Users-stella-Desktop-erledigt\43329c91-2f5f-4919-bcab-c0957ad438dc\scratchpad\decks\icons\check-ink.png">    </p:cNvPr>
          <p:cNvPicPr>
            <a:picLocks noChangeAspect="1"/>
          </p:cNvPicPr>
          <p:nvPr/>
        </p:nvPicPr>
        <p:blipFill>
          <a:blip r:embed="rId2"/>
          <a:stretch>
            <a:fillRect/>
          </a:stretch>
        </p:blipFill>
        <p:spPr>
          <a:xfrm>
            <a:off x="708660" y="4534941"/>
            <a:ext cx="137160" cy="137160"/>
          </a:xfrm>
          <a:prstGeom prst="rect">
            <a:avLst/>
          </a:prstGeom>
        </p:spPr>
      </p:pic>
      <p:sp>
        <p:nvSpPr>
          <p:cNvPr id="15" name="Text 11"/>
          <p:cNvSpPr txBox="1"/>
          <p:nvPr/>
        </p:nvSpPr>
        <p:spPr>
          <a:xfrm>
            <a:off x="1097280" y="4433087"/>
            <a:ext cx="4800600" cy="386588"/>
          </a:xfrm>
          <a:prstGeom prst="rect">
            <a:avLst/>
          </a:prstGeom>
          <a:noFill/>
          <a:ln/>
        </p:spPr>
        <p:txBody>
          <a:bodyPr wrap="square" lIns="0" tIns="0" rIns="0" bIns="0" rtlCol="0" anchor="t"/>
          <a:lstStyle/>
          <a:p>
            <a:pPr indent="0" marL="0">
              <a:lnSpc>
                <a:spcPct val="100000"/>
              </a:lnSpc>
              <a:buNone/>
            </a:pPr>
            <a:r>
              <a:rPr lang="en-US" sz="2200" dirty="0">
                <a:solidFill>
                  <a:schemeClr val="tx1"/>
                </a:solidFill>
              </a:rPr>
              <a:t>Nur, was Du sehen darfst</a:t>
            </a:r>
            <a:endParaRPr lang="en-US" sz="2200" dirty="0"/>
          </a:p>
        </p:txBody>
      </p:sp>
      <p:sp>
        <p:nvSpPr>
          <p:cNvPr id="16" name="Shape 12"/>
          <p:cNvSpPr/>
          <p:nvPr/>
        </p:nvSpPr>
        <p:spPr>
          <a:xfrm>
            <a:off x="640080" y="5008397"/>
            <a:ext cx="274320" cy="274320"/>
          </a:xfrm>
          <a:prstGeom prst="ellipse">
            <a:avLst/>
          </a:prstGeom>
          <a:solidFill>
            <a:schemeClr val="accent1"/>
          </a:solidFill>
          <a:ln/>
        </p:spPr>
      </p:sp>
      <p:pic>
        <p:nvPicPr>
          <p:cNvPr id="17" name="Image 2" descr="C:\Users\stella\AppData\Local\Temp\claude\C--Users-stella-Desktop-erledigt\43329c91-2f5f-4919-bcab-c0957ad438dc\scratchpad\decks\icons\check-ink.png">    </p:cNvPr>
          <p:cNvPicPr>
            <a:picLocks noChangeAspect="1"/>
          </p:cNvPicPr>
          <p:nvPr/>
        </p:nvPicPr>
        <p:blipFill>
          <a:blip r:embed="rId3"/>
          <a:stretch>
            <a:fillRect/>
          </a:stretch>
        </p:blipFill>
        <p:spPr>
          <a:xfrm>
            <a:off x="708660" y="5076977"/>
            <a:ext cx="137160" cy="137160"/>
          </a:xfrm>
          <a:prstGeom prst="rect">
            <a:avLst/>
          </a:prstGeom>
        </p:spPr>
      </p:pic>
      <p:sp>
        <p:nvSpPr>
          <p:cNvPr id="18" name="Text 13"/>
          <p:cNvSpPr txBox="1"/>
          <p:nvPr/>
        </p:nvSpPr>
        <p:spPr>
          <a:xfrm>
            <a:off x="1097280" y="4975123"/>
            <a:ext cx="4800600" cy="386588"/>
          </a:xfrm>
          <a:prstGeom prst="rect">
            <a:avLst/>
          </a:prstGeom>
          <a:noFill/>
          <a:ln/>
        </p:spPr>
        <p:txBody>
          <a:bodyPr wrap="square" lIns="0" tIns="0" rIns="0" bIns="0" rtlCol="0" anchor="t"/>
          <a:lstStyle/>
          <a:p>
            <a:pPr indent="0" marL="0">
              <a:lnSpc>
                <a:spcPct val="100000"/>
              </a:lnSpc>
              <a:buNone/>
            </a:pPr>
            <a:r>
              <a:rPr lang="en-US" sz="2200" dirty="0">
                <a:solidFill>
                  <a:schemeClr val="tx1"/>
                </a:solidFill>
              </a:rPr>
              <a:t>Hilft bei der Planung</a:t>
            </a:r>
            <a:endParaRPr lang="en-US" sz="2200" dirty="0"/>
          </a:p>
        </p:txBody>
      </p:sp>
      <p:sp>
        <p:nvSpPr>
          <p:cNvPr id="19" name="Bildschirmfoto Rahmen"/>
          <p:cNvSpPr/>
          <p:nvPr/>
        </p:nvSpPr>
        <p:spPr>
          <a:xfrm>
            <a:off x="6355080" y="1427106"/>
            <a:ext cx="5196535" cy="3775188"/>
          </a:xfrm>
          <a:prstGeom prst="roundRect">
            <a:avLst>
              <a:gd name="adj" fmla="val 4360"/>
            </a:avLst>
          </a:prstGeom>
          <a:solidFill>
            <a:schemeClr val="bg2"/>
          </a:solidFill>
          <a:ln w="9525">
            <a:solidFill>
              <a:schemeClr val="accent2"/>
            </a:solidFill>
            <a:prstDash val="solid"/>
          </a:ln>
          <a:effectLst>
            <a:outerShdw sx="100000" sy="100000" kx="0" ky="0" algn="bl" rotWithShape="0" blurRad="127000" dist="38100" dir="5400000">
              <a:srgbClr val="000000">
                <a:alpha val="14000"/>
              </a:srgbClr>
            </a:outerShdw>
          </a:effectLst>
        </p:spPr>
      </p:sp>
      <p:pic>
        <p:nvPicPr>
          <p:cNvPr id="20" name="Bildschirmfoto" descr="Bildschirmfoto aus HeyButler: kalender">    </p:cNvPr>
          <p:cNvPicPr>
            <a:picLocks noChangeAspect="1"/>
          </p:cNvPicPr>
          <p:nvPr/>
        </p:nvPicPr>
        <p:blipFill>
          <a:blip r:embed="rId4"/>
          <a:stretch>
            <a:fillRect/>
          </a:stretch>
        </p:blipFill>
        <p:spPr>
          <a:xfrm>
            <a:off x="6446520" y="1518546"/>
            <a:ext cx="5013655" cy="3592308"/>
          </a:xfrm>
          <a:prstGeom prst="rect">
            <a:avLst/>
          </a:prstGeom>
        </p:spPr>
      </p:pic>
      <p:pic>
        <p:nvPicPr>
          <p:cNvPr id="21" name="Image 4" descr="C:\Users\stella\AppData\Local\Temp\claude\C--Users-stella-Desktop-erledigt\43329c91-2f5f-4919-bcab-c0957ad438dc\scratchpad\decks\brand\butler-96.png">    </p:cNvPr>
          <p:cNvPicPr>
            <a:picLocks noChangeAspect="1"/>
          </p:cNvPicPr>
          <p:nvPr/>
        </p:nvPicPr>
        <p:blipFill>
          <a:blip r:embed="rId5"/>
          <a:stretch>
            <a:fillRect/>
          </a:stretch>
        </p:blipFill>
        <p:spPr>
          <a:xfrm>
            <a:off x="640080" y="6358573"/>
            <a:ext cx="174625" cy="174625"/>
          </a:xfrm>
          <a:prstGeom prst="rect">
            <a:avLst/>
          </a:prstGeom>
        </p:spPr>
      </p:pic>
      <p:sp>
        <p:nvSpPr>
          <p:cNvPr id="22" name="Text 15"/>
          <p:cNvSpPr txBox="1"/>
          <p:nvPr/>
        </p:nvSpPr>
        <p:spPr>
          <a:xfrm>
            <a:off x="887857" y="6355080"/>
            <a:ext cx="3657600" cy="181610"/>
          </a:xfrm>
          <a:prstGeom prst="rect">
            <a:avLst/>
          </a:prstGeom>
          <a:noFill/>
          <a:ln/>
        </p:spPr>
        <p:txBody>
          <a:bodyPr wrap="square" lIns="0" tIns="0" rIns="0" bIns="0" rtlCol="0" anchor="ctr"/>
          <a:lstStyle/>
          <a:p>
            <a:pPr indent="0" marL="0">
              <a:lnSpc>
                <a:spcPct val="100000"/>
              </a:lnSpc>
              <a:buNone/>
            </a:pPr>
            <a:r>
              <a:rPr lang="en-US" sz="1100" dirty="0">
                <a:solidFill>
                  <a:schemeClr val="tx1"/>
                </a:solidFill>
              </a:rPr>
              <a:t>Hey</a:t>
            </a:r>
            <a:pPr indent="0" marL="0">
              <a:lnSpc>
                <a:spcPct val="100000"/>
              </a:lnSpc>
              <a:buNone/>
            </a:pPr>
            <a:r>
              <a:rPr lang="en-US" sz="1100" b="1" dirty="0">
                <a:solidFill>
                  <a:schemeClr val="tx1"/>
                </a:solidFill>
              </a:rPr>
              <a:t>Butler</a:t>
            </a:r>
            <a:endParaRPr lang="en-US" sz="1100" dirty="0"/>
          </a:p>
        </p:txBody>
      </p:sp>
      <p:sp>
        <p:nvSpPr>
          <p:cNvPr id="23" name="Text 16"/>
          <p:cNvSpPr txBox="1"/>
          <p:nvPr/>
        </p:nvSpPr>
        <p:spPr>
          <a:xfrm>
            <a:off x="1874520" y="6355080"/>
            <a:ext cx="6400800" cy="182880"/>
          </a:xfrm>
          <a:prstGeom prst="rect">
            <a:avLst/>
          </a:prstGeom>
          <a:noFill/>
          <a:ln/>
        </p:spPr>
        <p:txBody>
          <a:bodyPr wrap="square" lIns="0" tIns="0" rIns="0" bIns="0" rtlCol="0" anchor="ctr"/>
          <a:lstStyle/>
          <a:p>
            <a:pPr indent="0" marL="0">
              <a:lnSpc>
                <a:spcPct val="100000"/>
              </a:lnSpc>
              <a:buNone/>
            </a:pPr>
            <a:r>
              <a:rPr lang="en-US" sz="1000" dirty="0">
                <a:solidFill>
                  <a:schemeClr val="accent5"/>
                </a:solidFill>
              </a:rPr>
              <a:t>HeyButler im Alltag</a:t>
            </a:r>
            <a:endParaRPr lang="en-US" sz="1000" dirty="0"/>
          </a:p>
        </p:txBody>
      </p:sp>
      <p:sp>
        <p:nvSpPr>
          <p:cNvPr id="24" name="Text 17"/>
          <p:cNvSpPr txBox="1"/>
          <p:nvPr/>
        </p:nvSpPr>
        <p:spPr>
          <a:xfrm>
            <a:off x="10637215" y="6355080"/>
            <a:ext cx="914400" cy="182880"/>
          </a:xfrm>
          <a:prstGeom prst="rect">
            <a:avLst/>
          </a:prstGeom>
          <a:noFill/>
          <a:ln/>
        </p:spPr>
        <p:txBody>
          <a:bodyPr wrap="square" lIns="0" tIns="0" rIns="0" bIns="0" rtlCol="0" anchor="ctr"/>
          <a:lstStyle/>
          <a:p>
            <a:pPr algn="r" indent="0" marL="0">
              <a:lnSpc>
                <a:spcPct val="100000"/>
              </a:lnSpc>
              <a:buNone/>
            </a:pPr>
            <a:r>
              <a:rPr lang="en-US" sz="1000" dirty="0">
                <a:solidFill>
                  <a:schemeClr val="accent5"/>
                </a:solidFill>
              </a:rPr>
              <a:t>84</a:t>
            </a:r>
            <a:endParaRPr lang="en-US" sz="1000" dirty="0"/>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name="Slide 85">
    <p:spTree>
      <p:nvGrpSpPr>
        <p:cNvPr id="1" name=""/>
        <p:cNvGrpSpPr/>
        <p:nvPr/>
      </p:nvGrpSpPr>
      <p:grpSpPr>
        <a:xfrm>
          <a:off x="0" y="0"/>
          <a:ext cx="0" cy="0"/>
          <a:chOff x="0" y="0"/>
          <a:chExt cx="0" cy="0"/>
        </a:xfrm>
      </p:grpSpPr>
      <p:sp>
        <p:nvSpPr>
          <p:cNvPr id="2" name="Shape 0"/>
          <p:cNvSpPr/>
          <p:nvPr/>
        </p:nvSpPr>
        <p:spPr>
          <a:xfrm>
            <a:off x="640080" y="548640"/>
            <a:ext cx="1513332" cy="292608"/>
          </a:xfrm>
          <a:prstGeom prst="roundRect">
            <a:avLst>
              <a:gd name="adj" fmla="val 50000"/>
            </a:avLst>
          </a:prstGeom>
          <a:solidFill>
            <a:schemeClr val="accent4"/>
          </a:solidFill>
          <a:ln/>
        </p:spPr>
      </p:sp>
      <p:sp>
        <p:nvSpPr>
          <p:cNvPr id="3" name="Text 1"/>
          <p:cNvSpPr txBox="1"/>
          <p:nvPr/>
        </p:nvSpPr>
        <p:spPr>
          <a:xfrm>
            <a:off x="640080" y="548640"/>
            <a:ext cx="1513332" cy="292608"/>
          </a:xfrm>
          <a:prstGeom prst="rect">
            <a:avLst/>
          </a:prstGeom>
          <a:noFill/>
          <a:ln/>
        </p:spPr>
        <p:txBody>
          <a:bodyPr wrap="square" lIns="0" tIns="0" rIns="0" bIns="0" rtlCol="0" anchor="ctr"/>
          <a:lstStyle/>
          <a:p>
            <a:pPr algn="ctr" indent="0" marL="0">
              <a:lnSpc>
                <a:spcPct val="100000"/>
              </a:lnSpc>
              <a:buNone/>
            </a:pPr>
            <a:r>
              <a:rPr lang="en-US" sz="1100" b="1" spc="100" kern="0" dirty="0">
                <a:solidFill>
                  <a:schemeClr val="tx1"/>
                </a:solidFill>
              </a:rPr>
              <a:t>ALLE BRANCHEN</a:t>
            </a:r>
            <a:endParaRPr lang="en-US" sz="1100" dirty="0"/>
          </a:p>
        </p:txBody>
      </p:sp>
      <p:sp>
        <p:nvSpPr>
          <p:cNvPr id="4" name="Text 2"/>
          <p:cNvSpPr txBox="1"/>
          <p:nvPr/>
        </p:nvSpPr>
        <p:spPr>
          <a:xfrm>
            <a:off x="640080" y="1097280"/>
            <a:ext cx="5257800" cy="1051560"/>
          </a:xfrm>
          <a:prstGeom prst="rect">
            <a:avLst/>
          </a:prstGeom>
          <a:noFill/>
          <a:ln/>
        </p:spPr>
        <p:txBody>
          <a:bodyPr wrap="square" lIns="0" tIns="0" rIns="0" bIns="0" rtlCol="0" anchor="t"/>
          <a:lstStyle/>
          <a:p>
            <a:pPr indent="0" marL="0">
              <a:lnSpc>
                <a:spcPct val="95000"/>
              </a:lnSpc>
              <a:buNone/>
            </a:pPr>
            <a:r>
              <a:rPr lang="en-US" sz="3800" b="1" dirty="0">
                <a:solidFill>
                  <a:schemeClr val="tx1"/>
                </a:solidFill>
              </a:rPr>
              <a:t>Mails aus Outlook</a:t>
            </a:r>
            <a:endParaRPr lang="en-US" sz="3800" dirty="0"/>
          </a:p>
        </p:txBody>
      </p:sp>
      <p:sp>
        <p:nvSpPr>
          <p:cNvPr id="5" name="Text 3"/>
          <p:cNvSpPr txBox="1"/>
          <p:nvPr/>
        </p:nvSpPr>
        <p:spPr>
          <a:xfrm>
            <a:off x="640080" y="2068093"/>
            <a:ext cx="5257800" cy="256032"/>
          </a:xfrm>
          <a:prstGeom prst="rect">
            <a:avLst/>
          </a:prstGeom>
          <a:noFill/>
          <a:ln/>
        </p:spPr>
        <p:txBody>
          <a:bodyPr wrap="square" lIns="0" tIns="0" rIns="0" bIns="0" rtlCol="0" anchor="t"/>
          <a:lstStyle/>
          <a:p>
            <a:pPr indent="0" marL="0">
              <a:lnSpc>
                <a:spcPct val="100000"/>
              </a:lnSpc>
              <a:buNone/>
            </a:pPr>
            <a:r>
              <a:rPr lang="en-US" sz="1100" b="1" spc="100" kern="0" dirty="0">
                <a:solidFill>
                  <a:schemeClr val="accent5"/>
                </a:solidFill>
              </a:rPr>
              <a:t>DU SAGST</a:t>
            </a:r>
            <a:endParaRPr lang="en-US" sz="1100" dirty="0"/>
          </a:p>
        </p:txBody>
      </p:sp>
      <p:sp>
        <p:nvSpPr>
          <p:cNvPr id="6" name="Shape 4"/>
          <p:cNvSpPr/>
          <p:nvPr/>
        </p:nvSpPr>
        <p:spPr>
          <a:xfrm>
            <a:off x="640080" y="2397277"/>
            <a:ext cx="5257800" cy="753110"/>
          </a:xfrm>
          <a:prstGeom prst="roundRect">
            <a:avLst>
              <a:gd name="adj" fmla="val 29140"/>
            </a:avLst>
          </a:prstGeom>
          <a:solidFill>
            <a:schemeClr val="tx1"/>
          </a:solidFill>
          <a:ln/>
        </p:spPr>
      </p:sp>
      <p:sp>
        <p:nvSpPr>
          <p:cNvPr id="7" name="Shape 5"/>
          <p:cNvSpPr/>
          <p:nvPr/>
        </p:nvSpPr>
        <p:spPr>
          <a:xfrm flipV="1">
            <a:off x="960120" y="3141243"/>
            <a:ext cx="292608" cy="237744"/>
          </a:xfrm>
          <a:prstGeom prst="rtTriangle">
            <a:avLst/>
          </a:prstGeom>
          <a:solidFill>
            <a:srgbClr val="16181D"/>
          </a:solidFill>
          <a:ln/>
        </p:spPr>
      </p:sp>
      <p:sp>
        <p:nvSpPr>
          <p:cNvPr id="8" name="Text 6"/>
          <p:cNvSpPr txBox="1"/>
          <p:nvPr/>
        </p:nvSpPr>
        <p:spPr>
          <a:xfrm>
            <a:off x="896112" y="2397277"/>
            <a:ext cx="4745736" cy="753110"/>
          </a:xfrm>
          <a:prstGeom prst="rect">
            <a:avLst/>
          </a:prstGeom>
          <a:noFill/>
          <a:ln/>
        </p:spPr>
        <p:txBody>
          <a:bodyPr wrap="square" lIns="0" tIns="0" rIns="0" bIns="0" rtlCol="0" anchor="ctr"/>
          <a:lstStyle/>
          <a:p>
            <a:pPr indent="0" marL="0">
              <a:lnSpc>
                <a:spcPct val="100000"/>
              </a:lnSpc>
              <a:buNone/>
            </a:pPr>
            <a:r>
              <a:rPr lang="en-US" sz="2500" b="1" dirty="0">
                <a:solidFill>
                  <a:schemeClr val="bg1"/>
                </a:solidFill>
              </a:rPr>
              <a:t>„Neue Mails?“</a:t>
            </a:r>
            <a:endParaRPr lang="en-US" sz="2500" dirty="0"/>
          </a:p>
        </p:txBody>
      </p:sp>
      <p:sp>
        <p:nvSpPr>
          <p:cNvPr id="9" name="Text 7"/>
          <p:cNvSpPr txBox="1"/>
          <p:nvPr/>
        </p:nvSpPr>
        <p:spPr>
          <a:xfrm>
            <a:off x="640080" y="3525291"/>
            <a:ext cx="5257800" cy="256032"/>
          </a:xfrm>
          <a:prstGeom prst="rect">
            <a:avLst/>
          </a:prstGeom>
          <a:noFill/>
          <a:ln/>
        </p:spPr>
        <p:txBody>
          <a:bodyPr wrap="square" lIns="0" tIns="0" rIns="0" bIns="0" rtlCol="0" anchor="t"/>
          <a:lstStyle/>
          <a:p>
            <a:pPr indent="0" marL="0">
              <a:lnSpc>
                <a:spcPct val="100000"/>
              </a:lnSpc>
              <a:buNone/>
            </a:pPr>
            <a:r>
              <a:rPr lang="en-US" sz="1100" b="1" spc="100" kern="0" dirty="0">
                <a:solidFill>
                  <a:schemeClr val="accent5"/>
                </a:solidFill>
              </a:rPr>
              <a:t>DER BUTLER</a:t>
            </a:r>
            <a:endParaRPr lang="en-US" sz="1100" dirty="0"/>
          </a:p>
        </p:txBody>
      </p:sp>
      <p:sp>
        <p:nvSpPr>
          <p:cNvPr id="10" name="Shape 8"/>
          <p:cNvSpPr/>
          <p:nvPr/>
        </p:nvSpPr>
        <p:spPr>
          <a:xfrm>
            <a:off x="640080" y="3924325"/>
            <a:ext cx="274320" cy="274320"/>
          </a:xfrm>
          <a:prstGeom prst="ellipse">
            <a:avLst/>
          </a:prstGeom>
          <a:solidFill>
            <a:schemeClr val="accent1"/>
          </a:solidFill>
          <a:ln/>
        </p:spPr>
      </p:sp>
      <p:pic>
        <p:nvPicPr>
          <p:cNvPr id="11" name="Image 0" descr="C:\Users\stella\AppData\Local\Temp\claude\C--Users-stella-Desktop-erledigt\43329c91-2f5f-4919-bcab-c0957ad438dc\scratchpad\decks\icons\check-ink.png">    </p:cNvPr>
          <p:cNvPicPr>
            <a:picLocks noChangeAspect="1"/>
          </p:cNvPicPr>
          <p:nvPr/>
        </p:nvPicPr>
        <p:blipFill>
          <a:blip r:embed="rId1"/>
          <a:stretch>
            <a:fillRect/>
          </a:stretch>
        </p:blipFill>
        <p:spPr>
          <a:xfrm>
            <a:off x="708660" y="3992905"/>
            <a:ext cx="137160" cy="137160"/>
          </a:xfrm>
          <a:prstGeom prst="rect">
            <a:avLst/>
          </a:prstGeom>
        </p:spPr>
      </p:pic>
      <p:sp>
        <p:nvSpPr>
          <p:cNvPr id="12" name="Text 9"/>
          <p:cNvSpPr txBox="1"/>
          <p:nvPr/>
        </p:nvSpPr>
        <p:spPr>
          <a:xfrm>
            <a:off x="1097280" y="3891051"/>
            <a:ext cx="4800600" cy="386588"/>
          </a:xfrm>
          <a:prstGeom prst="rect">
            <a:avLst/>
          </a:prstGeom>
          <a:noFill/>
          <a:ln/>
        </p:spPr>
        <p:txBody>
          <a:bodyPr wrap="square" lIns="0" tIns="0" rIns="0" bIns="0" rtlCol="0" anchor="t"/>
          <a:lstStyle/>
          <a:p>
            <a:pPr indent="0" marL="0">
              <a:lnSpc>
                <a:spcPct val="100000"/>
              </a:lnSpc>
              <a:buNone/>
            </a:pPr>
            <a:r>
              <a:rPr lang="en-US" sz="2200" dirty="0">
                <a:solidFill>
                  <a:schemeClr val="tx1"/>
                </a:solidFill>
              </a:rPr>
              <a:t>Wichtige Mails mit Kurzfassung</a:t>
            </a:r>
            <a:endParaRPr lang="en-US" sz="2200" dirty="0"/>
          </a:p>
        </p:txBody>
      </p:sp>
      <p:sp>
        <p:nvSpPr>
          <p:cNvPr id="13" name="Shape 10"/>
          <p:cNvSpPr/>
          <p:nvPr/>
        </p:nvSpPr>
        <p:spPr>
          <a:xfrm>
            <a:off x="640080" y="4466361"/>
            <a:ext cx="274320" cy="274320"/>
          </a:xfrm>
          <a:prstGeom prst="ellipse">
            <a:avLst/>
          </a:prstGeom>
          <a:solidFill>
            <a:schemeClr val="accent1"/>
          </a:solidFill>
          <a:ln/>
        </p:spPr>
      </p:sp>
      <p:pic>
        <p:nvPicPr>
          <p:cNvPr id="14" name="Image 1" descr="C:\Users\stella\AppData\Local\Temp\claude\C--Users-stella-Desktop-erledigt\43329c91-2f5f-4919-bcab-c0957ad438dc\scratchpad\decks\icons\check-ink.png">    </p:cNvPr>
          <p:cNvPicPr>
            <a:picLocks noChangeAspect="1"/>
          </p:cNvPicPr>
          <p:nvPr/>
        </p:nvPicPr>
        <p:blipFill>
          <a:blip r:embed="rId2"/>
          <a:stretch>
            <a:fillRect/>
          </a:stretch>
        </p:blipFill>
        <p:spPr>
          <a:xfrm>
            <a:off x="708660" y="4534941"/>
            <a:ext cx="137160" cy="137160"/>
          </a:xfrm>
          <a:prstGeom prst="rect">
            <a:avLst/>
          </a:prstGeom>
        </p:spPr>
      </p:pic>
      <p:sp>
        <p:nvSpPr>
          <p:cNvPr id="15" name="Text 11"/>
          <p:cNvSpPr txBox="1"/>
          <p:nvPr/>
        </p:nvSpPr>
        <p:spPr>
          <a:xfrm>
            <a:off x="1097280" y="4433087"/>
            <a:ext cx="4800600" cy="386588"/>
          </a:xfrm>
          <a:prstGeom prst="rect">
            <a:avLst/>
          </a:prstGeom>
          <a:noFill/>
          <a:ln/>
        </p:spPr>
        <p:txBody>
          <a:bodyPr wrap="square" lIns="0" tIns="0" rIns="0" bIns="0" rtlCol="0" anchor="t"/>
          <a:lstStyle/>
          <a:p>
            <a:pPr indent="0" marL="0">
              <a:lnSpc>
                <a:spcPct val="100000"/>
              </a:lnSpc>
              <a:buNone/>
            </a:pPr>
            <a:r>
              <a:rPr lang="en-US" sz="2200" dirty="0">
                <a:solidFill>
                  <a:schemeClr val="tx1"/>
                </a:solidFill>
              </a:rPr>
              <a:t>Anhänge mit einem Tipp ablegen</a:t>
            </a:r>
            <a:endParaRPr lang="en-US" sz="2200" dirty="0"/>
          </a:p>
        </p:txBody>
      </p:sp>
      <p:sp>
        <p:nvSpPr>
          <p:cNvPr id="16" name="Shape 12"/>
          <p:cNvSpPr/>
          <p:nvPr/>
        </p:nvSpPr>
        <p:spPr>
          <a:xfrm>
            <a:off x="640080" y="5008397"/>
            <a:ext cx="274320" cy="274320"/>
          </a:xfrm>
          <a:prstGeom prst="ellipse">
            <a:avLst/>
          </a:prstGeom>
          <a:solidFill>
            <a:schemeClr val="accent1"/>
          </a:solidFill>
          <a:ln/>
        </p:spPr>
      </p:sp>
      <p:pic>
        <p:nvPicPr>
          <p:cNvPr id="17" name="Image 2" descr="C:\Users\stella\AppData\Local\Temp\claude\C--Users-stella-Desktop-erledigt\43329c91-2f5f-4919-bcab-c0957ad438dc\scratchpad\decks\icons\check-ink.png">    </p:cNvPr>
          <p:cNvPicPr>
            <a:picLocks noChangeAspect="1"/>
          </p:cNvPicPr>
          <p:nvPr/>
        </p:nvPicPr>
        <p:blipFill>
          <a:blip r:embed="rId3"/>
          <a:stretch>
            <a:fillRect/>
          </a:stretch>
        </p:blipFill>
        <p:spPr>
          <a:xfrm>
            <a:off x="708660" y="5076977"/>
            <a:ext cx="137160" cy="137160"/>
          </a:xfrm>
          <a:prstGeom prst="rect">
            <a:avLst/>
          </a:prstGeom>
        </p:spPr>
      </p:pic>
      <p:sp>
        <p:nvSpPr>
          <p:cNvPr id="18" name="Text 13"/>
          <p:cNvSpPr txBox="1"/>
          <p:nvPr/>
        </p:nvSpPr>
        <p:spPr>
          <a:xfrm>
            <a:off x="1097280" y="4975123"/>
            <a:ext cx="4800600" cy="386588"/>
          </a:xfrm>
          <a:prstGeom prst="rect">
            <a:avLst/>
          </a:prstGeom>
          <a:noFill/>
          <a:ln/>
        </p:spPr>
        <p:txBody>
          <a:bodyPr wrap="square" lIns="0" tIns="0" rIns="0" bIns="0" rtlCol="0" anchor="t"/>
          <a:lstStyle/>
          <a:p>
            <a:pPr indent="0" marL="0">
              <a:lnSpc>
                <a:spcPct val="100000"/>
              </a:lnSpc>
              <a:buNone/>
            </a:pPr>
            <a:r>
              <a:rPr lang="en-US" sz="2200" dirty="0">
                <a:solidFill>
                  <a:schemeClr val="tx1"/>
                </a:solidFill>
              </a:rPr>
              <a:t>Antwortentwurf auf Wunsch</a:t>
            </a:r>
            <a:endParaRPr lang="en-US" sz="2200" dirty="0"/>
          </a:p>
        </p:txBody>
      </p:sp>
      <p:sp>
        <p:nvSpPr>
          <p:cNvPr id="19" name="Bildschirmfoto Rahmen"/>
          <p:cNvSpPr/>
          <p:nvPr/>
        </p:nvSpPr>
        <p:spPr>
          <a:xfrm>
            <a:off x="6355080" y="910712"/>
            <a:ext cx="5196535" cy="4807977"/>
          </a:xfrm>
          <a:prstGeom prst="roundRect">
            <a:avLst>
              <a:gd name="adj" fmla="val 3423"/>
            </a:avLst>
          </a:prstGeom>
          <a:solidFill>
            <a:schemeClr val="bg2"/>
          </a:solidFill>
          <a:ln w="9525">
            <a:solidFill>
              <a:schemeClr val="accent2"/>
            </a:solidFill>
            <a:prstDash val="solid"/>
          </a:ln>
          <a:effectLst>
            <a:outerShdw sx="100000" sy="100000" kx="0" ky="0" algn="bl" rotWithShape="0" blurRad="127000" dist="38100" dir="5400000">
              <a:srgbClr val="000000">
                <a:alpha val="14000"/>
              </a:srgbClr>
            </a:outerShdw>
          </a:effectLst>
        </p:spPr>
      </p:sp>
      <p:pic>
        <p:nvPicPr>
          <p:cNvPr id="20" name="Bildschirmfoto" descr="Bildschirmfoto aus HeyButler: start-privat-oder-firma">    </p:cNvPr>
          <p:cNvPicPr>
            <a:picLocks noChangeAspect="1"/>
          </p:cNvPicPr>
          <p:nvPr/>
        </p:nvPicPr>
        <p:blipFill>
          <a:blip r:embed="rId4"/>
          <a:stretch>
            <a:fillRect/>
          </a:stretch>
        </p:blipFill>
        <p:spPr>
          <a:xfrm>
            <a:off x="6446520" y="1002152"/>
            <a:ext cx="5013655" cy="4625097"/>
          </a:xfrm>
          <a:prstGeom prst="rect">
            <a:avLst/>
          </a:prstGeom>
        </p:spPr>
      </p:pic>
      <p:pic>
        <p:nvPicPr>
          <p:cNvPr id="21" name="Image 4" descr="C:\Users\stella\AppData\Local\Temp\claude\C--Users-stella-Desktop-erledigt\43329c91-2f5f-4919-bcab-c0957ad438dc\scratchpad\decks\brand\butler-96.png">    </p:cNvPr>
          <p:cNvPicPr>
            <a:picLocks noChangeAspect="1"/>
          </p:cNvPicPr>
          <p:nvPr/>
        </p:nvPicPr>
        <p:blipFill>
          <a:blip r:embed="rId5"/>
          <a:stretch>
            <a:fillRect/>
          </a:stretch>
        </p:blipFill>
        <p:spPr>
          <a:xfrm>
            <a:off x="640080" y="6358573"/>
            <a:ext cx="174625" cy="174625"/>
          </a:xfrm>
          <a:prstGeom prst="rect">
            <a:avLst/>
          </a:prstGeom>
        </p:spPr>
      </p:pic>
      <p:sp>
        <p:nvSpPr>
          <p:cNvPr id="22" name="Text 15"/>
          <p:cNvSpPr txBox="1"/>
          <p:nvPr/>
        </p:nvSpPr>
        <p:spPr>
          <a:xfrm>
            <a:off x="887857" y="6355080"/>
            <a:ext cx="3657600" cy="181610"/>
          </a:xfrm>
          <a:prstGeom prst="rect">
            <a:avLst/>
          </a:prstGeom>
          <a:noFill/>
          <a:ln/>
        </p:spPr>
        <p:txBody>
          <a:bodyPr wrap="square" lIns="0" tIns="0" rIns="0" bIns="0" rtlCol="0" anchor="ctr"/>
          <a:lstStyle/>
          <a:p>
            <a:pPr indent="0" marL="0">
              <a:lnSpc>
                <a:spcPct val="100000"/>
              </a:lnSpc>
              <a:buNone/>
            </a:pPr>
            <a:r>
              <a:rPr lang="en-US" sz="1100" dirty="0">
                <a:solidFill>
                  <a:schemeClr val="tx1"/>
                </a:solidFill>
              </a:rPr>
              <a:t>Hey</a:t>
            </a:r>
            <a:pPr indent="0" marL="0">
              <a:lnSpc>
                <a:spcPct val="100000"/>
              </a:lnSpc>
              <a:buNone/>
            </a:pPr>
            <a:r>
              <a:rPr lang="en-US" sz="1100" b="1" dirty="0">
                <a:solidFill>
                  <a:schemeClr val="tx1"/>
                </a:solidFill>
              </a:rPr>
              <a:t>Butler</a:t>
            </a:r>
            <a:endParaRPr lang="en-US" sz="1100" dirty="0"/>
          </a:p>
        </p:txBody>
      </p:sp>
      <p:sp>
        <p:nvSpPr>
          <p:cNvPr id="23" name="Text 16"/>
          <p:cNvSpPr txBox="1"/>
          <p:nvPr/>
        </p:nvSpPr>
        <p:spPr>
          <a:xfrm>
            <a:off x="1874520" y="6355080"/>
            <a:ext cx="6400800" cy="182880"/>
          </a:xfrm>
          <a:prstGeom prst="rect">
            <a:avLst/>
          </a:prstGeom>
          <a:noFill/>
          <a:ln/>
        </p:spPr>
        <p:txBody>
          <a:bodyPr wrap="square" lIns="0" tIns="0" rIns="0" bIns="0" rtlCol="0" anchor="ctr"/>
          <a:lstStyle/>
          <a:p>
            <a:pPr indent="0" marL="0">
              <a:lnSpc>
                <a:spcPct val="100000"/>
              </a:lnSpc>
              <a:buNone/>
            </a:pPr>
            <a:r>
              <a:rPr lang="en-US" sz="1000" dirty="0">
                <a:solidFill>
                  <a:schemeClr val="accent5"/>
                </a:solidFill>
              </a:rPr>
              <a:t>HeyButler im Alltag</a:t>
            </a:r>
            <a:endParaRPr lang="en-US" sz="1000" dirty="0"/>
          </a:p>
        </p:txBody>
      </p:sp>
      <p:sp>
        <p:nvSpPr>
          <p:cNvPr id="24" name="Text 17"/>
          <p:cNvSpPr txBox="1"/>
          <p:nvPr/>
        </p:nvSpPr>
        <p:spPr>
          <a:xfrm>
            <a:off x="10637215" y="6355080"/>
            <a:ext cx="914400" cy="182880"/>
          </a:xfrm>
          <a:prstGeom prst="rect">
            <a:avLst/>
          </a:prstGeom>
          <a:noFill/>
          <a:ln/>
        </p:spPr>
        <p:txBody>
          <a:bodyPr wrap="square" lIns="0" tIns="0" rIns="0" bIns="0" rtlCol="0" anchor="ctr"/>
          <a:lstStyle/>
          <a:p>
            <a:pPr algn="r" indent="0" marL="0">
              <a:lnSpc>
                <a:spcPct val="100000"/>
              </a:lnSpc>
              <a:buNone/>
            </a:pPr>
            <a:r>
              <a:rPr lang="en-US" sz="1000" dirty="0">
                <a:solidFill>
                  <a:schemeClr val="accent5"/>
                </a:solidFill>
              </a:rPr>
              <a:t>85</a:t>
            </a:r>
            <a:endParaRPr lang="en-US" sz="1000" dirty="0"/>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name="Slide 86">
    <p:spTree>
      <p:nvGrpSpPr>
        <p:cNvPr id="1" name=""/>
        <p:cNvGrpSpPr/>
        <p:nvPr/>
      </p:nvGrpSpPr>
      <p:grpSpPr>
        <a:xfrm>
          <a:off x="0" y="0"/>
          <a:ext cx="0" cy="0"/>
          <a:chOff x="0" y="0"/>
          <a:chExt cx="0" cy="0"/>
        </a:xfrm>
      </p:grpSpPr>
      <p:sp>
        <p:nvSpPr>
          <p:cNvPr id="2" name="Shape 0"/>
          <p:cNvSpPr/>
          <p:nvPr/>
        </p:nvSpPr>
        <p:spPr>
          <a:xfrm>
            <a:off x="640080" y="548640"/>
            <a:ext cx="1513332" cy="292608"/>
          </a:xfrm>
          <a:prstGeom prst="roundRect">
            <a:avLst>
              <a:gd name="adj" fmla="val 50000"/>
            </a:avLst>
          </a:prstGeom>
          <a:solidFill>
            <a:schemeClr val="accent4"/>
          </a:solidFill>
          <a:ln/>
        </p:spPr>
      </p:sp>
      <p:sp>
        <p:nvSpPr>
          <p:cNvPr id="3" name="Text 1"/>
          <p:cNvSpPr txBox="1"/>
          <p:nvPr/>
        </p:nvSpPr>
        <p:spPr>
          <a:xfrm>
            <a:off x="640080" y="548640"/>
            <a:ext cx="1513332" cy="292608"/>
          </a:xfrm>
          <a:prstGeom prst="rect">
            <a:avLst/>
          </a:prstGeom>
          <a:noFill/>
          <a:ln/>
        </p:spPr>
        <p:txBody>
          <a:bodyPr wrap="square" lIns="0" tIns="0" rIns="0" bIns="0" rtlCol="0" anchor="ctr"/>
          <a:lstStyle/>
          <a:p>
            <a:pPr algn="ctr" indent="0" marL="0">
              <a:lnSpc>
                <a:spcPct val="100000"/>
              </a:lnSpc>
              <a:buNone/>
            </a:pPr>
            <a:r>
              <a:rPr lang="en-US" sz="1100" b="1" spc="100" kern="0" dirty="0">
                <a:solidFill>
                  <a:schemeClr val="tx1"/>
                </a:solidFill>
              </a:rPr>
              <a:t>ALLE BRANCHEN</a:t>
            </a:r>
            <a:endParaRPr lang="en-US" sz="1100" dirty="0"/>
          </a:p>
        </p:txBody>
      </p:sp>
      <p:sp>
        <p:nvSpPr>
          <p:cNvPr id="4" name="Text 2"/>
          <p:cNvSpPr txBox="1"/>
          <p:nvPr/>
        </p:nvSpPr>
        <p:spPr>
          <a:xfrm>
            <a:off x="640080" y="1097280"/>
            <a:ext cx="5257800" cy="1051560"/>
          </a:xfrm>
          <a:prstGeom prst="rect">
            <a:avLst/>
          </a:prstGeom>
          <a:noFill/>
          <a:ln/>
        </p:spPr>
        <p:txBody>
          <a:bodyPr wrap="square" lIns="0" tIns="0" rIns="0" bIns="0" rtlCol="0" anchor="t"/>
          <a:lstStyle/>
          <a:p>
            <a:pPr indent="0" marL="0">
              <a:lnSpc>
                <a:spcPct val="95000"/>
              </a:lnSpc>
              <a:buNone/>
            </a:pPr>
            <a:r>
              <a:rPr lang="en-US" sz="3800" b="1" dirty="0">
                <a:solidFill>
                  <a:schemeClr val="tx1"/>
                </a:solidFill>
              </a:rPr>
              <a:t>Alte Ablage umziehen</a:t>
            </a:r>
            <a:endParaRPr lang="en-US" sz="3800" dirty="0"/>
          </a:p>
        </p:txBody>
      </p:sp>
      <p:sp>
        <p:nvSpPr>
          <p:cNvPr id="5" name="Text 3"/>
          <p:cNvSpPr txBox="1"/>
          <p:nvPr/>
        </p:nvSpPr>
        <p:spPr>
          <a:xfrm>
            <a:off x="640080" y="2068093"/>
            <a:ext cx="5257800" cy="256032"/>
          </a:xfrm>
          <a:prstGeom prst="rect">
            <a:avLst/>
          </a:prstGeom>
          <a:noFill/>
          <a:ln/>
        </p:spPr>
        <p:txBody>
          <a:bodyPr wrap="square" lIns="0" tIns="0" rIns="0" bIns="0" rtlCol="0" anchor="t"/>
          <a:lstStyle/>
          <a:p>
            <a:pPr indent="0" marL="0">
              <a:lnSpc>
                <a:spcPct val="100000"/>
              </a:lnSpc>
              <a:buNone/>
            </a:pPr>
            <a:r>
              <a:rPr lang="en-US" sz="1100" b="1" spc="100" kern="0" dirty="0">
                <a:solidFill>
                  <a:schemeClr val="accent5"/>
                </a:solidFill>
              </a:rPr>
              <a:t>DU SAGST</a:t>
            </a:r>
            <a:endParaRPr lang="en-US" sz="1100" dirty="0"/>
          </a:p>
        </p:txBody>
      </p:sp>
      <p:sp>
        <p:nvSpPr>
          <p:cNvPr id="6" name="Shape 4"/>
          <p:cNvSpPr/>
          <p:nvPr/>
        </p:nvSpPr>
        <p:spPr>
          <a:xfrm>
            <a:off x="640080" y="2397277"/>
            <a:ext cx="5257800" cy="1140460"/>
          </a:xfrm>
          <a:prstGeom prst="roundRect">
            <a:avLst>
              <a:gd name="adj" fmla="val 19243"/>
            </a:avLst>
          </a:prstGeom>
          <a:solidFill>
            <a:schemeClr val="tx1"/>
          </a:solidFill>
          <a:ln/>
        </p:spPr>
      </p:sp>
      <p:sp>
        <p:nvSpPr>
          <p:cNvPr id="7" name="Shape 5"/>
          <p:cNvSpPr/>
          <p:nvPr/>
        </p:nvSpPr>
        <p:spPr>
          <a:xfrm flipV="1">
            <a:off x="960120" y="3528593"/>
            <a:ext cx="292608" cy="237744"/>
          </a:xfrm>
          <a:prstGeom prst="rtTriangle">
            <a:avLst/>
          </a:prstGeom>
          <a:solidFill>
            <a:srgbClr val="16181D"/>
          </a:solidFill>
          <a:ln/>
        </p:spPr>
      </p:sp>
      <p:sp>
        <p:nvSpPr>
          <p:cNvPr id="8" name="Text 6"/>
          <p:cNvSpPr txBox="1"/>
          <p:nvPr/>
        </p:nvSpPr>
        <p:spPr>
          <a:xfrm>
            <a:off x="896112" y="2397277"/>
            <a:ext cx="4745736" cy="1140460"/>
          </a:xfrm>
          <a:prstGeom prst="rect">
            <a:avLst/>
          </a:prstGeom>
          <a:noFill/>
          <a:ln/>
        </p:spPr>
        <p:txBody>
          <a:bodyPr wrap="square" lIns="0" tIns="0" rIns="0" bIns="0" rtlCol="0" anchor="ctr"/>
          <a:lstStyle/>
          <a:p>
            <a:pPr indent="0" marL="0">
              <a:lnSpc>
                <a:spcPct val="100000"/>
              </a:lnSpc>
              <a:buNone/>
            </a:pPr>
            <a:r>
              <a:rPr lang="en-US" sz="2500" b="1" dirty="0">
                <a:solidFill>
                  <a:schemeClr val="bg1"/>
                </a:solidFill>
              </a:rPr>
              <a:t>„Wie importiere ich unsere alte Ablage?“</a:t>
            </a:r>
            <a:endParaRPr lang="en-US" sz="2500" dirty="0"/>
          </a:p>
        </p:txBody>
      </p:sp>
      <p:sp>
        <p:nvSpPr>
          <p:cNvPr id="9" name="Text 7"/>
          <p:cNvSpPr txBox="1"/>
          <p:nvPr/>
        </p:nvSpPr>
        <p:spPr>
          <a:xfrm>
            <a:off x="640080" y="3912641"/>
            <a:ext cx="5257800" cy="256032"/>
          </a:xfrm>
          <a:prstGeom prst="rect">
            <a:avLst/>
          </a:prstGeom>
          <a:noFill/>
          <a:ln/>
        </p:spPr>
        <p:txBody>
          <a:bodyPr wrap="square" lIns="0" tIns="0" rIns="0" bIns="0" rtlCol="0" anchor="t"/>
          <a:lstStyle/>
          <a:p>
            <a:pPr indent="0" marL="0">
              <a:lnSpc>
                <a:spcPct val="100000"/>
              </a:lnSpc>
              <a:buNone/>
            </a:pPr>
            <a:r>
              <a:rPr lang="en-US" sz="1100" b="1" spc="100" kern="0" dirty="0">
                <a:solidFill>
                  <a:schemeClr val="accent5"/>
                </a:solidFill>
              </a:rPr>
              <a:t>DER BUTLER</a:t>
            </a:r>
            <a:endParaRPr lang="en-US" sz="1100" dirty="0"/>
          </a:p>
        </p:txBody>
      </p:sp>
      <p:sp>
        <p:nvSpPr>
          <p:cNvPr id="10" name="Shape 8"/>
          <p:cNvSpPr/>
          <p:nvPr/>
        </p:nvSpPr>
        <p:spPr>
          <a:xfrm>
            <a:off x="640080" y="4311675"/>
            <a:ext cx="274320" cy="274320"/>
          </a:xfrm>
          <a:prstGeom prst="ellipse">
            <a:avLst/>
          </a:prstGeom>
          <a:solidFill>
            <a:schemeClr val="accent1"/>
          </a:solidFill>
          <a:ln/>
        </p:spPr>
      </p:sp>
      <p:pic>
        <p:nvPicPr>
          <p:cNvPr id="11" name="Image 0" descr="C:\Users\stella\AppData\Local\Temp\claude\C--Users-stella-Desktop-erledigt\43329c91-2f5f-4919-bcab-c0957ad438dc\scratchpad\decks\icons\check-ink.png">    </p:cNvPr>
          <p:cNvPicPr>
            <a:picLocks noChangeAspect="1"/>
          </p:cNvPicPr>
          <p:nvPr/>
        </p:nvPicPr>
        <p:blipFill>
          <a:blip r:embed="rId1"/>
          <a:stretch>
            <a:fillRect/>
          </a:stretch>
        </p:blipFill>
        <p:spPr>
          <a:xfrm>
            <a:off x="708660" y="4380255"/>
            <a:ext cx="137160" cy="137160"/>
          </a:xfrm>
          <a:prstGeom prst="rect">
            <a:avLst/>
          </a:prstGeom>
        </p:spPr>
      </p:pic>
      <p:sp>
        <p:nvSpPr>
          <p:cNvPr id="12" name="Text 9"/>
          <p:cNvSpPr txBox="1"/>
          <p:nvPr/>
        </p:nvSpPr>
        <p:spPr>
          <a:xfrm>
            <a:off x="1097280" y="4278401"/>
            <a:ext cx="4800600" cy="386588"/>
          </a:xfrm>
          <a:prstGeom prst="rect">
            <a:avLst/>
          </a:prstGeom>
          <a:noFill/>
          <a:ln/>
        </p:spPr>
        <p:txBody>
          <a:bodyPr wrap="square" lIns="0" tIns="0" rIns="0" bIns="0" rtlCol="0" anchor="t"/>
          <a:lstStyle/>
          <a:p>
            <a:pPr indent="0" marL="0">
              <a:lnSpc>
                <a:spcPct val="100000"/>
              </a:lnSpc>
              <a:buNone/>
            </a:pPr>
            <a:r>
              <a:rPr lang="en-US" sz="2200" dirty="0">
                <a:solidFill>
                  <a:schemeClr val="tx1"/>
                </a:solidFill>
              </a:rPr>
              <a:t>Führt zum Massenimport</a:t>
            </a:r>
            <a:endParaRPr lang="en-US" sz="2200" dirty="0"/>
          </a:p>
        </p:txBody>
      </p:sp>
      <p:sp>
        <p:nvSpPr>
          <p:cNvPr id="13" name="Shape 10"/>
          <p:cNvSpPr/>
          <p:nvPr/>
        </p:nvSpPr>
        <p:spPr>
          <a:xfrm>
            <a:off x="640080" y="4853711"/>
            <a:ext cx="274320" cy="274320"/>
          </a:xfrm>
          <a:prstGeom prst="ellipse">
            <a:avLst/>
          </a:prstGeom>
          <a:solidFill>
            <a:schemeClr val="accent1"/>
          </a:solidFill>
          <a:ln/>
        </p:spPr>
      </p:sp>
      <p:pic>
        <p:nvPicPr>
          <p:cNvPr id="14" name="Image 1" descr="C:\Users\stella\AppData\Local\Temp\claude\C--Users-stella-Desktop-erledigt\43329c91-2f5f-4919-bcab-c0957ad438dc\scratchpad\decks\icons\check-ink.png">    </p:cNvPr>
          <p:cNvPicPr>
            <a:picLocks noChangeAspect="1"/>
          </p:cNvPicPr>
          <p:nvPr/>
        </p:nvPicPr>
        <p:blipFill>
          <a:blip r:embed="rId2"/>
          <a:stretch>
            <a:fillRect/>
          </a:stretch>
        </p:blipFill>
        <p:spPr>
          <a:xfrm>
            <a:off x="708660" y="4922291"/>
            <a:ext cx="137160" cy="137160"/>
          </a:xfrm>
          <a:prstGeom prst="rect">
            <a:avLst/>
          </a:prstGeom>
        </p:spPr>
      </p:pic>
      <p:sp>
        <p:nvSpPr>
          <p:cNvPr id="15" name="Text 11"/>
          <p:cNvSpPr txBox="1"/>
          <p:nvPr/>
        </p:nvSpPr>
        <p:spPr>
          <a:xfrm>
            <a:off x="1097280" y="4820437"/>
            <a:ext cx="4800600" cy="386588"/>
          </a:xfrm>
          <a:prstGeom prst="rect">
            <a:avLst/>
          </a:prstGeom>
          <a:noFill/>
          <a:ln/>
        </p:spPr>
        <p:txBody>
          <a:bodyPr wrap="square" lIns="0" tIns="0" rIns="0" bIns="0" rtlCol="0" anchor="t"/>
          <a:lstStyle/>
          <a:p>
            <a:pPr indent="0" marL="0">
              <a:lnSpc>
                <a:spcPct val="100000"/>
              </a:lnSpc>
              <a:buNone/>
            </a:pPr>
            <a:r>
              <a:rPr lang="en-US" sz="2200" dirty="0">
                <a:solidFill>
                  <a:schemeClr val="tx1"/>
                </a:solidFill>
              </a:rPr>
              <a:t>Vorschau mit Kosten und Dauer</a:t>
            </a:r>
            <a:endParaRPr lang="en-US" sz="2200" dirty="0"/>
          </a:p>
        </p:txBody>
      </p:sp>
      <p:sp>
        <p:nvSpPr>
          <p:cNvPr id="16" name="Shape 12"/>
          <p:cNvSpPr/>
          <p:nvPr/>
        </p:nvSpPr>
        <p:spPr>
          <a:xfrm>
            <a:off x="640080" y="5395747"/>
            <a:ext cx="274320" cy="274320"/>
          </a:xfrm>
          <a:prstGeom prst="ellipse">
            <a:avLst/>
          </a:prstGeom>
          <a:solidFill>
            <a:schemeClr val="accent1"/>
          </a:solidFill>
          <a:ln/>
        </p:spPr>
      </p:sp>
      <p:pic>
        <p:nvPicPr>
          <p:cNvPr id="17" name="Image 2" descr="C:\Users\stella\AppData\Local\Temp\claude\C--Users-stella-Desktop-erledigt\43329c91-2f5f-4919-bcab-c0957ad438dc\scratchpad\decks\icons\check-ink.png">    </p:cNvPr>
          <p:cNvPicPr>
            <a:picLocks noChangeAspect="1"/>
          </p:cNvPicPr>
          <p:nvPr/>
        </p:nvPicPr>
        <p:blipFill>
          <a:blip r:embed="rId3"/>
          <a:stretch>
            <a:fillRect/>
          </a:stretch>
        </p:blipFill>
        <p:spPr>
          <a:xfrm>
            <a:off x="708660" y="5464327"/>
            <a:ext cx="137160" cy="137160"/>
          </a:xfrm>
          <a:prstGeom prst="rect">
            <a:avLst/>
          </a:prstGeom>
        </p:spPr>
      </p:pic>
      <p:sp>
        <p:nvSpPr>
          <p:cNvPr id="18" name="Text 13"/>
          <p:cNvSpPr txBox="1"/>
          <p:nvPr/>
        </p:nvSpPr>
        <p:spPr>
          <a:xfrm>
            <a:off x="1097280" y="5362473"/>
            <a:ext cx="4800600" cy="386588"/>
          </a:xfrm>
          <a:prstGeom prst="rect">
            <a:avLst/>
          </a:prstGeom>
          <a:noFill/>
          <a:ln/>
        </p:spPr>
        <p:txBody>
          <a:bodyPr wrap="square" lIns="0" tIns="0" rIns="0" bIns="0" rtlCol="0" anchor="t"/>
          <a:lstStyle/>
          <a:p>
            <a:pPr indent="0" marL="0">
              <a:lnSpc>
                <a:spcPct val="100000"/>
              </a:lnSpc>
              <a:buNone/>
            </a:pPr>
            <a:r>
              <a:rPr lang="en-US" sz="2200" dirty="0">
                <a:solidFill>
                  <a:schemeClr val="tx1"/>
                </a:solidFill>
              </a:rPr>
              <a:t>Sofort durchsuchbar, KI nachts</a:t>
            </a:r>
            <a:endParaRPr lang="en-US" sz="2200" dirty="0"/>
          </a:p>
        </p:txBody>
      </p:sp>
      <p:sp>
        <p:nvSpPr>
          <p:cNvPr id="19" name="Bildschirmfoto Rahmen"/>
          <p:cNvSpPr/>
          <p:nvPr/>
        </p:nvSpPr>
        <p:spPr>
          <a:xfrm>
            <a:off x="6355080" y="1427106"/>
            <a:ext cx="5196535" cy="3775188"/>
          </a:xfrm>
          <a:prstGeom prst="roundRect">
            <a:avLst>
              <a:gd name="adj" fmla="val 4360"/>
            </a:avLst>
          </a:prstGeom>
          <a:solidFill>
            <a:schemeClr val="bg2"/>
          </a:solidFill>
          <a:ln w="9525">
            <a:solidFill>
              <a:schemeClr val="accent2"/>
            </a:solidFill>
            <a:prstDash val="solid"/>
          </a:ln>
          <a:effectLst>
            <a:outerShdw sx="100000" sy="100000" kx="0" ky="0" algn="bl" rotWithShape="0" blurRad="127000" dist="38100" dir="5400000">
              <a:srgbClr val="000000">
                <a:alpha val="14000"/>
              </a:srgbClr>
            </a:outerShdw>
          </a:effectLst>
        </p:spPr>
      </p:sp>
      <p:pic>
        <p:nvPicPr>
          <p:cNvPr id="20" name="Bildschirmfoto" descr="Bildschirmfoto aus HeyButler: suche-100k-ablage">    </p:cNvPr>
          <p:cNvPicPr>
            <a:picLocks noChangeAspect="1"/>
          </p:cNvPicPr>
          <p:nvPr/>
        </p:nvPicPr>
        <p:blipFill>
          <a:blip r:embed="rId4"/>
          <a:stretch>
            <a:fillRect/>
          </a:stretch>
        </p:blipFill>
        <p:spPr>
          <a:xfrm>
            <a:off x="6446520" y="1518546"/>
            <a:ext cx="5013655" cy="3592308"/>
          </a:xfrm>
          <a:prstGeom prst="rect">
            <a:avLst/>
          </a:prstGeom>
        </p:spPr>
      </p:pic>
      <p:pic>
        <p:nvPicPr>
          <p:cNvPr id="21" name="Image 4" descr="C:\Users\stella\AppData\Local\Temp\claude\C--Users-stella-Desktop-erledigt\43329c91-2f5f-4919-bcab-c0957ad438dc\scratchpad\decks\brand\butler-96.png">    </p:cNvPr>
          <p:cNvPicPr>
            <a:picLocks noChangeAspect="1"/>
          </p:cNvPicPr>
          <p:nvPr/>
        </p:nvPicPr>
        <p:blipFill>
          <a:blip r:embed="rId5"/>
          <a:stretch>
            <a:fillRect/>
          </a:stretch>
        </p:blipFill>
        <p:spPr>
          <a:xfrm>
            <a:off x="640080" y="6358573"/>
            <a:ext cx="174625" cy="174625"/>
          </a:xfrm>
          <a:prstGeom prst="rect">
            <a:avLst/>
          </a:prstGeom>
        </p:spPr>
      </p:pic>
      <p:sp>
        <p:nvSpPr>
          <p:cNvPr id="22" name="Text 15"/>
          <p:cNvSpPr txBox="1"/>
          <p:nvPr/>
        </p:nvSpPr>
        <p:spPr>
          <a:xfrm>
            <a:off x="887857" y="6355080"/>
            <a:ext cx="3657600" cy="181610"/>
          </a:xfrm>
          <a:prstGeom prst="rect">
            <a:avLst/>
          </a:prstGeom>
          <a:noFill/>
          <a:ln/>
        </p:spPr>
        <p:txBody>
          <a:bodyPr wrap="square" lIns="0" tIns="0" rIns="0" bIns="0" rtlCol="0" anchor="ctr"/>
          <a:lstStyle/>
          <a:p>
            <a:pPr indent="0" marL="0">
              <a:lnSpc>
                <a:spcPct val="100000"/>
              </a:lnSpc>
              <a:buNone/>
            </a:pPr>
            <a:r>
              <a:rPr lang="en-US" sz="1100" dirty="0">
                <a:solidFill>
                  <a:schemeClr val="tx1"/>
                </a:solidFill>
              </a:rPr>
              <a:t>Hey</a:t>
            </a:r>
            <a:pPr indent="0" marL="0">
              <a:lnSpc>
                <a:spcPct val="100000"/>
              </a:lnSpc>
              <a:buNone/>
            </a:pPr>
            <a:r>
              <a:rPr lang="en-US" sz="1100" b="1" dirty="0">
                <a:solidFill>
                  <a:schemeClr val="tx1"/>
                </a:solidFill>
              </a:rPr>
              <a:t>Butler</a:t>
            </a:r>
            <a:endParaRPr lang="en-US" sz="1100" dirty="0"/>
          </a:p>
        </p:txBody>
      </p:sp>
      <p:sp>
        <p:nvSpPr>
          <p:cNvPr id="23" name="Text 16"/>
          <p:cNvSpPr txBox="1"/>
          <p:nvPr/>
        </p:nvSpPr>
        <p:spPr>
          <a:xfrm>
            <a:off x="1874520" y="6355080"/>
            <a:ext cx="6400800" cy="182880"/>
          </a:xfrm>
          <a:prstGeom prst="rect">
            <a:avLst/>
          </a:prstGeom>
          <a:noFill/>
          <a:ln/>
        </p:spPr>
        <p:txBody>
          <a:bodyPr wrap="square" lIns="0" tIns="0" rIns="0" bIns="0" rtlCol="0" anchor="ctr"/>
          <a:lstStyle/>
          <a:p>
            <a:pPr indent="0" marL="0">
              <a:lnSpc>
                <a:spcPct val="100000"/>
              </a:lnSpc>
              <a:buNone/>
            </a:pPr>
            <a:r>
              <a:rPr lang="en-US" sz="1000" dirty="0">
                <a:solidFill>
                  <a:schemeClr val="accent5"/>
                </a:solidFill>
              </a:rPr>
              <a:t>HeyButler im Alltag</a:t>
            </a:r>
            <a:endParaRPr lang="en-US" sz="1000" dirty="0"/>
          </a:p>
        </p:txBody>
      </p:sp>
      <p:sp>
        <p:nvSpPr>
          <p:cNvPr id="24" name="Text 17"/>
          <p:cNvSpPr txBox="1"/>
          <p:nvPr/>
        </p:nvSpPr>
        <p:spPr>
          <a:xfrm>
            <a:off x="10637215" y="6355080"/>
            <a:ext cx="914400" cy="182880"/>
          </a:xfrm>
          <a:prstGeom prst="rect">
            <a:avLst/>
          </a:prstGeom>
          <a:noFill/>
          <a:ln/>
        </p:spPr>
        <p:txBody>
          <a:bodyPr wrap="square" lIns="0" tIns="0" rIns="0" bIns="0" rtlCol="0" anchor="ctr"/>
          <a:lstStyle/>
          <a:p>
            <a:pPr algn="r" indent="0" marL="0">
              <a:lnSpc>
                <a:spcPct val="100000"/>
              </a:lnSpc>
              <a:buNone/>
            </a:pPr>
            <a:r>
              <a:rPr lang="en-US" sz="1000" dirty="0">
                <a:solidFill>
                  <a:schemeClr val="accent5"/>
                </a:solidFill>
              </a:rPr>
              <a:t>86</a:t>
            </a:r>
            <a:endParaRPr lang="en-US" sz="1000" dirty="0"/>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name="Slide 87">
    <p:spTree>
      <p:nvGrpSpPr>
        <p:cNvPr id="1" name=""/>
        <p:cNvGrpSpPr/>
        <p:nvPr/>
      </p:nvGrpSpPr>
      <p:grpSpPr>
        <a:xfrm>
          <a:off x="0" y="0"/>
          <a:ext cx="0" cy="0"/>
          <a:chOff x="0" y="0"/>
          <a:chExt cx="0" cy="0"/>
        </a:xfrm>
      </p:grpSpPr>
      <p:sp>
        <p:nvSpPr>
          <p:cNvPr id="2" name="Shape 0"/>
          <p:cNvSpPr/>
          <p:nvPr/>
        </p:nvSpPr>
        <p:spPr>
          <a:xfrm>
            <a:off x="640080" y="548640"/>
            <a:ext cx="1513332" cy="292608"/>
          </a:xfrm>
          <a:prstGeom prst="roundRect">
            <a:avLst>
              <a:gd name="adj" fmla="val 50000"/>
            </a:avLst>
          </a:prstGeom>
          <a:solidFill>
            <a:schemeClr val="accent4"/>
          </a:solidFill>
          <a:ln/>
        </p:spPr>
      </p:sp>
      <p:sp>
        <p:nvSpPr>
          <p:cNvPr id="3" name="Text 1"/>
          <p:cNvSpPr txBox="1"/>
          <p:nvPr/>
        </p:nvSpPr>
        <p:spPr>
          <a:xfrm>
            <a:off x="640080" y="548640"/>
            <a:ext cx="1513332" cy="292608"/>
          </a:xfrm>
          <a:prstGeom prst="rect">
            <a:avLst/>
          </a:prstGeom>
          <a:noFill/>
          <a:ln/>
        </p:spPr>
        <p:txBody>
          <a:bodyPr wrap="square" lIns="0" tIns="0" rIns="0" bIns="0" rtlCol="0" anchor="ctr"/>
          <a:lstStyle/>
          <a:p>
            <a:pPr algn="ctr" indent="0" marL="0">
              <a:lnSpc>
                <a:spcPct val="100000"/>
              </a:lnSpc>
              <a:buNone/>
            </a:pPr>
            <a:r>
              <a:rPr lang="en-US" sz="1100" b="1" spc="100" kern="0" dirty="0">
                <a:solidFill>
                  <a:schemeClr val="tx1"/>
                </a:solidFill>
              </a:rPr>
              <a:t>ALLE BRANCHEN</a:t>
            </a:r>
            <a:endParaRPr lang="en-US" sz="1100" dirty="0"/>
          </a:p>
        </p:txBody>
      </p:sp>
      <p:sp>
        <p:nvSpPr>
          <p:cNvPr id="4" name="Text 2"/>
          <p:cNvSpPr txBox="1"/>
          <p:nvPr/>
        </p:nvSpPr>
        <p:spPr>
          <a:xfrm>
            <a:off x="640080" y="1097280"/>
            <a:ext cx="5257800" cy="1051560"/>
          </a:xfrm>
          <a:prstGeom prst="rect">
            <a:avLst/>
          </a:prstGeom>
          <a:noFill/>
          <a:ln/>
        </p:spPr>
        <p:txBody>
          <a:bodyPr wrap="square" lIns="0" tIns="0" rIns="0" bIns="0" rtlCol="0" anchor="t"/>
          <a:lstStyle/>
          <a:p>
            <a:pPr indent="0" marL="0">
              <a:lnSpc>
                <a:spcPct val="95000"/>
              </a:lnSpc>
              <a:buNone/>
            </a:pPr>
            <a:r>
              <a:rPr lang="en-US" sz="3800" b="1" dirty="0">
                <a:solidFill>
                  <a:schemeClr val="tx1"/>
                </a:solidFill>
              </a:rPr>
              <a:t>KI-Verbrauch ansehen</a:t>
            </a:r>
            <a:endParaRPr lang="en-US" sz="3800" dirty="0"/>
          </a:p>
        </p:txBody>
      </p:sp>
      <p:sp>
        <p:nvSpPr>
          <p:cNvPr id="5" name="Text 3"/>
          <p:cNvSpPr txBox="1"/>
          <p:nvPr/>
        </p:nvSpPr>
        <p:spPr>
          <a:xfrm>
            <a:off x="640080" y="2068093"/>
            <a:ext cx="5257800" cy="256032"/>
          </a:xfrm>
          <a:prstGeom prst="rect">
            <a:avLst/>
          </a:prstGeom>
          <a:noFill/>
          <a:ln/>
        </p:spPr>
        <p:txBody>
          <a:bodyPr wrap="square" lIns="0" tIns="0" rIns="0" bIns="0" rtlCol="0" anchor="t"/>
          <a:lstStyle/>
          <a:p>
            <a:pPr indent="0" marL="0">
              <a:lnSpc>
                <a:spcPct val="100000"/>
              </a:lnSpc>
              <a:buNone/>
            </a:pPr>
            <a:r>
              <a:rPr lang="en-US" sz="1100" b="1" spc="100" kern="0" dirty="0">
                <a:solidFill>
                  <a:schemeClr val="accent5"/>
                </a:solidFill>
              </a:rPr>
              <a:t>DU SAGST</a:t>
            </a:r>
            <a:endParaRPr lang="en-US" sz="1100" dirty="0"/>
          </a:p>
        </p:txBody>
      </p:sp>
      <p:sp>
        <p:nvSpPr>
          <p:cNvPr id="6" name="Shape 4"/>
          <p:cNvSpPr/>
          <p:nvPr/>
        </p:nvSpPr>
        <p:spPr>
          <a:xfrm>
            <a:off x="640080" y="2397277"/>
            <a:ext cx="5257800" cy="753110"/>
          </a:xfrm>
          <a:prstGeom prst="roundRect">
            <a:avLst>
              <a:gd name="adj" fmla="val 29140"/>
            </a:avLst>
          </a:prstGeom>
          <a:solidFill>
            <a:schemeClr val="tx1"/>
          </a:solidFill>
          <a:ln/>
        </p:spPr>
      </p:sp>
      <p:sp>
        <p:nvSpPr>
          <p:cNvPr id="7" name="Shape 5"/>
          <p:cNvSpPr/>
          <p:nvPr/>
        </p:nvSpPr>
        <p:spPr>
          <a:xfrm flipV="1">
            <a:off x="960120" y="3141243"/>
            <a:ext cx="292608" cy="237744"/>
          </a:xfrm>
          <a:prstGeom prst="rtTriangle">
            <a:avLst/>
          </a:prstGeom>
          <a:solidFill>
            <a:srgbClr val="16181D"/>
          </a:solidFill>
          <a:ln/>
        </p:spPr>
      </p:sp>
      <p:sp>
        <p:nvSpPr>
          <p:cNvPr id="8" name="Text 6"/>
          <p:cNvSpPr txBox="1"/>
          <p:nvPr/>
        </p:nvSpPr>
        <p:spPr>
          <a:xfrm>
            <a:off x="896112" y="2397277"/>
            <a:ext cx="4745736" cy="753110"/>
          </a:xfrm>
          <a:prstGeom prst="rect">
            <a:avLst/>
          </a:prstGeom>
          <a:noFill/>
          <a:ln/>
        </p:spPr>
        <p:txBody>
          <a:bodyPr wrap="square" lIns="0" tIns="0" rIns="0" bIns="0" rtlCol="0" anchor="ctr"/>
          <a:lstStyle/>
          <a:p>
            <a:pPr indent="0" marL="0">
              <a:lnSpc>
                <a:spcPct val="100000"/>
              </a:lnSpc>
              <a:buNone/>
            </a:pPr>
            <a:r>
              <a:rPr lang="en-US" sz="2500" b="1" dirty="0">
                <a:solidFill>
                  <a:schemeClr val="bg1"/>
                </a:solidFill>
              </a:rPr>
              <a:t>„Wie viel KI habe ich verbraucht?“</a:t>
            </a:r>
            <a:endParaRPr lang="en-US" sz="2500" dirty="0"/>
          </a:p>
        </p:txBody>
      </p:sp>
      <p:sp>
        <p:nvSpPr>
          <p:cNvPr id="9" name="Text 7"/>
          <p:cNvSpPr txBox="1"/>
          <p:nvPr/>
        </p:nvSpPr>
        <p:spPr>
          <a:xfrm>
            <a:off x="640080" y="3525291"/>
            <a:ext cx="5257800" cy="256032"/>
          </a:xfrm>
          <a:prstGeom prst="rect">
            <a:avLst/>
          </a:prstGeom>
          <a:noFill/>
          <a:ln/>
        </p:spPr>
        <p:txBody>
          <a:bodyPr wrap="square" lIns="0" tIns="0" rIns="0" bIns="0" rtlCol="0" anchor="t"/>
          <a:lstStyle/>
          <a:p>
            <a:pPr indent="0" marL="0">
              <a:lnSpc>
                <a:spcPct val="100000"/>
              </a:lnSpc>
              <a:buNone/>
            </a:pPr>
            <a:r>
              <a:rPr lang="en-US" sz="1100" b="1" spc="100" kern="0" dirty="0">
                <a:solidFill>
                  <a:schemeClr val="accent5"/>
                </a:solidFill>
              </a:rPr>
              <a:t>DER BUTLER</a:t>
            </a:r>
            <a:endParaRPr lang="en-US" sz="1100" dirty="0"/>
          </a:p>
        </p:txBody>
      </p:sp>
      <p:sp>
        <p:nvSpPr>
          <p:cNvPr id="10" name="Shape 8"/>
          <p:cNvSpPr/>
          <p:nvPr/>
        </p:nvSpPr>
        <p:spPr>
          <a:xfrm>
            <a:off x="640080" y="3924325"/>
            <a:ext cx="274320" cy="274320"/>
          </a:xfrm>
          <a:prstGeom prst="ellipse">
            <a:avLst/>
          </a:prstGeom>
          <a:solidFill>
            <a:schemeClr val="accent1"/>
          </a:solidFill>
          <a:ln/>
        </p:spPr>
      </p:sp>
      <p:pic>
        <p:nvPicPr>
          <p:cNvPr id="11" name="Image 0" descr="C:\Users\stella\AppData\Local\Temp\claude\C--Users-stella-Desktop-erledigt\43329c91-2f5f-4919-bcab-c0957ad438dc\scratchpad\decks\icons\check-ink.png">    </p:cNvPr>
          <p:cNvPicPr>
            <a:picLocks noChangeAspect="1"/>
          </p:cNvPicPr>
          <p:nvPr/>
        </p:nvPicPr>
        <p:blipFill>
          <a:blip r:embed="rId1"/>
          <a:stretch>
            <a:fillRect/>
          </a:stretch>
        </p:blipFill>
        <p:spPr>
          <a:xfrm>
            <a:off x="708660" y="3992905"/>
            <a:ext cx="137160" cy="137160"/>
          </a:xfrm>
          <a:prstGeom prst="rect">
            <a:avLst/>
          </a:prstGeom>
        </p:spPr>
      </p:pic>
      <p:sp>
        <p:nvSpPr>
          <p:cNvPr id="12" name="Text 9"/>
          <p:cNvSpPr txBox="1"/>
          <p:nvPr/>
        </p:nvSpPr>
        <p:spPr>
          <a:xfrm>
            <a:off x="1097280" y="3891051"/>
            <a:ext cx="4800600" cy="386588"/>
          </a:xfrm>
          <a:prstGeom prst="rect">
            <a:avLst/>
          </a:prstGeom>
          <a:noFill/>
          <a:ln/>
        </p:spPr>
        <p:txBody>
          <a:bodyPr wrap="square" lIns="0" tIns="0" rIns="0" bIns="0" rtlCol="0" anchor="t"/>
          <a:lstStyle/>
          <a:p>
            <a:pPr indent="0" marL="0">
              <a:lnSpc>
                <a:spcPct val="100000"/>
              </a:lnSpc>
              <a:buNone/>
            </a:pPr>
            <a:r>
              <a:rPr lang="en-US" sz="2200" dirty="0">
                <a:solidFill>
                  <a:schemeClr val="tx1"/>
                </a:solidFill>
              </a:rPr>
              <a:t>Verbrauch im Monat und Rest</a:t>
            </a:r>
            <a:endParaRPr lang="en-US" sz="2200" dirty="0"/>
          </a:p>
        </p:txBody>
      </p:sp>
      <p:sp>
        <p:nvSpPr>
          <p:cNvPr id="13" name="Shape 10"/>
          <p:cNvSpPr/>
          <p:nvPr/>
        </p:nvSpPr>
        <p:spPr>
          <a:xfrm>
            <a:off x="640080" y="4466361"/>
            <a:ext cx="274320" cy="274320"/>
          </a:xfrm>
          <a:prstGeom prst="ellipse">
            <a:avLst/>
          </a:prstGeom>
          <a:solidFill>
            <a:schemeClr val="accent1"/>
          </a:solidFill>
          <a:ln/>
        </p:spPr>
      </p:sp>
      <p:pic>
        <p:nvPicPr>
          <p:cNvPr id="14" name="Image 1" descr="C:\Users\stella\AppData\Local\Temp\claude\C--Users-stella-Desktop-erledigt\43329c91-2f5f-4919-bcab-c0957ad438dc\scratchpad\decks\icons\check-ink.png">    </p:cNvPr>
          <p:cNvPicPr>
            <a:picLocks noChangeAspect="1"/>
          </p:cNvPicPr>
          <p:nvPr/>
        </p:nvPicPr>
        <p:blipFill>
          <a:blip r:embed="rId2"/>
          <a:stretch>
            <a:fillRect/>
          </a:stretch>
        </p:blipFill>
        <p:spPr>
          <a:xfrm>
            <a:off x="708660" y="4534941"/>
            <a:ext cx="137160" cy="137160"/>
          </a:xfrm>
          <a:prstGeom prst="rect">
            <a:avLst/>
          </a:prstGeom>
        </p:spPr>
      </p:pic>
      <p:sp>
        <p:nvSpPr>
          <p:cNvPr id="15" name="Text 11"/>
          <p:cNvSpPr txBox="1"/>
          <p:nvPr/>
        </p:nvSpPr>
        <p:spPr>
          <a:xfrm>
            <a:off x="1097280" y="4433087"/>
            <a:ext cx="4800600" cy="386588"/>
          </a:xfrm>
          <a:prstGeom prst="rect">
            <a:avLst/>
          </a:prstGeom>
          <a:noFill/>
          <a:ln/>
        </p:spPr>
        <p:txBody>
          <a:bodyPr wrap="square" lIns="0" tIns="0" rIns="0" bIns="0" rtlCol="0" anchor="t"/>
          <a:lstStyle/>
          <a:p>
            <a:pPr indent="0" marL="0">
              <a:lnSpc>
                <a:spcPct val="100000"/>
              </a:lnSpc>
              <a:buNone/>
            </a:pPr>
            <a:r>
              <a:rPr lang="en-US" sz="2200" dirty="0">
                <a:solidFill>
                  <a:schemeClr val="tx1"/>
                </a:solidFill>
              </a:rPr>
              <a:t>Was gelernte Vorlagen gespart haben</a:t>
            </a:r>
            <a:endParaRPr lang="en-US" sz="2200" dirty="0"/>
          </a:p>
        </p:txBody>
      </p:sp>
      <p:sp>
        <p:nvSpPr>
          <p:cNvPr id="16" name="Shape 12"/>
          <p:cNvSpPr/>
          <p:nvPr/>
        </p:nvSpPr>
        <p:spPr>
          <a:xfrm>
            <a:off x="640080" y="5008397"/>
            <a:ext cx="274320" cy="274320"/>
          </a:xfrm>
          <a:prstGeom prst="ellipse">
            <a:avLst/>
          </a:prstGeom>
          <a:solidFill>
            <a:schemeClr val="accent1"/>
          </a:solidFill>
          <a:ln/>
        </p:spPr>
      </p:sp>
      <p:pic>
        <p:nvPicPr>
          <p:cNvPr id="17" name="Image 2" descr="C:\Users\stella\AppData\Local\Temp\claude\C--Users-stella-Desktop-erledigt\43329c91-2f5f-4919-bcab-c0957ad438dc\scratchpad\decks\icons\check-ink.png">    </p:cNvPr>
          <p:cNvPicPr>
            <a:picLocks noChangeAspect="1"/>
          </p:cNvPicPr>
          <p:nvPr/>
        </p:nvPicPr>
        <p:blipFill>
          <a:blip r:embed="rId3"/>
          <a:stretch>
            <a:fillRect/>
          </a:stretch>
        </p:blipFill>
        <p:spPr>
          <a:xfrm>
            <a:off x="708660" y="5076977"/>
            <a:ext cx="137160" cy="137160"/>
          </a:xfrm>
          <a:prstGeom prst="rect">
            <a:avLst/>
          </a:prstGeom>
        </p:spPr>
      </p:pic>
      <p:sp>
        <p:nvSpPr>
          <p:cNvPr id="18" name="Text 13"/>
          <p:cNvSpPr txBox="1"/>
          <p:nvPr/>
        </p:nvSpPr>
        <p:spPr>
          <a:xfrm>
            <a:off x="1097280" y="4975123"/>
            <a:ext cx="4800600" cy="386588"/>
          </a:xfrm>
          <a:prstGeom prst="rect">
            <a:avLst/>
          </a:prstGeom>
          <a:noFill/>
          <a:ln/>
        </p:spPr>
        <p:txBody>
          <a:bodyPr wrap="square" lIns="0" tIns="0" rIns="0" bIns="0" rtlCol="0" anchor="t"/>
          <a:lstStyle/>
          <a:p>
            <a:pPr indent="0" marL="0">
              <a:lnSpc>
                <a:spcPct val="100000"/>
              </a:lnSpc>
              <a:buNone/>
            </a:pPr>
            <a:r>
              <a:rPr lang="en-US" sz="2200" dirty="0">
                <a:solidFill>
                  <a:schemeClr val="tx1"/>
                </a:solidFill>
              </a:rPr>
              <a:t>Mehr Kontingent anfragen</a:t>
            </a:r>
            <a:endParaRPr lang="en-US" sz="2200" dirty="0"/>
          </a:p>
        </p:txBody>
      </p:sp>
      <p:sp>
        <p:nvSpPr>
          <p:cNvPr id="19" name="Shape 14"/>
          <p:cNvSpPr/>
          <p:nvPr/>
        </p:nvSpPr>
        <p:spPr>
          <a:xfrm>
            <a:off x="6796735" y="868680"/>
            <a:ext cx="4754880" cy="4892040"/>
          </a:xfrm>
          <a:prstGeom prst="roundRect">
            <a:avLst>
              <a:gd name="adj" fmla="val 5769"/>
            </a:avLst>
          </a:prstGeom>
          <a:solidFill>
            <a:schemeClr val="accent1"/>
          </a:solidFill>
          <a:ln/>
        </p:spPr>
      </p:sp>
      <p:pic>
        <p:nvPicPr>
          <p:cNvPr id="20" name="Butler" descr="Der Butler – Maskottchen von HeyButler">    </p:cNvPr>
          <p:cNvPicPr>
            <a:picLocks noChangeAspect="1"/>
          </p:cNvPicPr>
          <p:nvPr/>
        </p:nvPicPr>
        <p:blipFill>
          <a:blip r:embed="rId4"/>
          <a:stretch>
            <a:fillRect/>
          </a:stretch>
        </p:blipFill>
        <p:spPr>
          <a:xfrm>
            <a:off x="7985455" y="1691640"/>
            <a:ext cx="2377440" cy="2377440"/>
          </a:xfrm>
          <a:prstGeom prst="rect">
            <a:avLst/>
          </a:prstGeom>
        </p:spPr>
      </p:pic>
      <p:sp>
        <p:nvSpPr>
          <p:cNvPr id="21" name="Text 15"/>
          <p:cNvSpPr txBox="1"/>
          <p:nvPr/>
        </p:nvSpPr>
        <p:spPr>
          <a:xfrm>
            <a:off x="7162495" y="4389120"/>
            <a:ext cx="4023360" cy="822960"/>
          </a:xfrm>
          <a:prstGeom prst="rect">
            <a:avLst/>
          </a:prstGeom>
          <a:noFill/>
          <a:ln/>
        </p:spPr>
        <p:txBody>
          <a:bodyPr wrap="square" lIns="0" tIns="0" rIns="0" bIns="0" rtlCol="0" anchor="ctr"/>
          <a:lstStyle/>
          <a:p>
            <a:pPr algn="ctr" indent="0" marL="0">
              <a:lnSpc>
                <a:spcPct val="100000"/>
              </a:lnSpc>
              <a:buNone/>
            </a:pPr>
            <a:r>
              <a:rPr lang="en-US" sz="2600" b="1" dirty="0">
                <a:solidFill>
                  <a:schemeClr val="tx1"/>
                </a:solidFill>
              </a:rPr>
              <a:t>Ein Satz genügt.</a:t>
            </a:r>
            <a:endParaRPr lang="en-US" sz="2600" dirty="0"/>
          </a:p>
        </p:txBody>
      </p:sp>
      <p:pic>
        <p:nvPicPr>
          <p:cNvPr id="22" name="Image 4" descr="C:\Users\stella\AppData\Local\Temp\claude\C--Users-stella-Desktop-erledigt\43329c91-2f5f-4919-bcab-c0957ad438dc\scratchpad\decks\brand\butler-96.png">    </p:cNvPr>
          <p:cNvPicPr>
            <a:picLocks noChangeAspect="1"/>
          </p:cNvPicPr>
          <p:nvPr/>
        </p:nvPicPr>
        <p:blipFill>
          <a:blip r:embed="rId5"/>
          <a:stretch>
            <a:fillRect/>
          </a:stretch>
        </p:blipFill>
        <p:spPr>
          <a:xfrm>
            <a:off x="640080" y="6358573"/>
            <a:ext cx="174625" cy="174625"/>
          </a:xfrm>
          <a:prstGeom prst="rect">
            <a:avLst/>
          </a:prstGeom>
        </p:spPr>
      </p:pic>
      <p:sp>
        <p:nvSpPr>
          <p:cNvPr id="23" name="Text 16"/>
          <p:cNvSpPr txBox="1"/>
          <p:nvPr/>
        </p:nvSpPr>
        <p:spPr>
          <a:xfrm>
            <a:off x="887857" y="6355080"/>
            <a:ext cx="3657600" cy="181610"/>
          </a:xfrm>
          <a:prstGeom prst="rect">
            <a:avLst/>
          </a:prstGeom>
          <a:noFill/>
          <a:ln/>
        </p:spPr>
        <p:txBody>
          <a:bodyPr wrap="square" lIns="0" tIns="0" rIns="0" bIns="0" rtlCol="0" anchor="ctr"/>
          <a:lstStyle/>
          <a:p>
            <a:pPr indent="0" marL="0">
              <a:lnSpc>
                <a:spcPct val="100000"/>
              </a:lnSpc>
              <a:buNone/>
            </a:pPr>
            <a:r>
              <a:rPr lang="en-US" sz="1100" dirty="0">
                <a:solidFill>
                  <a:schemeClr val="tx1"/>
                </a:solidFill>
              </a:rPr>
              <a:t>Hey</a:t>
            </a:r>
            <a:pPr indent="0" marL="0">
              <a:lnSpc>
                <a:spcPct val="100000"/>
              </a:lnSpc>
              <a:buNone/>
            </a:pPr>
            <a:r>
              <a:rPr lang="en-US" sz="1100" b="1" dirty="0">
                <a:solidFill>
                  <a:schemeClr val="tx1"/>
                </a:solidFill>
              </a:rPr>
              <a:t>Butler</a:t>
            </a:r>
            <a:endParaRPr lang="en-US" sz="1100" dirty="0"/>
          </a:p>
        </p:txBody>
      </p:sp>
      <p:sp>
        <p:nvSpPr>
          <p:cNvPr id="24" name="Text 17"/>
          <p:cNvSpPr txBox="1"/>
          <p:nvPr/>
        </p:nvSpPr>
        <p:spPr>
          <a:xfrm>
            <a:off x="1874520" y="6355080"/>
            <a:ext cx="6400800" cy="182880"/>
          </a:xfrm>
          <a:prstGeom prst="rect">
            <a:avLst/>
          </a:prstGeom>
          <a:noFill/>
          <a:ln/>
        </p:spPr>
        <p:txBody>
          <a:bodyPr wrap="square" lIns="0" tIns="0" rIns="0" bIns="0" rtlCol="0" anchor="ctr"/>
          <a:lstStyle/>
          <a:p>
            <a:pPr indent="0" marL="0">
              <a:lnSpc>
                <a:spcPct val="100000"/>
              </a:lnSpc>
              <a:buNone/>
            </a:pPr>
            <a:r>
              <a:rPr lang="en-US" sz="1000" dirty="0">
                <a:solidFill>
                  <a:schemeClr val="accent5"/>
                </a:solidFill>
              </a:rPr>
              <a:t>HeyButler im Alltag</a:t>
            </a:r>
            <a:endParaRPr lang="en-US" sz="1000" dirty="0"/>
          </a:p>
        </p:txBody>
      </p:sp>
      <p:sp>
        <p:nvSpPr>
          <p:cNvPr id="25" name="Text 18"/>
          <p:cNvSpPr txBox="1"/>
          <p:nvPr/>
        </p:nvSpPr>
        <p:spPr>
          <a:xfrm>
            <a:off x="10637215" y="6355080"/>
            <a:ext cx="914400" cy="182880"/>
          </a:xfrm>
          <a:prstGeom prst="rect">
            <a:avLst/>
          </a:prstGeom>
          <a:noFill/>
          <a:ln/>
        </p:spPr>
        <p:txBody>
          <a:bodyPr wrap="square" lIns="0" tIns="0" rIns="0" bIns="0" rtlCol="0" anchor="ctr"/>
          <a:lstStyle/>
          <a:p>
            <a:pPr algn="r" indent="0" marL="0">
              <a:lnSpc>
                <a:spcPct val="100000"/>
              </a:lnSpc>
              <a:buNone/>
            </a:pPr>
            <a:r>
              <a:rPr lang="en-US" sz="1000" dirty="0">
                <a:solidFill>
                  <a:schemeClr val="accent5"/>
                </a:solidFill>
              </a:rPr>
              <a:t>87</a:t>
            </a:r>
            <a:endParaRPr lang="en-US" sz="1000" dirty="0"/>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name="Slide 88">
    <p:spTree>
      <p:nvGrpSpPr>
        <p:cNvPr id="1" name=""/>
        <p:cNvGrpSpPr/>
        <p:nvPr/>
      </p:nvGrpSpPr>
      <p:grpSpPr>
        <a:xfrm>
          <a:off x="0" y="0"/>
          <a:ext cx="0" cy="0"/>
          <a:chOff x="0" y="0"/>
          <a:chExt cx="0" cy="0"/>
        </a:xfrm>
      </p:grpSpPr>
      <p:sp>
        <p:nvSpPr>
          <p:cNvPr id="2" name="Shape 0"/>
          <p:cNvSpPr/>
          <p:nvPr/>
        </p:nvSpPr>
        <p:spPr>
          <a:xfrm>
            <a:off x="640080" y="548640"/>
            <a:ext cx="1513332" cy="292608"/>
          </a:xfrm>
          <a:prstGeom prst="roundRect">
            <a:avLst>
              <a:gd name="adj" fmla="val 50000"/>
            </a:avLst>
          </a:prstGeom>
          <a:solidFill>
            <a:schemeClr val="accent4"/>
          </a:solidFill>
          <a:ln/>
        </p:spPr>
      </p:sp>
      <p:sp>
        <p:nvSpPr>
          <p:cNvPr id="3" name="Text 1"/>
          <p:cNvSpPr txBox="1"/>
          <p:nvPr/>
        </p:nvSpPr>
        <p:spPr>
          <a:xfrm>
            <a:off x="640080" y="548640"/>
            <a:ext cx="1513332" cy="292608"/>
          </a:xfrm>
          <a:prstGeom prst="rect">
            <a:avLst/>
          </a:prstGeom>
          <a:noFill/>
          <a:ln/>
        </p:spPr>
        <p:txBody>
          <a:bodyPr wrap="square" lIns="0" tIns="0" rIns="0" bIns="0" rtlCol="0" anchor="ctr"/>
          <a:lstStyle/>
          <a:p>
            <a:pPr algn="ctr" indent="0" marL="0">
              <a:lnSpc>
                <a:spcPct val="100000"/>
              </a:lnSpc>
              <a:buNone/>
            </a:pPr>
            <a:r>
              <a:rPr lang="en-US" sz="1100" b="1" spc="100" kern="0" dirty="0">
                <a:solidFill>
                  <a:schemeClr val="tx1"/>
                </a:solidFill>
              </a:rPr>
              <a:t>ALLE BRANCHEN</a:t>
            </a:r>
            <a:endParaRPr lang="en-US" sz="1100" dirty="0"/>
          </a:p>
        </p:txBody>
      </p:sp>
      <p:sp>
        <p:nvSpPr>
          <p:cNvPr id="4" name="Text 2"/>
          <p:cNvSpPr txBox="1"/>
          <p:nvPr/>
        </p:nvSpPr>
        <p:spPr>
          <a:xfrm>
            <a:off x="640080" y="1097280"/>
            <a:ext cx="5257800" cy="1051560"/>
          </a:xfrm>
          <a:prstGeom prst="rect">
            <a:avLst/>
          </a:prstGeom>
          <a:noFill/>
          <a:ln/>
        </p:spPr>
        <p:txBody>
          <a:bodyPr wrap="square" lIns="0" tIns="0" rIns="0" bIns="0" rtlCol="0" anchor="t"/>
          <a:lstStyle/>
          <a:p>
            <a:pPr indent="0" marL="0">
              <a:lnSpc>
                <a:spcPct val="95000"/>
              </a:lnSpc>
              <a:buNone/>
            </a:pPr>
            <a:r>
              <a:rPr lang="en-US" sz="3800" b="1" dirty="0">
                <a:solidFill>
                  <a:schemeClr val="tx1"/>
                </a:solidFill>
              </a:rPr>
              <a:t>Darstellung per Satz</a:t>
            </a:r>
            <a:endParaRPr lang="en-US" sz="3800" dirty="0"/>
          </a:p>
        </p:txBody>
      </p:sp>
      <p:sp>
        <p:nvSpPr>
          <p:cNvPr id="5" name="Text 3"/>
          <p:cNvSpPr txBox="1"/>
          <p:nvPr/>
        </p:nvSpPr>
        <p:spPr>
          <a:xfrm>
            <a:off x="640080" y="2068093"/>
            <a:ext cx="5257800" cy="256032"/>
          </a:xfrm>
          <a:prstGeom prst="rect">
            <a:avLst/>
          </a:prstGeom>
          <a:noFill/>
          <a:ln/>
        </p:spPr>
        <p:txBody>
          <a:bodyPr wrap="square" lIns="0" tIns="0" rIns="0" bIns="0" rtlCol="0" anchor="t"/>
          <a:lstStyle/>
          <a:p>
            <a:pPr indent="0" marL="0">
              <a:lnSpc>
                <a:spcPct val="100000"/>
              </a:lnSpc>
              <a:buNone/>
            </a:pPr>
            <a:r>
              <a:rPr lang="en-US" sz="1100" b="1" spc="100" kern="0" dirty="0">
                <a:solidFill>
                  <a:schemeClr val="accent5"/>
                </a:solidFill>
              </a:rPr>
              <a:t>DU SAGST</a:t>
            </a:r>
            <a:endParaRPr lang="en-US" sz="1100" dirty="0"/>
          </a:p>
        </p:txBody>
      </p:sp>
      <p:sp>
        <p:nvSpPr>
          <p:cNvPr id="6" name="Shape 4"/>
          <p:cNvSpPr/>
          <p:nvPr/>
        </p:nvSpPr>
        <p:spPr>
          <a:xfrm>
            <a:off x="640080" y="2397277"/>
            <a:ext cx="5257800" cy="1140460"/>
          </a:xfrm>
          <a:prstGeom prst="roundRect">
            <a:avLst>
              <a:gd name="adj" fmla="val 19243"/>
            </a:avLst>
          </a:prstGeom>
          <a:solidFill>
            <a:schemeClr val="tx1"/>
          </a:solidFill>
          <a:ln/>
        </p:spPr>
      </p:sp>
      <p:sp>
        <p:nvSpPr>
          <p:cNvPr id="7" name="Shape 5"/>
          <p:cNvSpPr/>
          <p:nvPr/>
        </p:nvSpPr>
        <p:spPr>
          <a:xfrm flipV="1">
            <a:off x="960120" y="3528593"/>
            <a:ext cx="292608" cy="237744"/>
          </a:xfrm>
          <a:prstGeom prst="rtTriangle">
            <a:avLst/>
          </a:prstGeom>
          <a:solidFill>
            <a:srgbClr val="16181D"/>
          </a:solidFill>
          <a:ln/>
        </p:spPr>
      </p:sp>
      <p:sp>
        <p:nvSpPr>
          <p:cNvPr id="8" name="Text 6"/>
          <p:cNvSpPr txBox="1"/>
          <p:nvPr/>
        </p:nvSpPr>
        <p:spPr>
          <a:xfrm>
            <a:off x="896112" y="2397277"/>
            <a:ext cx="4745736" cy="1140460"/>
          </a:xfrm>
          <a:prstGeom prst="rect">
            <a:avLst/>
          </a:prstGeom>
          <a:noFill/>
          <a:ln/>
        </p:spPr>
        <p:txBody>
          <a:bodyPr wrap="square" lIns="0" tIns="0" rIns="0" bIns="0" rtlCol="0" anchor="ctr"/>
          <a:lstStyle/>
          <a:p>
            <a:pPr indent="0" marL="0">
              <a:lnSpc>
                <a:spcPct val="100000"/>
              </a:lnSpc>
              <a:buNone/>
            </a:pPr>
            <a:r>
              <a:rPr lang="en-US" sz="2500" b="1" dirty="0">
                <a:solidFill>
                  <a:schemeClr val="bg1"/>
                </a:solidFill>
              </a:rPr>
              <a:t>„Schrift größer und Dunkelmodus an.“</a:t>
            </a:r>
            <a:endParaRPr lang="en-US" sz="2500" dirty="0"/>
          </a:p>
        </p:txBody>
      </p:sp>
      <p:sp>
        <p:nvSpPr>
          <p:cNvPr id="9" name="Text 7"/>
          <p:cNvSpPr txBox="1"/>
          <p:nvPr/>
        </p:nvSpPr>
        <p:spPr>
          <a:xfrm>
            <a:off x="640080" y="3912641"/>
            <a:ext cx="5257800" cy="256032"/>
          </a:xfrm>
          <a:prstGeom prst="rect">
            <a:avLst/>
          </a:prstGeom>
          <a:noFill/>
          <a:ln/>
        </p:spPr>
        <p:txBody>
          <a:bodyPr wrap="square" lIns="0" tIns="0" rIns="0" bIns="0" rtlCol="0" anchor="t"/>
          <a:lstStyle/>
          <a:p>
            <a:pPr indent="0" marL="0">
              <a:lnSpc>
                <a:spcPct val="100000"/>
              </a:lnSpc>
              <a:buNone/>
            </a:pPr>
            <a:r>
              <a:rPr lang="en-US" sz="1100" b="1" spc="100" kern="0" dirty="0">
                <a:solidFill>
                  <a:schemeClr val="accent5"/>
                </a:solidFill>
              </a:rPr>
              <a:t>DER BUTLER</a:t>
            </a:r>
            <a:endParaRPr lang="en-US" sz="1100" dirty="0"/>
          </a:p>
        </p:txBody>
      </p:sp>
      <p:sp>
        <p:nvSpPr>
          <p:cNvPr id="10" name="Shape 8"/>
          <p:cNvSpPr/>
          <p:nvPr/>
        </p:nvSpPr>
        <p:spPr>
          <a:xfrm>
            <a:off x="640080" y="4311675"/>
            <a:ext cx="274320" cy="274320"/>
          </a:xfrm>
          <a:prstGeom prst="ellipse">
            <a:avLst/>
          </a:prstGeom>
          <a:solidFill>
            <a:schemeClr val="accent1"/>
          </a:solidFill>
          <a:ln/>
        </p:spPr>
      </p:sp>
      <p:pic>
        <p:nvPicPr>
          <p:cNvPr id="11" name="Image 0" descr="C:\Users\stella\AppData\Local\Temp\claude\C--Users-stella-Desktop-erledigt\43329c91-2f5f-4919-bcab-c0957ad438dc\scratchpad\decks\icons\check-ink.png">    </p:cNvPr>
          <p:cNvPicPr>
            <a:picLocks noChangeAspect="1"/>
          </p:cNvPicPr>
          <p:nvPr/>
        </p:nvPicPr>
        <p:blipFill>
          <a:blip r:embed="rId1"/>
          <a:stretch>
            <a:fillRect/>
          </a:stretch>
        </p:blipFill>
        <p:spPr>
          <a:xfrm>
            <a:off x="708660" y="4380255"/>
            <a:ext cx="137160" cy="137160"/>
          </a:xfrm>
          <a:prstGeom prst="rect">
            <a:avLst/>
          </a:prstGeom>
        </p:spPr>
      </p:pic>
      <p:sp>
        <p:nvSpPr>
          <p:cNvPr id="12" name="Text 9"/>
          <p:cNvSpPr txBox="1"/>
          <p:nvPr/>
        </p:nvSpPr>
        <p:spPr>
          <a:xfrm>
            <a:off x="1097280" y="4278401"/>
            <a:ext cx="4800600" cy="386588"/>
          </a:xfrm>
          <a:prstGeom prst="rect">
            <a:avLst/>
          </a:prstGeom>
          <a:noFill/>
          <a:ln/>
        </p:spPr>
        <p:txBody>
          <a:bodyPr wrap="square" lIns="0" tIns="0" rIns="0" bIns="0" rtlCol="0" anchor="t"/>
          <a:lstStyle/>
          <a:p>
            <a:pPr indent="0" marL="0">
              <a:lnSpc>
                <a:spcPct val="100000"/>
              </a:lnSpc>
              <a:buNone/>
            </a:pPr>
            <a:r>
              <a:rPr lang="en-US" sz="2200" dirty="0">
                <a:solidFill>
                  <a:schemeClr val="tx1"/>
                </a:solidFill>
              </a:rPr>
              <a:t>Wirkt sofort auf allen Geräten</a:t>
            </a:r>
            <a:endParaRPr lang="en-US" sz="2200" dirty="0"/>
          </a:p>
        </p:txBody>
      </p:sp>
      <p:sp>
        <p:nvSpPr>
          <p:cNvPr id="13" name="Shape 10"/>
          <p:cNvSpPr/>
          <p:nvPr/>
        </p:nvSpPr>
        <p:spPr>
          <a:xfrm>
            <a:off x="640080" y="4853711"/>
            <a:ext cx="274320" cy="274320"/>
          </a:xfrm>
          <a:prstGeom prst="ellipse">
            <a:avLst/>
          </a:prstGeom>
          <a:solidFill>
            <a:schemeClr val="accent1"/>
          </a:solidFill>
          <a:ln/>
        </p:spPr>
      </p:sp>
      <p:pic>
        <p:nvPicPr>
          <p:cNvPr id="14" name="Image 1" descr="C:\Users\stella\AppData\Local\Temp\claude\C--Users-stella-Desktop-erledigt\43329c91-2f5f-4919-bcab-c0957ad438dc\scratchpad\decks\icons\check-ink.png">    </p:cNvPr>
          <p:cNvPicPr>
            <a:picLocks noChangeAspect="1"/>
          </p:cNvPicPr>
          <p:nvPr/>
        </p:nvPicPr>
        <p:blipFill>
          <a:blip r:embed="rId2"/>
          <a:stretch>
            <a:fillRect/>
          </a:stretch>
        </p:blipFill>
        <p:spPr>
          <a:xfrm>
            <a:off x="708660" y="4922291"/>
            <a:ext cx="137160" cy="137160"/>
          </a:xfrm>
          <a:prstGeom prst="rect">
            <a:avLst/>
          </a:prstGeom>
        </p:spPr>
      </p:pic>
      <p:sp>
        <p:nvSpPr>
          <p:cNvPr id="15" name="Text 11"/>
          <p:cNvSpPr txBox="1"/>
          <p:nvPr/>
        </p:nvSpPr>
        <p:spPr>
          <a:xfrm>
            <a:off x="1097280" y="4820437"/>
            <a:ext cx="4800600" cy="386588"/>
          </a:xfrm>
          <a:prstGeom prst="rect">
            <a:avLst/>
          </a:prstGeom>
          <a:noFill/>
          <a:ln/>
        </p:spPr>
        <p:txBody>
          <a:bodyPr wrap="square" lIns="0" tIns="0" rIns="0" bIns="0" rtlCol="0" anchor="t"/>
          <a:lstStyle/>
          <a:p>
            <a:pPr indent="0" marL="0">
              <a:lnSpc>
                <a:spcPct val="100000"/>
              </a:lnSpc>
              <a:buNone/>
            </a:pPr>
            <a:r>
              <a:rPr lang="en-US" sz="2200" dirty="0">
                <a:solidFill>
                  <a:schemeClr val="tx1"/>
                </a:solidFill>
              </a:rPr>
              <a:t>Hoher Kontrast, weniger Bewegung</a:t>
            </a:r>
            <a:endParaRPr lang="en-US" sz="2200" dirty="0"/>
          </a:p>
        </p:txBody>
      </p:sp>
      <p:sp>
        <p:nvSpPr>
          <p:cNvPr id="16" name="Shape 12"/>
          <p:cNvSpPr/>
          <p:nvPr/>
        </p:nvSpPr>
        <p:spPr>
          <a:xfrm>
            <a:off x="640080" y="5395747"/>
            <a:ext cx="274320" cy="274320"/>
          </a:xfrm>
          <a:prstGeom prst="ellipse">
            <a:avLst/>
          </a:prstGeom>
          <a:solidFill>
            <a:schemeClr val="accent1"/>
          </a:solidFill>
          <a:ln/>
        </p:spPr>
      </p:sp>
      <p:pic>
        <p:nvPicPr>
          <p:cNvPr id="17" name="Image 2" descr="C:\Users\stella\AppData\Local\Temp\claude\C--Users-stella-Desktop-erledigt\43329c91-2f5f-4919-bcab-c0957ad438dc\scratchpad\decks\icons\check-ink.png">    </p:cNvPr>
          <p:cNvPicPr>
            <a:picLocks noChangeAspect="1"/>
          </p:cNvPicPr>
          <p:nvPr/>
        </p:nvPicPr>
        <p:blipFill>
          <a:blip r:embed="rId3"/>
          <a:stretch>
            <a:fillRect/>
          </a:stretch>
        </p:blipFill>
        <p:spPr>
          <a:xfrm>
            <a:off x="708660" y="5464327"/>
            <a:ext cx="137160" cy="137160"/>
          </a:xfrm>
          <a:prstGeom prst="rect">
            <a:avLst/>
          </a:prstGeom>
        </p:spPr>
      </p:pic>
      <p:sp>
        <p:nvSpPr>
          <p:cNvPr id="18" name="Text 13"/>
          <p:cNvSpPr txBox="1"/>
          <p:nvPr/>
        </p:nvSpPr>
        <p:spPr>
          <a:xfrm>
            <a:off x="1097280" y="5362473"/>
            <a:ext cx="4800600" cy="386588"/>
          </a:xfrm>
          <a:prstGeom prst="rect">
            <a:avLst/>
          </a:prstGeom>
          <a:noFill/>
          <a:ln/>
        </p:spPr>
        <p:txBody>
          <a:bodyPr wrap="square" lIns="0" tIns="0" rIns="0" bIns="0" rtlCol="0" anchor="t"/>
          <a:lstStyle/>
          <a:p>
            <a:pPr indent="0" marL="0">
              <a:lnSpc>
                <a:spcPct val="100000"/>
              </a:lnSpc>
              <a:buNone/>
            </a:pPr>
            <a:r>
              <a:rPr lang="en-US" sz="2200" dirty="0">
                <a:solidFill>
                  <a:schemeClr val="tx1"/>
                </a:solidFill>
              </a:rPr>
              <a:t>Einfache Sprache für den Butler</a:t>
            </a:r>
            <a:endParaRPr lang="en-US" sz="2200" dirty="0"/>
          </a:p>
        </p:txBody>
      </p:sp>
      <p:sp>
        <p:nvSpPr>
          <p:cNvPr id="19" name="Bildschirmfoto Rahmen"/>
          <p:cNvSpPr/>
          <p:nvPr/>
        </p:nvSpPr>
        <p:spPr>
          <a:xfrm>
            <a:off x="6355080" y="851415"/>
            <a:ext cx="5196535" cy="4926569"/>
          </a:xfrm>
          <a:prstGeom prst="roundRect">
            <a:avLst>
              <a:gd name="adj" fmla="val 3341"/>
            </a:avLst>
          </a:prstGeom>
          <a:solidFill>
            <a:schemeClr val="bg2"/>
          </a:solidFill>
          <a:ln w="9525">
            <a:solidFill>
              <a:schemeClr val="accent2"/>
            </a:solidFill>
            <a:prstDash val="solid"/>
          </a:ln>
          <a:effectLst>
            <a:outerShdw sx="100000" sy="100000" kx="0" ky="0" algn="bl" rotWithShape="0" blurRad="127000" dist="38100" dir="5400000">
              <a:srgbClr val="000000">
                <a:alpha val="14000"/>
              </a:srgbClr>
            </a:outerShdw>
          </a:effectLst>
        </p:spPr>
      </p:sp>
      <p:pic>
        <p:nvPicPr>
          <p:cNvPr id="20" name="Bildschirmfoto" descr="Bildschirmfoto aus HeyButler: farbe-waehlen">    </p:cNvPr>
          <p:cNvPicPr>
            <a:picLocks noChangeAspect="1"/>
          </p:cNvPicPr>
          <p:nvPr/>
        </p:nvPicPr>
        <p:blipFill>
          <a:blip r:embed="rId4"/>
          <a:stretch>
            <a:fillRect/>
          </a:stretch>
        </p:blipFill>
        <p:spPr>
          <a:xfrm>
            <a:off x="6446520" y="942855"/>
            <a:ext cx="5013655" cy="4743689"/>
          </a:xfrm>
          <a:prstGeom prst="rect">
            <a:avLst/>
          </a:prstGeom>
        </p:spPr>
      </p:pic>
      <p:pic>
        <p:nvPicPr>
          <p:cNvPr id="21" name="Image 4" descr="C:\Users\stella\AppData\Local\Temp\claude\C--Users-stella-Desktop-erledigt\43329c91-2f5f-4919-bcab-c0957ad438dc\scratchpad\decks\brand\butler-96.png">    </p:cNvPr>
          <p:cNvPicPr>
            <a:picLocks noChangeAspect="1"/>
          </p:cNvPicPr>
          <p:nvPr/>
        </p:nvPicPr>
        <p:blipFill>
          <a:blip r:embed="rId5"/>
          <a:stretch>
            <a:fillRect/>
          </a:stretch>
        </p:blipFill>
        <p:spPr>
          <a:xfrm>
            <a:off x="640080" y="6358573"/>
            <a:ext cx="174625" cy="174625"/>
          </a:xfrm>
          <a:prstGeom prst="rect">
            <a:avLst/>
          </a:prstGeom>
        </p:spPr>
      </p:pic>
      <p:sp>
        <p:nvSpPr>
          <p:cNvPr id="22" name="Text 15"/>
          <p:cNvSpPr txBox="1"/>
          <p:nvPr/>
        </p:nvSpPr>
        <p:spPr>
          <a:xfrm>
            <a:off x="887857" y="6355080"/>
            <a:ext cx="3657600" cy="181610"/>
          </a:xfrm>
          <a:prstGeom prst="rect">
            <a:avLst/>
          </a:prstGeom>
          <a:noFill/>
          <a:ln/>
        </p:spPr>
        <p:txBody>
          <a:bodyPr wrap="square" lIns="0" tIns="0" rIns="0" bIns="0" rtlCol="0" anchor="ctr"/>
          <a:lstStyle/>
          <a:p>
            <a:pPr indent="0" marL="0">
              <a:lnSpc>
                <a:spcPct val="100000"/>
              </a:lnSpc>
              <a:buNone/>
            </a:pPr>
            <a:r>
              <a:rPr lang="en-US" sz="1100" dirty="0">
                <a:solidFill>
                  <a:schemeClr val="tx1"/>
                </a:solidFill>
              </a:rPr>
              <a:t>Hey</a:t>
            </a:r>
            <a:pPr indent="0" marL="0">
              <a:lnSpc>
                <a:spcPct val="100000"/>
              </a:lnSpc>
              <a:buNone/>
            </a:pPr>
            <a:r>
              <a:rPr lang="en-US" sz="1100" b="1" dirty="0">
                <a:solidFill>
                  <a:schemeClr val="tx1"/>
                </a:solidFill>
              </a:rPr>
              <a:t>Butler</a:t>
            </a:r>
            <a:endParaRPr lang="en-US" sz="1100" dirty="0"/>
          </a:p>
        </p:txBody>
      </p:sp>
      <p:sp>
        <p:nvSpPr>
          <p:cNvPr id="23" name="Text 16"/>
          <p:cNvSpPr txBox="1"/>
          <p:nvPr/>
        </p:nvSpPr>
        <p:spPr>
          <a:xfrm>
            <a:off x="1874520" y="6355080"/>
            <a:ext cx="6400800" cy="182880"/>
          </a:xfrm>
          <a:prstGeom prst="rect">
            <a:avLst/>
          </a:prstGeom>
          <a:noFill/>
          <a:ln/>
        </p:spPr>
        <p:txBody>
          <a:bodyPr wrap="square" lIns="0" tIns="0" rIns="0" bIns="0" rtlCol="0" anchor="ctr"/>
          <a:lstStyle/>
          <a:p>
            <a:pPr indent="0" marL="0">
              <a:lnSpc>
                <a:spcPct val="100000"/>
              </a:lnSpc>
              <a:buNone/>
            </a:pPr>
            <a:r>
              <a:rPr lang="en-US" sz="1000" dirty="0">
                <a:solidFill>
                  <a:schemeClr val="accent5"/>
                </a:solidFill>
              </a:rPr>
              <a:t>HeyButler im Alltag</a:t>
            </a:r>
            <a:endParaRPr lang="en-US" sz="1000" dirty="0"/>
          </a:p>
        </p:txBody>
      </p:sp>
      <p:sp>
        <p:nvSpPr>
          <p:cNvPr id="24" name="Text 17"/>
          <p:cNvSpPr txBox="1"/>
          <p:nvPr/>
        </p:nvSpPr>
        <p:spPr>
          <a:xfrm>
            <a:off x="10637215" y="6355080"/>
            <a:ext cx="914400" cy="182880"/>
          </a:xfrm>
          <a:prstGeom prst="rect">
            <a:avLst/>
          </a:prstGeom>
          <a:noFill/>
          <a:ln/>
        </p:spPr>
        <p:txBody>
          <a:bodyPr wrap="square" lIns="0" tIns="0" rIns="0" bIns="0" rtlCol="0" anchor="ctr"/>
          <a:lstStyle/>
          <a:p>
            <a:pPr algn="r" indent="0" marL="0">
              <a:lnSpc>
                <a:spcPct val="100000"/>
              </a:lnSpc>
              <a:buNone/>
            </a:pPr>
            <a:r>
              <a:rPr lang="en-US" sz="1000" dirty="0">
                <a:solidFill>
                  <a:schemeClr val="accent5"/>
                </a:solidFill>
              </a:rPr>
              <a:t>88</a:t>
            </a:r>
            <a:endParaRPr lang="en-US" sz="1000" dirty="0"/>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name="Slide 89">
    <p:spTree>
      <p:nvGrpSpPr>
        <p:cNvPr id="1" name=""/>
        <p:cNvGrpSpPr/>
        <p:nvPr/>
      </p:nvGrpSpPr>
      <p:grpSpPr>
        <a:xfrm>
          <a:off x="0" y="0"/>
          <a:ext cx="0" cy="0"/>
          <a:chOff x="0" y="0"/>
          <a:chExt cx="0" cy="0"/>
        </a:xfrm>
      </p:grpSpPr>
      <p:sp>
        <p:nvSpPr>
          <p:cNvPr id="2" name="Shape 0"/>
          <p:cNvSpPr/>
          <p:nvPr/>
        </p:nvSpPr>
        <p:spPr>
          <a:xfrm>
            <a:off x="640080" y="548640"/>
            <a:ext cx="1513332" cy="292608"/>
          </a:xfrm>
          <a:prstGeom prst="roundRect">
            <a:avLst>
              <a:gd name="adj" fmla="val 50000"/>
            </a:avLst>
          </a:prstGeom>
          <a:solidFill>
            <a:schemeClr val="accent4"/>
          </a:solidFill>
          <a:ln/>
        </p:spPr>
      </p:sp>
      <p:sp>
        <p:nvSpPr>
          <p:cNvPr id="3" name="Text 1"/>
          <p:cNvSpPr txBox="1"/>
          <p:nvPr/>
        </p:nvSpPr>
        <p:spPr>
          <a:xfrm>
            <a:off x="640080" y="548640"/>
            <a:ext cx="1513332" cy="292608"/>
          </a:xfrm>
          <a:prstGeom prst="rect">
            <a:avLst/>
          </a:prstGeom>
          <a:noFill/>
          <a:ln/>
        </p:spPr>
        <p:txBody>
          <a:bodyPr wrap="square" lIns="0" tIns="0" rIns="0" bIns="0" rtlCol="0" anchor="ctr"/>
          <a:lstStyle/>
          <a:p>
            <a:pPr algn="ctr" indent="0" marL="0">
              <a:lnSpc>
                <a:spcPct val="100000"/>
              </a:lnSpc>
              <a:buNone/>
            </a:pPr>
            <a:r>
              <a:rPr lang="en-US" sz="1100" b="1" spc="100" kern="0" dirty="0">
                <a:solidFill>
                  <a:schemeClr val="tx1"/>
                </a:solidFill>
              </a:rPr>
              <a:t>ALLE BRANCHEN</a:t>
            </a:r>
            <a:endParaRPr lang="en-US" sz="1100" dirty="0"/>
          </a:p>
        </p:txBody>
      </p:sp>
      <p:sp>
        <p:nvSpPr>
          <p:cNvPr id="4" name="Text 2"/>
          <p:cNvSpPr txBox="1"/>
          <p:nvPr/>
        </p:nvSpPr>
        <p:spPr>
          <a:xfrm>
            <a:off x="640080" y="1097280"/>
            <a:ext cx="5257800" cy="1051560"/>
          </a:xfrm>
          <a:prstGeom prst="rect">
            <a:avLst/>
          </a:prstGeom>
          <a:noFill/>
          <a:ln/>
        </p:spPr>
        <p:txBody>
          <a:bodyPr wrap="square" lIns="0" tIns="0" rIns="0" bIns="0" rtlCol="0" anchor="t"/>
          <a:lstStyle/>
          <a:p>
            <a:pPr indent="0" marL="0">
              <a:lnSpc>
                <a:spcPct val="95000"/>
              </a:lnSpc>
              <a:buNone/>
            </a:pPr>
            <a:r>
              <a:rPr lang="en-US" sz="3800" b="1" dirty="0">
                <a:solidFill>
                  <a:schemeClr val="tx1"/>
                </a:solidFill>
              </a:rPr>
              <a:t>Eigene Aktion bauen</a:t>
            </a:r>
            <a:endParaRPr lang="en-US" sz="3800" dirty="0"/>
          </a:p>
        </p:txBody>
      </p:sp>
      <p:sp>
        <p:nvSpPr>
          <p:cNvPr id="5" name="Text 3"/>
          <p:cNvSpPr txBox="1"/>
          <p:nvPr/>
        </p:nvSpPr>
        <p:spPr>
          <a:xfrm>
            <a:off x="640080" y="2068093"/>
            <a:ext cx="5257800" cy="256032"/>
          </a:xfrm>
          <a:prstGeom prst="rect">
            <a:avLst/>
          </a:prstGeom>
          <a:noFill/>
          <a:ln/>
        </p:spPr>
        <p:txBody>
          <a:bodyPr wrap="square" lIns="0" tIns="0" rIns="0" bIns="0" rtlCol="0" anchor="t"/>
          <a:lstStyle/>
          <a:p>
            <a:pPr indent="0" marL="0">
              <a:lnSpc>
                <a:spcPct val="100000"/>
              </a:lnSpc>
              <a:buNone/>
            </a:pPr>
            <a:r>
              <a:rPr lang="en-US" sz="1100" b="1" spc="100" kern="0" dirty="0">
                <a:solidFill>
                  <a:schemeClr val="accent5"/>
                </a:solidFill>
              </a:rPr>
              <a:t>DU SAGST</a:t>
            </a:r>
            <a:endParaRPr lang="en-US" sz="1100" dirty="0"/>
          </a:p>
        </p:txBody>
      </p:sp>
      <p:sp>
        <p:nvSpPr>
          <p:cNvPr id="6" name="Shape 4"/>
          <p:cNvSpPr/>
          <p:nvPr/>
        </p:nvSpPr>
        <p:spPr>
          <a:xfrm>
            <a:off x="640080" y="2397277"/>
            <a:ext cx="5257800" cy="1140460"/>
          </a:xfrm>
          <a:prstGeom prst="roundRect">
            <a:avLst>
              <a:gd name="adj" fmla="val 19243"/>
            </a:avLst>
          </a:prstGeom>
          <a:solidFill>
            <a:schemeClr val="tx1"/>
          </a:solidFill>
          <a:ln/>
        </p:spPr>
      </p:sp>
      <p:sp>
        <p:nvSpPr>
          <p:cNvPr id="7" name="Shape 5"/>
          <p:cNvSpPr/>
          <p:nvPr/>
        </p:nvSpPr>
        <p:spPr>
          <a:xfrm flipV="1">
            <a:off x="960120" y="3528593"/>
            <a:ext cx="292608" cy="237744"/>
          </a:xfrm>
          <a:prstGeom prst="rtTriangle">
            <a:avLst/>
          </a:prstGeom>
          <a:solidFill>
            <a:srgbClr val="16181D"/>
          </a:solidFill>
          <a:ln/>
        </p:spPr>
      </p:sp>
      <p:sp>
        <p:nvSpPr>
          <p:cNvPr id="8" name="Text 6"/>
          <p:cNvSpPr txBox="1"/>
          <p:nvPr/>
        </p:nvSpPr>
        <p:spPr>
          <a:xfrm>
            <a:off x="896112" y="2397277"/>
            <a:ext cx="4745736" cy="1140460"/>
          </a:xfrm>
          <a:prstGeom prst="rect">
            <a:avLst/>
          </a:prstGeom>
          <a:noFill/>
          <a:ln/>
        </p:spPr>
        <p:txBody>
          <a:bodyPr wrap="square" lIns="0" tIns="0" rIns="0" bIns="0" rtlCol="0" anchor="ctr"/>
          <a:lstStyle/>
          <a:p>
            <a:pPr indent="0" marL="0">
              <a:lnSpc>
                <a:spcPct val="100000"/>
              </a:lnSpc>
              <a:buNone/>
            </a:pPr>
            <a:r>
              <a:rPr lang="en-US" sz="2500" b="1" dirty="0">
                <a:solidFill>
                  <a:schemeClr val="bg1"/>
                </a:solidFill>
              </a:rPr>
              <a:t>„Mach aus diesem Chat eine Aktion.“</a:t>
            </a:r>
            <a:endParaRPr lang="en-US" sz="2500" dirty="0"/>
          </a:p>
        </p:txBody>
      </p:sp>
      <p:sp>
        <p:nvSpPr>
          <p:cNvPr id="9" name="Text 7"/>
          <p:cNvSpPr txBox="1"/>
          <p:nvPr/>
        </p:nvSpPr>
        <p:spPr>
          <a:xfrm>
            <a:off x="640080" y="3912641"/>
            <a:ext cx="5257800" cy="256032"/>
          </a:xfrm>
          <a:prstGeom prst="rect">
            <a:avLst/>
          </a:prstGeom>
          <a:noFill/>
          <a:ln/>
        </p:spPr>
        <p:txBody>
          <a:bodyPr wrap="square" lIns="0" tIns="0" rIns="0" bIns="0" rtlCol="0" anchor="t"/>
          <a:lstStyle/>
          <a:p>
            <a:pPr indent="0" marL="0">
              <a:lnSpc>
                <a:spcPct val="100000"/>
              </a:lnSpc>
              <a:buNone/>
            </a:pPr>
            <a:r>
              <a:rPr lang="en-US" sz="1100" b="1" spc="100" kern="0" dirty="0">
                <a:solidFill>
                  <a:schemeClr val="accent5"/>
                </a:solidFill>
              </a:rPr>
              <a:t>DER BUTLER</a:t>
            </a:r>
            <a:endParaRPr lang="en-US" sz="1100" dirty="0"/>
          </a:p>
        </p:txBody>
      </p:sp>
      <p:sp>
        <p:nvSpPr>
          <p:cNvPr id="10" name="Shape 8"/>
          <p:cNvSpPr/>
          <p:nvPr/>
        </p:nvSpPr>
        <p:spPr>
          <a:xfrm>
            <a:off x="640080" y="4311675"/>
            <a:ext cx="274320" cy="274320"/>
          </a:xfrm>
          <a:prstGeom prst="ellipse">
            <a:avLst/>
          </a:prstGeom>
          <a:solidFill>
            <a:schemeClr val="accent1"/>
          </a:solidFill>
          <a:ln/>
        </p:spPr>
      </p:sp>
      <p:pic>
        <p:nvPicPr>
          <p:cNvPr id="11" name="Image 0" descr="C:\Users\stella\AppData\Local\Temp\claude\C--Users-stella-Desktop-erledigt\43329c91-2f5f-4919-bcab-c0957ad438dc\scratchpad\decks\icons\check-ink.png">    </p:cNvPr>
          <p:cNvPicPr>
            <a:picLocks noChangeAspect="1"/>
          </p:cNvPicPr>
          <p:nvPr/>
        </p:nvPicPr>
        <p:blipFill>
          <a:blip r:embed="rId1"/>
          <a:stretch>
            <a:fillRect/>
          </a:stretch>
        </p:blipFill>
        <p:spPr>
          <a:xfrm>
            <a:off x="708660" y="4380255"/>
            <a:ext cx="137160" cy="137160"/>
          </a:xfrm>
          <a:prstGeom prst="rect">
            <a:avLst/>
          </a:prstGeom>
        </p:spPr>
      </p:pic>
      <p:sp>
        <p:nvSpPr>
          <p:cNvPr id="12" name="Text 9"/>
          <p:cNvSpPr txBox="1"/>
          <p:nvPr/>
        </p:nvSpPr>
        <p:spPr>
          <a:xfrm>
            <a:off x="1097280" y="4278401"/>
            <a:ext cx="4800600" cy="386588"/>
          </a:xfrm>
          <a:prstGeom prst="rect">
            <a:avLst/>
          </a:prstGeom>
          <a:noFill/>
          <a:ln/>
        </p:spPr>
        <p:txBody>
          <a:bodyPr wrap="square" lIns="0" tIns="0" rIns="0" bIns="0" rtlCol="0" anchor="t"/>
          <a:lstStyle/>
          <a:p>
            <a:pPr indent="0" marL="0">
              <a:lnSpc>
                <a:spcPct val="100000"/>
              </a:lnSpc>
              <a:buNone/>
            </a:pPr>
            <a:r>
              <a:rPr lang="en-US" sz="2200" dirty="0">
                <a:solidFill>
                  <a:schemeClr val="tx1"/>
                </a:solidFill>
              </a:rPr>
              <a:t>Speichert den Auftrag als Vorlage</a:t>
            </a:r>
            <a:endParaRPr lang="en-US" sz="2200" dirty="0"/>
          </a:p>
        </p:txBody>
      </p:sp>
      <p:sp>
        <p:nvSpPr>
          <p:cNvPr id="13" name="Shape 10"/>
          <p:cNvSpPr/>
          <p:nvPr/>
        </p:nvSpPr>
        <p:spPr>
          <a:xfrm>
            <a:off x="640080" y="4853711"/>
            <a:ext cx="274320" cy="274320"/>
          </a:xfrm>
          <a:prstGeom prst="ellipse">
            <a:avLst/>
          </a:prstGeom>
          <a:solidFill>
            <a:schemeClr val="accent1"/>
          </a:solidFill>
          <a:ln/>
        </p:spPr>
      </p:sp>
      <p:pic>
        <p:nvPicPr>
          <p:cNvPr id="14" name="Image 1" descr="C:\Users\stella\AppData\Local\Temp\claude\C--Users-stella-Desktop-erledigt\43329c91-2f5f-4919-bcab-c0957ad438dc\scratchpad\decks\icons\check-ink.png">    </p:cNvPr>
          <p:cNvPicPr>
            <a:picLocks noChangeAspect="1"/>
          </p:cNvPicPr>
          <p:nvPr/>
        </p:nvPicPr>
        <p:blipFill>
          <a:blip r:embed="rId2"/>
          <a:stretch>
            <a:fillRect/>
          </a:stretch>
        </p:blipFill>
        <p:spPr>
          <a:xfrm>
            <a:off x="708660" y="4922291"/>
            <a:ext cx="137160" cy="137160"/>
          </a:xfrm>
          <a:prstGeom prst="rect">
            <a:avLst/>
          </a:prstGeom>
        </p:spPr>
      </p:pic>
      <p:sp>
        <p:nvSpPr>
          <p:cNvPr id="15" name="Text 11"/>
          <p:cNvSpPr txBox="1"/>
          <p:nvPr/>
        </p:nvSpPr>
        <p:spPr>
          <a:xfrm>
            <a:off x="1097280" y="4820437"/>
            <a:ext cx="4800600" cy="386588"/>
          </a:xfrm>
          <a:prstGeom prst="rect">
            <a:avLst/>
          </a:prstGeom>
          <a:noFill/>
          <a:ln/>
        </p:spPr>
        <p:txBody>
          <a:bodyPr wrap="square" lIns="0" tIns="0" rIns="0" bIns="0" rtlCol="0" anchor="t"/>
          <a:lstStyle/>
          <a:p>
            <a:pPr indent="0" marL="0">
              <a:lnSpc>
                <a:spcPct val="100000"/>
              </a:lnSpc>
              <a:buNone/>
            </a:pPr>
            <a:r>
              <a:rPr lang="en-US" sz="2200" dirty="0">
                <a:solidFill>
                  <a:schemeClr val="tx1"/>
                </a:solidFill>
              </a:rPr>
              <a:t>Mit Eingaben wie Foto oder Zeitraum</a:t>
            </a:r>
            <a:endParaRPr lang="en-US" sz="2200" dirty="0"/>
          </a:p>
        </p:txBody>
      </p:sp>
      <p:sp>
        <p:nvSpPr>
          <p:cNvPr id="16" name="Shape 12"/>
          <p:cNvSpPr/>
          <p:nvPr/>
        </p:nvSpPr>
        <p:spPr>
          <a:xfrm>
            <a:off x="640080" y="5395747"/>
            <a:ext cx="274320" cy="274320"/>
          </a:xfrm>
          <a:prstGeom prst="ellipse">
            <a:avLst/>
          </a:prstGeom>
          <a:solidFill>
            <a:schemeClr val="accent1"/>
          </a:solidFill>
          <a:ln/>
        </p:spPr>
      </p:sp>
      <p:pic>
        <p:nvPicPr>
          <p:cNvPr id="17" name="Image 2" descr="C:\Users\stella\AppData\Local\Temp\claude\C--Users-stella-Desktop-erledigt\43329c91-2f5f-4919-bcab-c0957ad438dc\scratchpad\decks\icons\check-ink.png">    </p:cNvPr>
          <p:cNvPicPr>
            <a:picLocks noChangeAspect="1"/>
          </p:cNvPicPr>
          <p:nvPr/>
        </p:nvPicPr>
        <p:blipFill>
          <a:blip r:embed="rId3"/>
          <a:stretch>
            <a:fillRect/>
          </a:stretch>
        </p:blipFill>
        <p:spPr>
          <a:xfrm>
            <a:off x="708660" y="5464327"/>
            <a:ext cx="137160" cy="137160"/>
          </a:xfrm>
          <a:prstGeom prst="rect">
            <a:avLst/>
          </a:prstGeom>
        </p:spPr>
      </p:pic>
      <p:sp>
        <p:nvSpPr>
          <p:cNvPr id="18" name="Text 13"/>
          <p:cNvSpPr txBox="1"/>
          <p:nvPr/>
        </p:nvSpPr>
        <p:spPr>
          <a:xfrm>
            <a:off x="1097280" y="5362473"/>
            <a:ext cx="4800600" cy="386588"/>
          </a:xfrm>
          <a:prstGeom prst="rect">
            <a:avLst/>
          </a:prstGeom>
          <a:noFill/>
          <a:ln/>
        </p:spPr>
        <p:txBody>
          <a:bodyPr wrap="square" lIns="0" tIns="0" rIns="0" bIns="0" rtlCol="0" anchor="t"/>
          <a:lstStyle/>
          <a:p>
            <a:pPr indent="0" marL="0">
              <a:lnSpc>
                <a:spcPct val="100000"/>
              </a:lnSpc>
              <a:buNone/>
            </a:pPr>
            <a:r>
              <a:rPr lang="en-US" sz="2200" dirty="0">
                <a:solidFill>
                  <a:schemeClr val="tx1"/>
                </a:solidFill>
              </a:rPr>
              <a:t>Mit dem Team teilen</a:t>
            </a:r>
            <a:endParaRPr lang="en-US" sz="2200" dirty="0"/>
          </a:p>
        </p:txBody>
      </p:sp>
      <p:sp>
        <p:nvSpPr>
          <p:cNvPr id="19" name="Bildschirmfoto Rahmen"/>
          <p:cNvSpPr/>
          <p:nvPr/>
        </p:nvSpPr>
        <p:spPr>
          <a:xfrm>
            <a:off x="6355080" y="881439"/>
            <a:ext cx="5196535" cy="4866522"/>
          </a:xfrm>
          <a:prstGeom prst="roundRect">
            <a:avLst>
              <a:gd name="adj" fmla="val 3382"/>
            </a:avLst>
          </a:prstGeom>
          <a:solidFill>
            <a:schemeClr val="bg2"/>
          </a:solidFill>
          <a:ln w="9525">
            <a:solidFill>
              <a:schemeClr val="accent2"/>
            </a:solidFill>
            <a:prstDash val="solid"/>
          </a:ln>
          <a:effectLst>
            <a:outerShdw sx="100000" sy="100000" kx="0" ky="0" algn="bl" rotWithShape="0" blurRad="127000" dist="38100" dir="5400000">
              <a:srgbClr val="000000">
                <a:alpha val="14000"/>
              </a:srgbClr>
            </a:outerShdw>
          </a:effectLst>
        </p:spPr>
      </p:sp>
      <p:pic>
        <p:nvPicPr>
          <p:cNvPr id="20" name="Bildschirmfoto" descr="Bildschirmfoto aus HeyButler: ablauf-eingeschaltet">    </p:cNvPr>
          <p:cNvPicPr>
            <a:picLocks noChangeAspect="1"/>
          </p:cNvPicPr>
          <p:nvPr/>
        </p:nvPicPr>
        <p:blipFill>
          <a:blip r:embed="rId4"/>
          <a:stretch>
            <a:fillRect/>
          </a:stretch>
        </p:blipFill>
        <p:spPr>
          <a:xfrm>
            <a:off x="6446520" y="972879"/>
            <a:ext cx="5013655" cy="4683642"/>
          </a:xfrm>
          <a:prstGeom prst="rect">
            <a:avLst/>
          </a:prstGeom>
        </p:spPr>
      </p:pic>
      <p:pic>
        <p:nvPicPr>
          <p:cNvPr id="21" name="Image 4" descr="C:\Users\stella\AppData\Local\Temp\claude\C--Users-stella-Desktop-erledigt\43329c91-2f5f-4919-bcab-c0957ad438dc\scratchpad\decks\brand\butler-96.png">    </p:cNvPr>
          <p:cNvPicPr>
            <a:picLocks noChangeAspect="1"/>
          </p:cNvPicPr>
          <p:nvPr/>
        </p:nvPicPr>
        <p:blipFill>
          <a:blip r:embed="rId5"/>
          <a:stretch>
            <a:fillRect/>
          </a:stretch>
        </p:blipFill>
        <p:spPr>
          <a:xfrm>
            <a:off x="640080" y="6358573"/>
            <a:ext cx="174625" cy="174625"/>
          </a:xfrm>
          <a:prstGeom prst="rect">
            <a:avLst/>
          </a:prstGeom>
        </p:spPr>
      </p:pic>
      <p:sp>
        <p:nvSpPr>
          <p:cNvPr id="22" name="Text 15"/>
          <p:cNvSpPr txBox="1"/>
          <p:nvPr/>
        </p:nvSpPr>
        <p:spPr>
          <a:xfrm>
            <a:off x="887857" y="6355080"/>
            <a:ext cx="3657600" cy="181610"/>
          </a:xfrm>
          <a:prstGeom prst="rect">
            <a:avLst/>
          </a:prstGeom>
          <a:noFill/>
          <a:ln/>
        </p:spPr>
        <p:txBody>
          <a:bodyPr wrap="square" lIns="0" tIns="0" rIns="0" bIns="0" rtlCol="0" anchor="ctr"/>
          <a:lstStyle/>
          <a:p>
            <a:pPr indent="0" marL="0">
              <a:lnSpc>
                <a:spcPct val="100000"/>
              </a:lnSpc>
              <a:buNone/>
            </a:pPr>
            <a:r>
              <a:rPr lang="en-US" sz="1100" dirty="0">
                <a:solidFill>
                  <a:schemeClr val="tx1"/>
                </a:solidFill>
              </a:rPr>
              <a:t>Hey</a:t>
            </a:r>
            <a:pPr indent="0" marL="0">
              <a:lnSpc>
                <a:spcPct val="100000"/>
              </a:lnSpc>
              <a:buNone/>
            </a:pPr>
            <a:r>
              <a:rPr lang="en-US" sz="1100" b="1" dirty="0">
                <a:solidFill>
                  <a:schemeClr val="tx1"/>
                </a:solidFill>
              </a:rPr>
              <a:t>Butler</a:t>
            </a:r>
            <a:endParaRPr lang="en-US" sz="1100" dirty="0"/>
          </a:p>
        </p:txBody>
      </p:sp>
      <p:sp>
        <p:nvSpPr>
          <p:cNvPr id="23" name="Text 16"/>
          <p:cNvSpPr txBox="1"/>
          <p:nvPr/>
        </p:nvSpPr>
        <p:spPr>
          <a:xfrm>
            <a:off x="1874520" y="6355080"/>
            <a:ext cx="6400800" cy="182880"/>
          </a:xfrm>
          <a:prstGeom prst="rect">
            <a:avLst/>
          </a:prstGeom>
          <a:noFill/>
          <a:ln/>
        </p:spPr>
        <p:txBody>
          <a:bodyPr wrap="square" lIns="0" tIns="0" rIns="0" bIns="0" rtlCol="0" anchor="ctr"/>
          <a:lstStyle/>
          <a:p>
            <a:pPr indent="0" marL="0">
              <a:lnSpc>
                <a:spcPct val="100000"/>
              </a:lnSpc>
              <a:buNone/>
            </a:pPr>
            <a:r>
              <a:rPr lang="en-US" sz="1000" dirty="0">
                <a:solidFill>
                  <a:schemeClr val="accent5"/>
                </a:solidFill>
              </a:rPr>
              <a:t>HeyButler im Alltag</a:t>
            </a:r>
            <a:endParaRPr lang="en-US" sz="1000" dirty="0"/>
          </a:p>
        </p:txBody>
      </p:sp>
      <p:sp>
        <p:nvSpPr>
          <p:cNvPr id="24" name="Text 17"/>
          <p:cNvSpPr txBox="1"/>
          <p:nvPr/>
        </p:nvSpPr>
        <p:spPr>
          <a:xfrm>
            <a:off x="10637215" y="6355080"/>
            <a:ext cx="914400" cy="182880"/>
          </a:xfrm>
          <a:prstGeom prst="rect">
            <a:avLst/>
          </a:prstGeom>
          <a:noFill/>
          <a:ln/>
        </p:spPr>
        <p:txBody>
          <a:bodyPr wrap="square" lIns="0" tIns="0" rIns="0" bIns="0" rtlCol="0" anchor="ctr"/>
          <a:lstStyle/>
          <a:p>
            <a:pPr algn="r" indent="0" marL="0">
              <a:lnSpc>
                <a:spcPct val="100000"/>
              </a:lnSpc>
              <a:buNone/>
            </a:pPr>
            <a:r>
              <a:rPr lang="en-US" sz="1000" dirty="0">
                <a:solidFill>
                  <a:schemeClr val="accent5"/>
                </a:solidFill>
              </a:rPr>
              <a:t>89</a:t>
            </a:r>
            <a:endParaRPr lang="en-US" sz="1000" dirty="0"/>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name="Slide 90">
    <p:spTree>
      <p:nvGrpSpPr>
        <p:cNvPr id="1" name=""/>
        <p:cNvGrpSpPr/>
        <p:nvPr/>
      </p:nvGrpSpPr>
      <p:grpSpPr>
        <a:xfrm>
          <a:off x="0" y="0"/>
          <a:ext cx="0" cy="0"/>
          <a:chOff x="0" y="0"/>
          <a:chExt cx="0" cy="0"/>
        </a:xfrm>
      </p:grpSpPr>
      <p:sp>
        <p:nvSpPr>
          <p:cNvPr id="2" name="Shape 0"/>
          <p:cNvSpPr/>
          <p:nvPr/>
        </p:nvSpPr>
        <p:spPr>
          <a:xfrm>
            <a:off x="8259775" y="1325880"/>
            <a:ext cx="3291840" cy="3291840"/>
          </a:xfrm>
          <a:prstGeom prst="roundRect">
            <a:avLst>
              <a:gd name="adj" fmla="val 13889"/>
            </a:avLst>
          </a:prstGeom>
          <a:solidFill>
            <a:schemeClr val="accent1"/>
          </a:solidFill>
          <a:ln/>
        </p:spPr>
      </p:sp>
      <p:pic>
        <p:nvPicPr>
          <p:cNvPr id="3" name="Butler" descr="Der Butler – Maskottchen von HeyButler">    </p:cNvPr>
          <p:cNvPicPr>
            <a:picLocks noChangeAspect="1"/>
          </p:cNvPicPr>
          <p:nvPr/>
        </p:nvPicPr>
        <p:blipFill>
          <a:blip r:embed="rId1"/>
          <a:stretch>
            <a:fillRect/>
          </a:stretch>
        </p:blipFill>
        <p:spPr>
          <a:xfrm>
            <a:off x="8716975" y="1783080"/>
            <a:ext cx="2377440" cy="2377440"/>
          </a:xfrm>
          <a:prstGeom prst="rect">
            <a:avLst/>
          </a:prstGeom>
        </p:spPr>
      </p:pic>
      <p:sp>
        <p:nvSpPr>
          <p:cNvPr id="4" name="Shape 1"/>
          <p:cNvSpPr/>
          <p:nvPr/>
        </p:nvSpPr>
        <p:spPr>
          <a:xfrm>
            <a:off x="640080" y="1325880"/>
            <a:ext cx="1165860" cy="292608"/>
          </a:xfrm>
          <a:prstGeom prst="roundRect">
            <a:avLst>
              <a:gd name="adj" fmla="val 50000"/>
            </a:avLst>
          </a:prstGeom>
          <a:solidFill>
            <a:schemeClr val="accent1"/>
          </a:solidFill>
          <a:ln/>
        </p:spPr>
      </p:sp>
      <p:sp>
        <p:nvSpPr>
          <p:cNvPr id="5" name="Text 2"/>
          <p:cNvSpPr txBox="1"/>
          <p:nvPr/>
        </p:nvSpPr>
        <p:spPr>
          <a:xfrm>
            <a:off x="640080" y="1325880"/>
            <a:ext cx="1165860" cy="292608"/>
          </a:xfrm>
          <a:prstGeom prst="rect">
            <a:avLst/>
          </a:prstGeom>
          <a:noFill/>
          <a:ln/>
        </p:spPr>
        <p:txBody>
          <a:bodyPr wrap="square" lIns="0" tIns="0" rIns="0" bIns="0" rtlCol="0" anchor="ctr"/>
          <a:lstStyle/>
          <a:p>
            <a:pPr algn="ctr" indent="0" marL="0">
              <a:lnSpc>
                <a:spcPct val="100000"/>
              </a:lnSpc>
              <a:buNone/>
            </a:pPr>
            <a:r>
              <a:rPr lang="en-US" sz="1100" b="1" spc="100" kern="0" dirty="0">
                <a:solidFill>
                  <a:schemeClr val="tx1"/>
                </a:solidFill>
              </a:rPr>
              <a:t>HEYBUTLER</a:t>
            </a:r>
            <a:endParaRPr lang="en-US" sz="1100" dirty="0"/>
          </a:p>
        </p:txBody>
      </p:sp>
      <p:sp>
        <p:nvSpPr>
          <p:cNvPr id="6" name="Text 3"/>
          <p:cNvSpPr txBox="1"/>
          <p:nvPr/>
        </p:nvSpPr>
        <p:spPr>
          <a:xfrm>
            <a:off x="640080" y="1828800"/>
            <a:ext cx="6766560" cy="2011680"/>
          </a:xfrm>
          <a:prstGeom prst="rect">
            <a:avLst/>
          </a:prstGeom>
          <a:noFill/>
          <a:ln/>
        </p:spPr>
        <p:txBody>
          <a:bodyPr wrap="square" lIns="0" tIns="0" rIns="0" bIns="0" rtlCol="0" anchor="b"/>
          <a:lstStyle/>
          <a:p>
            <a:pPr indent="0" marL="0">
              <a:lnSpc>
                <a:spcPct val="95000"/>
              </a:lnSpc>
              <a:buNone/>
            </a:pPr>
            <a:r>
              <a:rPr lang="en-US" sz="5400" b="1" dirty="0">
                <a:solidFill>
                  <a:schemeClr val="bg1"/>
                </a:solidFill>
              </a:rPr>
              <a:t>Ein Satz. Erledigt.</a:t>
            </a:r>
            <a:endParaRPr lang="en-US" sz="5400" dirty="0"/>
          </a:p>
        </p:txBody>
      </p:sp>
      <p:sp>
        <p:nvSpPr>
          <p:cNvPr id="7" name="Text 4"/>
          <p:cNvSpPr txBox="1"/>
          <p:nvPr/>
        </p:nvSpPr>
        <p:spPr>
          <a:xfrm>
            <a:off x="640080" y="4023360"/>
            <a:ext cx="6583680" cy="1097280"/>
          </a:xfrm>
          <a:prstGeom prst="rect">
            <a:avLst/>
          </a:prstGeom>
          <a:noFill/>
          <a:ln/>
        </p:spPr>
        <p:txBody>
          <a:bodyPr wrap="square" lIns="0" tIns="0" rIns="0" bIns="0" rtlCol="0" anchor="t"/>
          <a:lstStyle/>
          <a:p>
            <a:pPr indent="0" marL="0">
              <a:lnSpc>
                <a:spcPct val="100000"/>
              </a:lnSpc>
              <a:buNone/>
            </a:pPr>
            <a:r>
              <a:rPr lang="en-US" sz="2200" dirty="0">
                <a:solidFill>
                  <a:schemeClr val="accent6"/>
                </a:solidFill>
              </a:rPr>
              <a:t>HeyButler – Bürokratie? Erledigt.</a:t>
            </a:r>
            <a:endParaRPr lang="en-US" sz="2200" dirty="0"/>
          </a:p>
        </p:txBody>
      </p:sp>
      <p:pic>
        <p:nvPicPr>
          <p:cNvPr id="8" name="Image 1" descr="C:\Users\stella\AppData\Local\Temp\claude\C--Users-stella-Desktop-erledigt\43329c91-2f5f-4919-bcab-c0957ad438dc\scratchpad\decks\brand\butler-96.png">    </p:cNvPr>
          <p:cNvPicPr>
            <a:picLocks noChangeAspect="1"/>
          </p:cNvPicPr>
          <p:nvPr/>
        </p:nvPicPr>
        <p:blipFill>
          <a:blip r:embed="rId2"/>
          <a:stretch>
            <a:fillRect/>
          </a:stretch>
        </p:blipFill>
        <p:spPr>
          <a:xfrm>
            <a:off x="640080" y="6358573"/>
            <a:ext cx="174625" cy="174625"/>
          </a:xfrm>
          <a:prstGeom prst="rect">
            <a:avLst/>
          </a:prstGeom>
        </p:spPr>
      </p:pic>
      <p:sp>
        <p:nvSpPr>
          <p:cNvPr id="9" name="Text 5"/>
          <p:cNvSpPr txBox="1"/>
          <p:nvPr/>
        </p:nvSpPr>
        <p:spPr>
          <a:xfrm>
            <a:off x="887857" y="6355080"/>
            <a:ext cx="3657600" cy="181610"/>
          </a:xfrm>
          <a:prstGeom prst="rect">
            <a:avLst/>
          </a:prstGeom>
          <a:noFill/>
          <a:ln/>
        </p:spPr>
        <p:txBody>
          <a:bodyPr wrap="square" lIns="0" tIns="0" rIns="0" bIns="0" rtlCol="0" anchor="ctr"/>
          <a:lstStyle/>
          <a:p>
            <a:pPr indent="0" marL="0">
              <a:lnSpc>
                <a:spcPct val="100000"/>
              </a:lnSpc>
              <a:buNone/>
            </a:pPr>
            <a:r>
              <a:rPr lang="en-US" sz="1100" dirty="0">
                <a:solidFill>
                  <a:schemeClr val="bg1"/>
                </a:solidFill>
              </a:rPr>
              <a:t>Hey</a:t>
            </a:r>
            <a:pPr indent="0" marL="0">
              <a:lnSpc>
                <a:spcPct val="100000"/>
              </a:lnSpc>
              <a:buNone/>
            </a:pPr>
            <a:r>
              <a:rPr lang="en-US" sz="1100" b="1" dirty="0">
                <a:solidFill>
                  <a:schemeClr val="bg1"/>
                </a:solidFill>
              </a:rPr>
              <a:t>Butler</a:t>
            </a:r>
            <a:endParaRPr lang="en-US" sz="1100" dirty="0"/>
          </a:p>
        </p:txBody>
      </p:sp>
      <p:sp>
        <p:nvSpPr>
          <p:cNvPr id="10" name="Text 6"/>
          <p:cNvSpPr txBox="1"/>
          <p:nvPr/>
        </p:nvSpPr>
        <p:spPr>
          <a:xfrm>
            <a:off x="1874520" y="6355080"/>
            <a:ext cx="6400800" cy="182880"/>
          </a:xfrm>
          <a:prstGeom prst="rect">
            <a:avLst/>
          </a:prstGeom>
          <a:noFill/>
          <a:ln/>
        </p:spPr>
        <p:txBody>
          <a:bodyPr wrap="square" lIns="0" tIns="0" rIns="0" bIns="0" rtlCol="0" anchor="ctr"/>
          <a:lstStyle/>
          <a:p>
            <a:pPr indent="0" marL="0">
              <a:lnSpc>
                <a:spcPct val="100000"/>
              </a:lnSpc>
              <a:buNone/>
            </a:pPr>
            <a:r>
              <a:rPr lang="en-US" sz="1000" dirty="0">
                <a:solidFill>
                  <a:schemeClr val="accent6"/>
                </a:solidFill>
              </a:rPr>
              <a:t>HeyButler im Alltag</a:t>
            </a:r>
            <a:endParaRPr lang="en-US" sz="1000" dirty="0"/>
          </a:p>
        </p:txBody>
      </p:sp>
      <p:sp>
        <p:nvSpPr>
          <p:cNvPr id="11" name="Text 7"/>
          <p:cNvSpPr txBox="1"/>
          <p:nvPr/>
        </p:nvSpPr>
        <p:spPr>
          <a:xfrm>
            <a:off x="10637215" y="6355080"/>
            <a:ext cx="914400" cy="182880"/>
          </a:xfrm>
          <a:prstGeom prst="rect">
            <a:avLst/>
          </a:prstGeom>
          <a:noFill/>
          <a:ln/>
        </p:spPr>
        <p:txBody>
          <a:bodyPr wrap="square" lIns="0" tIns="0" rIns="0" bIns="0" rtlCol="0" anchor="ctr"/>
          <a:lstStyle/>
          <a:p>
            <a:pPr algn="r" indent="0" marL="0">
              <a:lnSpc>
                <a:spcPct val="100000"/>
              </a:lnSpc>
              <a:buNone/>
            </a:pPr>
            <a:r>
              <a:rPr lang="en-US" sz="1000" dirty="0">
                <a:solidFill>
                  <a:schemeClr val="accent6"/>
                </a:solidFill>
              </a:rPr>
              <a:t>90</a:t>
            </a:r>
            <a:endParaRPr lang="en-US" sz="1000" dirty="0"/>
          </a:p>
        </p:txBody>
      </p:sp>
    </p:spTree>
  </p:cSld>
  <p:clrMapOvr>
    <a:masterClrMapping/>
  </p:clrMapOvr>
</p:sld>
</file>

<file path=ppt/theme/theme1.xml><?xml version="1.0" encoding="utf-8"?>
<a:theme xmlns:a="http://schemas.openxmlformats.org/drawingml/2006/main" name="HeyButler">
  <a:themeElements>
    <a:clrScheme name="HeyButler">
      <a:dk1>
        <a:srgbClr val="16181D"/>
      </a:dk1>
      <a:lt1>
        <a:srgbClr val="FFFFFF"/>
      </a:lt1>
      <a:dk2>
        <a:srgbClr val="52525B"/>
      </a:dk2>
      <a:lt2>
        <a:srgbClr val="F4F4F5"/>
      </a:lt2>
      <a:accent1>
        <a:srgbClr val="FFD23F"/>
      </a:accent1>
      <a:accent2>
        <a:srgbClr val="E4E4E7"/>
      </a:accent2>
      <a:accent3>
        <a:srgbClr val="3F3F46"/>
      </a:accent3>
      <a:accent4>
        <a:srgbClr val="FFF4C7"/>
      </a:accent4>
      <a:accent5>
        <a:srgbClr val="71717A"/>
      </a:accent5>
      <a:accent6>
        <a:srgbClr val="A1A1AA"/>
      </a:accent6>
      <a:hlink>
        <a:srgbClr val="16181D"/>
      </a:hlink>
      <a:folHlink>
        <a:srgbClr val="52525B"/>
      </a:folHlink>
    </a:clrScheme>
    <a:fontScheme name="HeyButler">
      <a:majorFont>
        <a:latin typeface="Calibri"/>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90</Slides>
  <Notes>90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90</vt:i4>
      </vt:variant>
    </vt:vector>
  </HeadingPairs>
  <TitlesOfParts>
    <vt:vector size="9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lpstr>Slide 44</vt:lpstr>
      <vt:lpstr>Slide 45</vt:lpstr>
      <vt:lpstr>Slide 46</vt:lpstr>
      <vt:lpstr>Slide 47</vt:lpstr>
      <vt:lpstr>Slide 48</vt:lpstr>
      <vt:lpstr>Slide 49</vt:lpstr>
      <vt:lpstr>Slide 50</vt:lpstr>
      <vt:lpstr>Slide 51</vt:lpstr>
      <vt:lpstr>Slide 52</vt:lpstr>
      <vt:lpstr>Slide 53</vt:lpstr>
      <vt:lpstr>Slide 54</vt:lpstr>
      <vt:lpstr>Slide 55</vt:lpstr>
      <vt:lpstr>Slide 56</vt:lpstr>
      <vt:lpstr>Slide 57</vt:lpstr>
      <vt:lpstr>Slide 58</vt:lpstr>
      <vt:lpstr>Slide 59</vt:lpstr>
      <vt:lpstr>Slide 60</vt:lpstr>
      <vt:lpstr>Slide 61</vt:lpstr>
      <vt:lpstr>Slide 62</vt:lpstr>
      <vt:lpstr>Slide 63</vt:lpstr>
      <vt:lpstr>Slide 64</vt:lpstr>
      <vt:lpstr>Slide 65</vt:lpstr>
      <vt:lpstr>Slide 66</vt:lpstr>
      <vt:lpstr>Slide 67</vt:lpstr>
      <vt:lpstr>Slide 68</vt:lpstr>
      <vt:lpstr>Slide 69</vt:lpstr>
      <vt:lpstr>Slide 70</vt:lpstr>
      <vt:lpstr>Slide 71</vt:lpstr>
      <vt:lpstr>Slide 72</vt:lpstr>
      <vt:lpstr>Slide 73</vt:lpstr>
      <vt:lpstr>Slide 74</vt:lpstr>
      <vt:lpstr>Slide 75</vt:lpstr>
      <vt:lpstr>Slide 76</vt:lpstr>
      <vt:lpstr>Slide 77</vt:lpstr>
      <vt:lpstr>Slide 78</vt:lpstr>
      <vt:lpstr>Slide 79</vt:lpstr>
      <vt:lpstr>Slide 80</vt:lpstr>
      <vt:lpstr>Slide 81</vt:lpstr>
      <vt:lpstr>Slide 82</vt:lpstr>
      <vt:lpstr>Slide 83</vt:lpstr>
      <vt:lpstr>Slide 84</vt:lpstr>
      <vt:lpstr>Slide 85</vt:lpstr>
      <vt:lpstr>Slide 86</vt:lpstr>
      <vt:lpstr>Slide 87</vt:lpstr>
      <vt:lpstr>Slide 88</vt:lpstr>
      <vt:lpstr>Slide 89</vt:lpstr>
      <vt:lpstr>Slide 90</vt:lpstr>
    </vt:vector>
  </TitlesOfParts>
  <Company>HeyButler</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HeyButler im Alltag</dc:title>
  <dc:subject>PptxGenJS Presentation</dc:subject>
  <dc:creator>HeyButler</dc:creator>
  <cp:lastModifiedBy>HeyButler</cp:lastModifiedBy>
  <cp:revision>1</cp:revision>
  <dcterms:created xsi:type="dcterms:W3CDTF">2026-10-18T07:12:22Z</dcterms:created>
  <dcterms:modified xsi:type="dcterms:W3CDTF">2026-10-18T07:12:22Z</dcterms:modified>
</cp:coreProperties>
</file>